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GH Guardian Headline 1" pitchFamily="2" charset="0"/>
      <p:regular r:id="rId23"/>
      <p:bold r:id="rId24"/>
      <p:italic r:id="rId25"/>
      <p:boldItalic r:id="rId26"/>
    </p:embeddedFont>
    <p:embeddedFont>
      <p:font typeface="GH Guardian Headline 2" pitchFamily="2" charset="0"/>
      <p:regular r:id="rId27"/>
      <p:bold r:id="rId28"/>
      <p:italic r:id="rId29"/>
      <p:boldItalic r:id="rId30"/>
    </p:embeddedFont>
    <p:embeddedFont>
      <p:font typeface="GH Guardian Headline 3" pitchFamily="2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82" autoAdjust="0"/>
    <p:restoredTop sz="94626" autoAdjust="0"/>
  </p:normalViewPr>
  <p:slideViewPr>
    <p:cSldViewPr>
      <p:cViewPr varScale="1">
        <p:scale>
          <a:sx n="61" d="100"/>
          <a:sy n="61" d="100"/>
        </p:scale>
        <p:origin x="232" y="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bc.co.uk/news/articles/c80rkegmrkxo" TargetMode="Externa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2669" y="2020824"/>
            <a:ext cx="8045203" cy="914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Politician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politician is a person who is chosen or elected by people to help make laws and important decisions for a city, country, or community.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Political parties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political party is an organised group of people who share similar ideas about how a country should be run, working together to get their members elected into government.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Concise language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Concise language means using clear, short sentences and only the words you truly need to get your point across quickly.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 </a:t>
            </a:r>
          </a:p>
          <a:p>
            <a:pPr algn="l">
              <a:lnSpc>
                <a:spcPts val="4284"/>
              </a:lnSpc>
            </a:pPr>
            <a:endParaRPr lang="en-US" sz="306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144000" y="2020824"/>
            <a:ext cx="8484915" cy="825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5"/>
              </a:lnSpc>
            </a:pPr>
            <a:r>
              <a:rPr lang="en-US" sz="306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Factual language</a:t>
            </a:r>
          </a:p>
          <a:p>
            <a:pPr algn="l">
              <a:lnSpc>
                <a:spcPts val="3779"/>
              </a:lnSpc>
            </a:pPr>
            <a:r>
              <a:rPr lang="en-US" sz="270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Factual language is writing or speaking that uses proven facts, numbers, and clear details without adding personal feelings, opinions, or guesswork.</a:t>
            </a:r>
          </a:p>
          <a:p>
            <a:pPr algn="l">
              <a:lnSpc>
                <a:spcPts val="4285"/>
              </a:lnSpc>
            </a:pPr>
            <a:endParaRPr lang="en-US" sz="2700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r>
              <a:rPr lang="en-US" sz="306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Neutral</a:t>
            </a:r>
          </a:p>
          <a:p>
            <a:pPr algn="l">
              <a:lnSpc>
                <a:spcPts val="3779"/>
              </a:lnSpc>
            </a:pPr>
            <a:r>
              <a:rPr lang="en-US" sz="270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Neutral means not taking sides, showing </a:t>
            </a:r>
            <a:r>
              <a:rPr lang="en-US" sz="2700" dirty="0" err="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favouritism</a:t>
            </a:r>
            <a:r>
              <a:rPr lang="en-US" sz="270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, or expressing an opinion, so that both or all sides of an issue are treated fairly and equally.</a:t>
            </a: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r>
              <a:rPr lang="en-US" sz="306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Bias</a:t>
            </a:r>
          </a:p>
          <a:p>
            <a:pPr algn="l">
              <a:lnSpc>
                <a:spcPts val="4285"/>
              </a:lnSpc>
            </a:pPr>
            <a:r>
              <a:rPr lang="en-US" sz="306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Where a news report is slanted (or unbalanced) to make one side of the story seem more important.</a:t>
            </a:r>
          </a:p>
          <a:p>
            <a:pPr algn="l">
              <a:lnSpc>
                <a:spcPts val="4285"/>
              </a:lnSpc>
            </a:pPr>
            <a:endParaRPr lang="en-US" sz="3061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endParaRPr lang="en-US" sz="3061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85"/>
              </a:lnSpc>
            </a:pPr>
            <a:endParaRPr lang="en-US" sz="3061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32669" y="135157"/>
            <a:ext cx="10663457" cy="107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23"/>
              </a:lnSpc>
            </a:pPr>
            <a:r>
              <a:rPr lang="en-US" sz="665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</p:txBody>
      </p: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30361" y="1028700"/>
            <a:ext cx="14027277" cy="2757867"/>
            <a:chOff x="0" y="0"/>
            <a:chExt cx="18703036" cy="367715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8703036" cy="3677156"/>
              <a:chOff x="0" y="0"/>
              <a:chExt cx="5262311" cy="1034609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262311" cy="1034609"/>
              </a:xfrm>
              <a:custGeom>
                <a:avLst/>
                <a:gdLst/>
                <a:ahLst/>
                <a:cxnLst/>
                <a:rect l="l" t="t" r="r" b="b"/>
                <a:pathLst>
                  <a:path w="5262311" h="1034609">
                    <a:moveTo>
                      <a:pt x="0" y="0"/>
                    </a:moveTo>
                    <a:lnTo>
                      <a:pt x="5262311" y="0"/>
                    </a:lnTo>
                    <a:lnTo>
                      <a:pt x="5262311" y="1034609"/>
                    </a:lnTo>
                    <a:lnTo>
                      <a:pt x="0" y="103460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5262311" cy="1091759"/>
              </a:xfrm>
              <a:prstGeom prst="rect">
                <a:avLst/>
              </a:prstGeom>
            </p:spPr>
            <p:txBody>
              <a:bodyPr lIns="51393" tIns="51393" rIns="51393" bIns="51393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412506" y="393763"/>
              <a:ext cx="17878025" cy="2670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63"/>
                </a:lnSpc>
              </a:pPr>
              <a:r>
                <a:rPr lang="en-US" sz="5616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Bias is when you have a strong, unfair,  preference towards or against something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130361" y="4943955"/>
            <a:ext cx="14027277" cy="2389475"/>
            <a:chOff x="0" y="0"/>
            <a:chExt cx="5262311" cy="89640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62311" cy="896408"/>
            </a:xfrm>
            <a:custGeom>
              <a:avLst/>
              <a:gdLst/>
              <a:ahLst/>
              <a:cxnLst/>
              <a:rect l="l" t="t" r="r" b="b"/>
              <a:pathLst>
                <a:path w="5262311" h="896408">
                  <a:moveTo>
                    <a:pt x="0" y="0"/>
                  </a:moveTo>
                  <a:lnTo>
                    <a:pt x="5262311" y="0"/>
                  </a:lnTo>
                  <a:lnTo>
                    <a:pt x="5262311" y="896408"/>
                  </a:lnTo>
                  <a:lnTo>
                    <a:pt x="0" y="8964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5262311" cy="953558"/>
            </a:xfrm>
            <a:prstGeom prst="rect">
              <a:avLst/>
            </a:prstGeom>
          </p:spPr>
          <p:txBody>
            <a:bodyPr lIns="51393" tIns="51393" rIns="51393" bIns="51393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1436201" y="5409969"/>
            <a:ext cx="10287295" cy="5139228"/>
          </a:xfrm>
          <a:custGeom>
            <a:avLst/>
            <a:gdLst/>
            <a:ahLst/>
            <a:cxnLst/>
            <a:rect l="l" t="t" r="r" b="b"/>
            <a:pathLst>
              <a:path w="10287295" h="5139228">
                <a:moveTo>
                  <a:pt x="0" y="0"/>
                </a:moveTo>
                <a:lnTo>
                  <a:pt x="10287294" y="0"/>
                </a:lnTo>
                <a:lnTo>
                  <a:pt x="10287294" y="5139227"/>
                </a:lnTo>
                <a:lnTo>
                  <a:pt x="0" y="5139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948" r="-11948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439739" y="5153948"/>
            <a:ext cx="13408519" cy="1926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3"/>
              </a:lnSpc>
            </a:pPr>
            <a:r>
              <a:rPr lang="en-US" sz="561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Can you think of a time when you might have been biased?</a:t>
            </a:r>
          </a:p>
        </p:txBody>
      </p:sp>
      <p:sp>
        <p:nvSpPr>
          <p:cNvPr id="12" name="Freeform 12"/>
          <p:cNvSpPr/>
          <p:nvPr/>
        </p:nvSpPr>
        <p:spPr>
          <a:xfrm>
            <a:off x="15940087" y="328639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29368" y="0"/>
            <a:ext cx="8858632" cy="10287000"/>
          </a:xfrm>
          <a:custGeom>
            <a:avLst/>
            <a:gdLst/>
            <a:ahLst/>
            <a:cxnLst/>
            <a:rect l="l" t="t" r="r" b="b"/>
            <a:pathLst>
              <a:path w="8858632" h="10287000">
                <a:moveTo>
                  <a:pt x="0" y="0"/>
                </a:moveTo>
                <a:lnTo>
                  <a:pt x="8858632" y="0"/>
                </a:lnTo>
                <a:lnTo>
                  <a:pt x="88586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13530" y="1321275"/>
            <a:ext cx="8283487" cy="7031357"/>
            <a:chOff x="0" y="0"/>
            <a:chExt cx="2181659" cy="18518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659" cy="1851880"/>
            </a:xfrm>
            <a:custGeom>
              <a:avLst/>
              <a:gdLst/>
              <a:ahLst/>
              <a:cxnLst/>
              <a:rect l="l" t="t" r="r" b="b"/>
              <a:pathLst>
                <a:path w="2181659" h="1851880">
                  <a:moveTo>
                    <a:pt x="0" y="0"/>
                  </a:moveTo>
                  <a:lnTo>
                    <a:pt x="2181659" y="0"/>
                  </a:lnTo>
                  <a:lnTo>
                    <a:pt x="2181659" y="1851880"/>
                  </a:lnTo>
                  <a:lnTo>
                    <a:pt x="0" y="18518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181659" cy="1909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29649" y="1366687"/>
            <a:ext cx="7967368" cy="678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48"/>
              </a:lnSpc>
            </a:pPr>
            <a:r>
              <a:rPr lang="en-US" sz="382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Read the news report. </a:t>
            </a:r>
          </a:p>
          <a:p>
            <a:pPr algn="l">
              <a:lnSpc>
                <a:spcPts val="5348"/>
              </a:lnSpc>
            </a:pPr>
            <a:endParaRPr lang="en-US" sz="3820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marL="824873" lvl="1" indent="-412436" algn="l">
              <a:lnSpc>
                <a:spcPts val="5348"/>
              </a:lnSpc>
              <a:buFont typeface="Arial"/>
              <a:buChar char="•"/>
            </a:pP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 do you want to defend in the story?</a:t>
            </a:r>
          </a:p>
          <a:p>
            <a:pPr marL="824873" lvl="1" indent="-412436" algn="l">
              <a:lnSpc>
                <a:spcPts val="5348"/>
              </a:lnSpc>
              <a:buFont typeface="Arial"/>
              <a:buChar char="•"/>
            </a:pP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Whose side do you agree with?</a:t>
            </a:r>
          </a:p>
          <a:p>
            <a:pPr marL="824873" lvl="1" indent="-412436" algn="l">
              <a:lnSpc>
                <a:spcPts val="5348"/>
              </a:lnSpc>
              <a:buFont typeface="Arial"/>
              <a:buChar char="•"/>
            </a:pP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 do you disagree with? </a:t>
            </a:r>
          </a:p>
          <a:p>
            <a:pPr marL="824873" lvl="1" indent="-412436" algn="l">
              <a:lnSpc>
                <a:spcPts val="5348"/>
              </a:lnSpc>
              <a:buFont typeface="Arial"/>
              <a:buChar char="•"/>
            </a:pP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Who do you want to </a:t>
            </a:r>
            <a:r>
              <a:rPr lang="en-US" sz="3820" dirty="0" err="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criticise</a:t>
            </a: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? </a:t>
            </a:r>
          </a:p>
          <a:p>
            <a:pPr marL="824873" lvl="1" indent="-412436" algn="l">
              <a:lnSpc>
                <a:spcPts val="5348"/>
              </a:lnSpc>
              <a:buFont typeface="Arial"/>
              <a:buChar char="•"/>
            </a:pP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Why do you feel this way? </a:t>
            </a:r>
          </a:p>
          <a:p>
            <a:pPr marL="824873" lvl="1" indent="-412436" algn="l">
              <a:lnSpc>
                <a:spcPts val="5348"/>
              </a:lnSpc>
              <a:buFont typeface="Arial"/>
              <a:buChar char="•"/>
            </a:pPr>
            <a:r>
              <a:rPr lang="en-US" sz="3820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do you think the writer has influenced you?</a:t>
            </a:r>
          </a:p>
        </p:txBody>
      </p:sp>
      <p:sp>
        <p:nvSpPr>
          <p:cNvPr id="7" name="Freeform 7"/>
          <p:cNvSpPr/>
          <p:nvPr/>
        </p:nvSpPr>
        <p:spPr>
          <a:xfrm>
            <a:off x="488475" y="9132919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2792" y="9055133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84274" y="1859145"/>
            <a:ext cx="8759726" cy="6264853"/>
            <a:chOff x="0" y="0"/>
            <a:chExt cx="11679635" cy="835313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1679635" cy="8353138"/>
              <a:chOff x="0" y="0"/>
              <a:chExt cx="2307088" cy="165000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307088" cy="1650003"/>
              </a:xfrm>
              <a:custGeom>
                <a:avLst/>
                <a:gdLst/>
                <a:ahLst/>
                <a:cxnLst/>
                <a:rect l="l" t="t" r="r" b="b"/>
                <a:pathLst>
                  <a:path w="2307088" h="1650003">
                    <a:moveTo>
                      <a:pt x="0" y="0"/>
                    </a:moveTo>
                    <a:lnTo>
                      <a:pt x="2307088" y="0"/>
                    </a:lnTo>
                    <a:lnTo>
                      <a:pt x="2307088" y="1650003"/>
                    </a:lnTo>
                    <a:lnTo>
                      <a:pt x="0" y="16500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2307088" cy="17071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174612" y="137098"/>
              <a:ext cx="11282866" cy="75452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Create a word bank of all the words used to describe each person in the story.</a:t>
              </a:r>
            </a:p>
            <a:p>
              <a:pPr algn="l">
                <a:lnSpc>
                  <a:spcPts val="5599"/>
                </a:lnSpc>
              </a:pPr>
              <a:endPara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words are positive and which are negative?</a:t>
              </a: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Do they influence how you feel about each person?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9429368" y="0"/>
            <a:ext cx="8858632" cy="10287000"/>
          </a:xfrm>
          <a:custGeom>
            <a:avLst/>
            <a:gdLst/>
            <a:ahLst/>
            <a:cxnLst/>
            <a:rect l="l" t="t" r="r" b="b"/>
            <a:pathLst>
              <a:path w="8858632" h="10287000">
                <a:moveTo>
                  <a:pt x="0" y="0"/>
                </a:moveTo>
                <a:lnTo>
                  <a:pt x="8858632" y="0"/>
                </a:lnTo>
                <a:lnTo>
                  <a:pt x="88586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65483" y="8993556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97313" y="1480176"/>
            <a:ext cx="9126988" cy="6676165"/>
            <a:chOff x="0" y="0"/>
            <a:chExt cx="2403816" cy="17583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03816" cy="1758331"/>
            </a:xfrm>
            <a:custGeom>
              <a:avLst/>
              <a:gdLst/>
              <a:ahLst/>
              <a:cxnLst/>
              <a:rect l="l" t="t" r="r" b="b"/>
              <a:pathLst>
                <a:path w="2403816" h="1758331">
                  <a:moveTo>
                    <a:pt x="0" y="0"/>
                  </a:moveTo>
                  <a:lnTo>
                    <a:pt x="2403816" y="0"/>
                  </a:lnTo>
                  <a:lnTo>
                    <a:pt x="2403816" y="1758331"/>
                  </a:lnTo>
                  <a:lnTo>
                    <a:pt x="0" y="17583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403816" cy="1815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627770" y="1480176"/>
            <a:ext cx="8341798" cy="5724559"/>
          </a:xfrm>
          <a:custGeom>
            <a:avLst/>
            <a:gdLst/>
            <a:ahLst/>
            <a:cxnLst/>
            <a:rect l="l" t="t" r="r" b="b"/>
            <a:pathLst>
              <a:path w="8341798" h="5724559">
                <a:moveTo>
                  <a:pt x="0" y="0"/>
                </a:moveTo>
                <a:lnTo>
                  <a:pt x="8341798" y="0"/>
                </a:lnTo>
                <a:lnTo>
                  <a:pt x="8341798" y="5724559"/>
                </a:lnTo>
                <a:lnTo>
                  <a:pt x="0" y="5724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9946202" y="7051077"/>
            <a:ext cx="3778177" cy="3778177"/>
          </a:xfrm>
          <a:custGeom>
            <a:avLst/>
            <a:gdLst/>
            <a:ahLst/>
            <a:cxnLst/>
            <a:rect l="l" t="t" r="r" b="b"/>
            <a:pathLst>
              <a:path w="3778177" h="3778177">
                <a:moveTo>
                  <a:pt x="0" y="0"/>
                </a:moveTo>
                <a:lnTo>
                  <a:pt x="3778177" y="0"/>
                </a:lnTo>
                <a:lnTo>
                  <a:pt x="3778177" y="3778176"/>
                </a:lnTo>
                <a:lnTo>
                  <a:pt x="0" y="37781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85109" y="1939322"/>
            <a:ext cx="7976973" cy="5699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Now read a second report about the same event. 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This report is an online news story.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are they similar or different?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Which report is less biased and why?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97313" y="8570696"/>
            <a:ext cx="9648889" cy="1375209"/>
            <a:chOff x="0" y="0"/>
            <a:chExt cx="2541271" cy="36219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41271" cy="362195"/>
            </a:xfrm>
            <a:custGeom>
              <a:avLst/>
              <a:gdLst/>
              <a:ahLst/>
              <a:cxnLst/>
              <a:rect l="l" t="t" r="r" b="b"/>
              <a:pathLst>
                <a:path w="2541271" h="362195">
                  <a:moveTo>
                    <a:pt x="0" y="0"/>
                  </a:moveTo>
                  <a:lnTo>
                    <a:pt x="2541271" y="0"/>
                  </a:lnTo>
                  <a:lnTo>
                    <a:pt x="2541271" y="362195"/>
                  </a:lnTo>
                  <a:lnTo>
                    <a:pt x="0" y="36219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541271" cy="419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27229" y="8609401"/>
            <a:ext cx="9518973" cy="116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Access the report here: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u="sng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  <a:hlinkClick r:id="rId5" tooltip="https://www.bbc.co.uk/news/articles/c80rkegmrkxo"/>
              </a:rPr>
              <a:t>https://www.bbc.co.uk/news/articles/c80rkegmrkxo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48010" y="1540677"/>
            <a:ext cx="13391981" cy="2336423"/>
            <a:chOff x="0" y="-61913"/>
            <a:chExt cx="3527106" cy="6153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7106" cy="491529"/>
            </a:xfrm>
            <a:custGeom>
              <a:avLst/>
              <a:gdLst/>
              <a:ahLst/>
              <a:cxnLst/>
              <a:rect l="l" t="t" r="r" b="b"/>
              <a:pathLst>
                <a:path w="3527106" h="491529">
                  <a:moveTo>
                    <a:pt x="0" y="0"/>
                  </a:moveTo>
                  <a:lnTo>
                    <a:pt x="3527106" y="0"/>
                  </a:lnTo>
                  <a:lnTo>
                    <a:pt x="3527106" y="491529"/>
                  </a:lnTo>
                  <a:lnTo>
                    <a:pt x="0" y="49152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1913"/>
              <a:ext cx="3527106" cy="615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 has power in the story?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parts of the story might the person with power want to share?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parts might they want to control by not sharing? Why?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738355" y="3965878"/>
            <a:ext cx="14811290" cy="5887467"/>
          </a:xfrm>
          <a:custGeom>
            <a:avLst/>
            <a:gdLst/>
            <a:ahLst/>
            <a:cxnLst/>
            <a:rect l="l" t="t" r="r" b="b"/>
            <a:pathLst>
              <a:path w="14811290" h="5887467">
                <a:moveTo>
                  <a:pt x="0" y="0"/>
                </a:moveTo>
                <a:lnTo>
                  <a:pt x="14811290" y="0"/>
                </a:lnTo>
                <a:lnTo>
                  <a:pt x="14811290" y="5887467"/>
                </a:lnTo>
                <a:lnTo>
                  <a:pt x="0" y="5887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00" t="-27273" r="-1445" b="-6054"/>
            </a:stretch>
          </a:blipFill>
          <a:ln cap="sq">
            <a:noFill/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3952772" y="416317"/>
            <a:ext cx="10819612" cy="857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38"/>
              </a:lnSpc>
              <a:spcBef>
                <a:spcPct val="0"/>
              </a:spcBef>
            </a:pPr>
            <a:r>
              <a:rPr lang="en-US" sz="5313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Challenge: controlling the news</a:t>
            </a:r>
          </a:p>
        </p:txBody>
      </p:sp>
      <p:sp>
        <p:nvSpPr>
          <p:cNvPr id="7" name="Freeform 7"/>
          <p:cNvSpPr/>
          <p:nvPr/>
        </p:nvSpPr>
        <p:spPr>
          <a:xfrm>
            <a:off x="15940087" y="328639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8280" y="4349488"/>
            <a:ext cx="17491440" cy="4676643"/>
          </a:xfrm>
          <a:custGeom>
            <a:avLst/>
            <a:gdLst/>
            <a:ahLst/>
            <a:cxnLst/>
            <a:rect l="l" t="t" r="r" b="b"/>
            <a:pathLst>
              <a:path w="17491440" h="4676643">
                <a:moveTo>
                  <a:pt x="0" y="0"/>
                </a:moveTo>
                <a:lnTo>
                  <a:pt x="17491440" y="0"/>
                </a:lnTo>
                <a:lnTo>
                  <a:pt x="17491440" y="4676643"/>
                </a:lnTo>
                <a:lnTo>
                  <a:pt x="0" y="46766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81" t="-33827" r="-2450" b="-3227"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2448010" y="1733787"/>
            <a:ext cx="13391981" cy="2336423"/>
            <a:chOff x="0" y="-61913"/>
            <a:chExt cx="3527106" cy="6153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27106" cy="491529"/>
            </a:xfrm>
            <a:custGeom>
              <a:avLst/>
              <a:gdLst/>
              <a:ahLst/>
              <a:cxnLst/>
              <a:rect l="l" t="t" r="r" b="b"/>
              <a:pathLst>
                <a:path w="3527106" h="491529">
                  <a:moveTo>
                    <a:pt x="0" y="0"/>
                  </a:moveTo>
                  <a:lnTo>
                    <a:pt x="3527106" y="0"/>
                  </a:lnTo>
                  <a:lnTo>
                    <a:pt x="3527106" y="491529"/>
                  </a:lnTo>
                  <a:lnTo>
                    <a:pt x="0" y="49152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1913"/>
              <a:ext cx="3527106" cy="615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 has power in the story?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parts of the story might the person with power want to share?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parts might they want to control by not sharing? Why?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864273" y="406974"/>
            <a:ext cx="12559453" cy="880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9"/>
              </a:lnSpc>
              <a:spcBef>
                <a:spcPct val="0"/>
              </a:spcBef>
            </a:pPr>
            <a:r>
              <a:rPr lang="en-US" sz="5463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Challenge: controlling the news</a:t>
            </a:r>
          </a:p>
        </p:txBody>
      </p:sp>
      <p:sp>
        <p:nvSpPr>
          <p:cNvPr id="7" name="Freeform 7"/>
          <p:cNvSpPr/>
          <p:nvPr/>
        </p:nvSpPr>
        <p:spPr>
          <a:xfrm>
            <a:off x="15940087" y="328639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56140" y="329217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401955"/>
            <a:ext cx="16230600" cy="4886217"/>
            <a:chOff x="0" y="0"/>
            <a:chExt cx="4274726" cy="12869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1286905"/>
            </a:xfrm>
            <a:custGeom>
              <a:avLst/>
              <a:gdLst/>
              <a:ahLst/>
              <a:cxnLst/>
              <a:rect l="l" t="t" r="r" b="b"/>
              <a:pathLst>
                <a:path w="4274726" h="1286905">
                  <a:moveTo>
                    <a:pt x="0" y="0"/>
                  </a:moveTo>
                  <a:lnTo>
                    <a:pt x="4274726" y="0"/>
                  </a:lnTo>
                  <a:lnTo>
                    <a:pt x="4274726" y="1286905"/>
                  </a:lnTo>
                  <a:lnTo>
                    <a:pt x="0" y="128690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74726" cy="1344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577553" y="6436243"/>
            <a:ext cx="5132894" cy="3850757"/>
          </a:xfrm>
          <a:custGeom>
            <a:avLst/>
            <a:gdLst/>
            <a:ahLst/>
            <a:cxnLst/>
            <a:rect l="l" t="t" r="r" b="b"/>
            <a:pathLst>
              <a:path w="5132894" h="3850757">
                <a:moveTo>
                  <a:pt x="0" y="0"/>
                </a:moveTo>
                <a:lnTo>
                  <a:pt x="5132894" y="0"/>
                </a:lnTo>
                <a:lnTo>
                  <a:pt x="5132894" y="3850757"/>
                </a:lnTo>
                <a:lnTo>
                  <a:pt x="0" y="38507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29818" y="2543451"/>
            <a:ext cx="15428364" cy="4289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Think back to the football report from the beginning of the lesson. 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else might this story have been written? </a:t>
            </a:r>
          </a:p>
          <a:p>
            <a:pPr algn="l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Can you re-write the report, or a chosen section or sentence, to reflect a different perspective?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89778" y="505278"/>
            <a:ext cx="5363779" cy="10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49"/>
              </a:lnSpc>
            </a:pPr>
            <a:r>
              <a:rPr lang="en-US" sz="6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329217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766034" y="1968307"/>
            <a:ext cx="12862586" cy="1141844"/>
            <a:chOff x="0" y="0"/>
            <a:chExt cx="3387677" cy="3007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87677" cy="300733"/>
            </a:xfrm>
            <a:custGeom>
              <a:avLst/>
              <a:gdLst/>
              <a:ahLst/>
              <a:cxnLst/>
              <a:rect l="l" t="t" r="r" b="b"/>
              <a:pathLst>
                <a:path w="3387677" h="300733">
                  <a:moveTo>
                    <a:pt x="0" y="0"/>
                  </a:moveTo>
                  <a:lnTo>
                    <a:pt x="3387677" y="0"/>
                  </a:lnTo>
                  <a:lnTo>
                    <a:pt x="3387677" y="300733"/>
                  </a:lnTo>
                  <a:lnTo>
                    <a:pt x="0" y="3007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387677" cy="357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090869"/>
            <a:ext cx="16016354" cy="648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Why is it important to look for bias in the news?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54988" y="505278"/>
            <a:ext cx="5363779" cy="10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49"/>
              </a:lnSpc>
            </a:pPr>
            <a:r>
              <a:rPr lang="en-US" sz="6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766034" y="3719752"/>
            <a:ext cx="12862586" cy="5890858"/>
            <a:chOff x="0" y="0"/>
            <a:chExt cx="3387677" cy="15515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87677" cy="1551502"/>
            </a:xfrm>
            <a:custGeom>
              <a:avLst/>
              <a:gdLst/>
              <a:ahLst/>
              <a:cxnLst/>
              <a:rect l="l" t="t" r="r" b="b"/>
              <a:pathLst>
                <a:path w="3387677" h="1551502">
                  <a:moveTo>
                    <a:pt x="0" y="0"/>
                  </a:moveTo>
                  <a:lnTo>
                    <a:pt x="3387677" y="0"/>
                  </a:lnTo>
                  <a:lnTo>
                    <a:pt x="3387677" y="1551502"/>
                  </a:lnTo>
                  <a:lnTo>
                    <a:pt x="0" y="1551502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3387677" cy="16086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205699" y="3767764"/>
            <a:ext cx="11983257" cy="5699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It’s important we read multiple different news reports, even ones we disagree with, to help us understand the full story. </a:t>
            </a: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As journalists, we must make sure that our news reports are not biased; we have to report our stories in a fair and balanced way, even if we have strong opinions about the story.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409009" y="2222367"/>
            <a:ext cx="7469982" cy="36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9</a:t>
            </a:r>
          </a:p>
          <a:p>
            <a:pPr algn="ctr">
              <a:lnSpc>
                <a:spcPts val="3066"/>
              </a:lnSpc>
            </a:pPr>
            <a:endParaRPr lang="en-US" sz="13353" b="1" dirty="0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b="1" dirty="0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40817" y="4766581"/>
            <a:ext cx="14806366" cy="189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0"/>
              </a:lnSpc>
            </a:pPr>
            <a:r>
              <a:rPr lang="en-US" sz="995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Analysing bias in the news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075302"/>
            <a:ext cx="16230600" cy="4522935"/>
            <a:chOff x="0" y="0"/>
            <a:chExt cx="4274726" cy="119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191226"/>
            </a:xfrm>
            <a:custGeom>
              <a:avLst/>
              <a:gdLst/>
              <a:ahLst/>
              <a:cxnLst/>
              <a:rect l="l" t="t" r="r" b="b"/>
              <a:pathLst>
                <a:path w="4274726" h="1191226">
                  <a:moveTo>
                    <a:pt x="0" y="0"/>
                  </a:moveTo>
                  <a:lnTo>
                    <a:pt x="4274726" y="0"/>
                  </a:lnTo>
                  <a:lnTo>
                    <a:pt x="4274726" y="1191226"/>
                  </a:lnTo>
                  <a:lnTo>
                    <a:pt x="0" y="1191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1248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028700"/>
            <a:ext cx="9619027" cy="2540816"/>
            <a:chOff x="0" y="0"/>
            <a:chExt cx="2533406" cy="6691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33406" cy="669186"/>
            </a:xfrm>
            <a:custGeom>
              <a:avLst/>
              <a:gdLst/>
              <a:ahLst/>
              <a:cxnLst/>
              <a:rect l="l" t="t" r="r" b="b"/>
              <a:pathLst>
                <a:path w="2533406" h="669186">
                  <a:moveTo>
                    <a:pt x="0" y="0"/>
                  </a:moveTo>
                  <a:lnTo>
                    <a:pt x="2533406" y="0"/>
                  </a:lnTo>
                  <a:lnTo>
                    <a:pt x="2533406" y="669186"/>
                  </a:lnTo>
                  <a:lnTo>
                    <a:pt x="0" y="66918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533406" cy="72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96480" y="4110232"/>
            <a:ext cx="15895040" cy="4302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endParaRPr lang="en-US" sz="4499" dirty="0">
              <a:solidFill>
                <a:srgbClr val="160F0E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Journalists should only use factual and concise language in news reporting. They should not use words which convey their opinion or influence the reader to feel a certain way. Use of ‘influencing’ language is another way a report can be biased.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6480" y="1206828"/>
            <a:ext cx="9253988" cy="2174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</a:t>
            </a:r>
            <a:r>
              <a:rPr lang="en-US" sz="3999" dirty="0" err="1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analyse</a:t>
            </a: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biased language in news reporting.</a:t>
            </a:r>
          </a:p>
        </p:txBody>
      </p:sp>
      <p:sp>
        <p:nvSpPr>
          <p:cNvPr id="11" name="Freeform 11"/>
          <p:cNvSpPr/>
          <p:nvPr/>
        </p:nvSpPr>
        <p:spPr>
          <a:xfrm>
            <a:off x="8933491" y="-924161"/>
            <a:ext cx="8592957" cy="6446537"/>
          </a:xfrm>
          <a:custGeom>
            <a:avLst/>
            <a:gdLst/>
            <a:ahLst/>
            <a:cxnLst/>
            <a:rect l="l" t="t" r="r" b="b"/>
            <a:pathLst>
              <a:path w="8592957" h="6446537">
                <a:moveTo>
                  <a:pt x="0" y="0"/>
                </a:moveTo>
                <a:lnTo>
                  <a:pt x="8592957" y="0"/>
                </a:lnTo>
                <a:lnTo>
                  <a:pt x="8592957" y="6446537"/>
                </a:lnTo>
                <a:lnTo>
                  <a:pt x="0" y="64465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3942" y="3265847"/>
            <a:ext cx="17093112" cy="3066315"/>
            <a:chOff x="0" y="0"/>
            <a:chExt cx="4501889" cy="8075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01890" cy="807589"/>
            </a:xfrm>
            <a:custGeom>
              <a:avLst/>
              <a:gdLst/>
              <a:ahLst/>
              <a:cxnLst/>
              <a:rect l="l" t="t" r="r" b="b"/>
              <a:pathLst>
                <a:path w="4501890" h="807589">
                  <a:moveTo>
                    <a:pt x="0" y="0"/>
                  </a:moveTo>
                  <a:lnTo>
                    <a:pt x="4501890" y="0"/>
                  </a:lnTo>
                  <a:lnTo>
                    <a:pt x="4501890" y="807589"/>
                  </a:lnTo>
                  <a:lnTo>
                    <a:pt x="0" y="80758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501889" cy="88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3942" y="2038627"/>
            <a:ext cx="6122658" cy="885531"/>
            <a:chOff x="0" y="0"/>
            <a:chExt cx="1612552" cy="233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35012" y="328080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469193" y="5529546"/>
            <a:ext cx="5742611" cy="5742611"/>
          </a:xfrm>
          <a:custGeom>
            <a:avLst/>
            <a:gdLst/>
            <a:ahLst/>
            <a:cxnLst/>
            <a:rect l="l" t="t" r="r" b="b"/>
            <a:pathLst>
              <a:path w="5742611" h="5742611">
                <a:moveTo>
                  <a:pt x="0" y="0"/>
                </a:moveTo>
                <a:lnTo>
                  <a:pt x="5742611" y="0"/>
                </a:lnTo>
                <a:lnTo>
                  <a:pt x="5742611" y="5742611"/>
                </a:lnTo>
                <a:lnTo>
                  <a:pt x="0" y="5742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52007" y="3300750"/>
            <a:ext cx="17383987" cy="2448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Explain what bias means.</a:t>
            </a:r>
          </a:p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Identify examples of biased language in a news report.</a:t>
            </a:r>
          </a:p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Evaluate how a writer uses language to influence their reader.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50070" y="2038627"/>
            <a:ext cx="6077163" cy="79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5571" y="852098"/>
            <a:ext cx="7553102" cy="1096623"/>
            <a:chOff x="0" y="0"/>
            <a:chExt cx="1989294" cy="2888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89294" cy="288822"/>
            </a:xfrm>
            <a:custGeom>
              <a:avLst/>
              <a:gdLst/>
              <a:ahLst/>
              <a:cxnLst/>
              <a:rect l="l" t="t" r="r" b="b"/>
              <a:pathLst>
                <a:path w="1989294" h="288822">
                  <a:moveTo>
                    <a:pt x="0" y="0"/>
                  </a:moveTo>
                  <a:lnTo>
                    <a:pt x="1989294" y="0"/>
                  </a:lnTo>
                  <a:lnTo>
                    <a:pt x="1989294" y="288822"/>
                  </a:lnTo>
                  <a:lnTo>
                    <a:pt x="0" y="28882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989294" cy="365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4096986"/>
            <a:ext cx="16230600" cy="5714076"/>
            <a:chOff x="0" y="0"/>
            <a:chExt cx="4225417" cy="14875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25417" cy="1487582"/>
            </a:xfrm>
            <a:custGeom>
              <a:avLst/>
              <a:gdLst/>
              <a:ahLst/>
              <a:cxnLst/>
              <a:rect l="l" t="t" r="r" b="b"/>
              <a:pathLst>
                <a:path w="4225417" h="1487582">
                  <a:moveTo>
                    <a:pt x="0" y="0"/>
                  </a:moveTo>
                  <a:lnTo>
                    <a:pt x="4225417" y="0"/>
                  </a:lnTo>
                  <a:lnTo>
                    <a:pt x="4225417" y="1487582"/>
                  </a:lnTo>
                  <a:lnTo>
                    <a:pt x="0" y="1487582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4225417" cy="1544732"/>
            </a:xfrm>
            <a:prstGeom prst="rect">
              <a:avLst/>
            </a:prstGeom>
          </p:spPr>
          <p:txBody>
            <a:bodyPr lIns="51393" tIns="51393" rIns="51393" bIns="51393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940088" y="269965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38200" y="955602"/>
            <a:ext cx="7582641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Whose side are they on?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96906" y="2873359"/>
            <a:ext cx="14494187" cy="79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7"/>
              </a:lnSpc>
              <a:spcBef>
                <a:spcPct val="0"/>
              </a:spcBef>
            </a:pPr>
            <a:r>
              <a:rPr lang="en-US" sz="4962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Read the football match news reports.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23863" y="5495620"/>
            <a:ext cx="15840275" cy="4791380"/>
            <a:chOff x="0" y="0"/>
            <a:chExt cx="21120366" cy="63885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42875"/>
              <a:ext cx="9914033" cy="43361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94436" lvl="1" indent="-397218" algn="l">
                <a:lnSpc>
                  <a:spcPts val="5151"/>
                </a:lnSpc>
                <a:buFont typeface="Arial"/>
                <a:buChar char="•"/>
              </a:pPr>
              <a:r>
                <a:rPr lang="en-US" sz="3679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 wrote each report?</a:t>
              </a:r>
            </a:p>
            <a:p>
              <a:pPr marL="794436" lvl="1" indent="-397218" algn="l">
                <a:lnSpc>
                  <a:spcPts val="5151"/>
                </a:lnSpc>
                <a:buFont typeface="Arial"/>
                <a:buChar char="•"/>
              </a:pPr>
              <a:r>
                <a:rPr lang="en-US" sz="3679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Are the reports biased towards one team or another? </a:t>
              </a:r>
            </a:p>
            <a:p>
              <a:pPr marL="794436" lvl="1" indent="-397218" algn="l">
                <a:lnSpc>
                  <a:spcPts val="5151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3679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key words show you which team the writer prefers?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282897" y="-142875"/>
              <a:ext cx="9837470" cy="65313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54244" lvl="1" indent="-377122" algn="l">
                <a:lnSpc>
                  <a:spcPts val="4890"/>
                </a:lnSpc>
                <a:buFont typeface="Arial"/>
                <a:buChar char="•"/>
              </a:pPr>
              <a:r>
                <a:rPr lang="en-US" sz="3493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can you tell who wrote the report?</a:t>
              </a:r>
            </a:p>
            <a:p>
              <a:pPr marL="754244" lvl="1" indent="-377122" algn="l">
                <a:lnSpc>
                  <a:spcPts val="4890"/>
                </a:lnSpc>
                <a:buFont typeface="Arial"/>
                <a:buChar char="•"/>
              </a:pPr>
              <a:r>
                <a:rPr lang="en-US" sz="3493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Whose side are they on?</a:t>
              </a:r>
            </a:p>
            <a:p>
              <a:pPr marL="754244" lvl="1" indent="-377122" algn="l">
                <a:lnSpc>
                  <a:spcPts val="4890"/>
                </a:lnSpc>
                <a:buFont typeface="Arial"/>
                <a:buChar char="•"/>
              </a:pPr>
              <a:r>
                <a:rPr lang="en-US" sz="3493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does the writer want you to feel or think?</a:t>
              </a:r>
            </a:p>
            <a:p>
              <a:pPr marL="754244" lvl="1" indent="-377122" algn="l">
                <a:lnSpc>
                  <a:spcPts val="4890"/>
                </a:lnSpc>
                <a:buFont typeface="Arial"/>
                <a:buChar char="•"/>
              </a:pPr>
              <a:r>
                <a:rPr lang="en-US" sz="3493">
                  <a:solidFill>
                    <a:srgbClr val="FFFFFF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else might this story have been told? </a:t>
              </a:r>
            </a:p>
            <a:p>
              <a:pPr algn="l">
                <a:lnSpc>
                  <a:spcPts val="4890"/>
                </a:lnSpc>
              </a:pPr>
              <a:endParaRPr lang="en-US" sz="3493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847328" y="4145698"/>
            <a:ext cx="4593345" cy="7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9"/>
              </a:lnSpc>
            </a:pPr>
            <a:r>
              <a:rPr lang="en-US" sz="46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Think about: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10738" cy="10287000"/>
          </a:xfrm>
          <a:custGeom>
            <a:avLst/>
            <a:gdLst/>
            <a:ahLst/>
            <a:cxnLst/>
            <a:rect l="l" t="t" r="r" b="b"/>
            <a:pathLst>
              <a:path w="18410738" h="10287000">
                <a:moveTo>
                  <a:pt x="0" y="0"/>
                </a:moveTo>
                <a:lnTo>
                  <a:pt x="18410738" y="0"/>
                </a:lnTo>
                <a:lnTo>
                  <a:pt x="184107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44150"/>
          </a:xfrm>
          <a:custGeom>
            <a:avLst/>
            <a:gdLst/>
            <a:ahLst/>
            <a:cxnLst/>
            <a:rect l="l" t="t" r="r" b="b"/>
            <a:pathLst>
              <a:path w="18288000" h="10344150">
                <a:moveTo>
                  <a:pt x="0" y="0"/>
                </a:moveTo>
                <a:lnTo>
                  <a:pt x="18288000" y="0"/>
                </a:lnTo>
                <a:lnTo>
                  <a:pt x="18288000" y="10344150"/>
                </a:lnTo>
                <a:lnTo>
                  <a:pt x="0" y="10344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36147" y="3367409"/>
            <a:ext cx="13615706" cy="2609063"/>
            <a:chOff x="0" y="0"/>
            <a:chExt cx="3544665" cy="679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44665" cy="679234"/>
            </a:xfrm>
            <a:custGeom>
              <a:avLst/>
              <a:gdLst/>
              <a:ahLst/>
              <a:cxnLst/>
              <a:rect l="l" t="t" r="r" b="b"/>
              <a:pathLst>
                <a:path w="3544665" h="679234">
                  <a:moveTo>
                    <a:pt x="0" y="0"/>
                  </a:moveTo>
                  <a:lnTo>
                    <a:pt x="3544665" y="0"/>
                  </a:lnTo>
                  <a:lnTo>
                    <a:pt x="3544665" y="679234"/>
                  </a:lnTo>
                  <a:lnTo>
                    <a:pt x="0" y="67923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544665" cy="736384"/>
            </a:xfrm>
            <a:prstGeom prst="rect">
              <a:avLst/>
            </a:prstGeom>
          </p:spPr>
          <p:txBody>
            <a:bodyPr lIns="51393" tIns="51393" rIns="51393" bIns="51393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46404" y="3467865"/>
            <a:ext cx="10195192" cy="208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87"/>
              </a:lnSpc>
            </a:pPr>
            <a:r>
              <a:rPr lang="en-US" sz="12848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What is bias?</a:t>
            </a:r>
          </a:p>
        </p:txBody>
      </p:sp>
      <p:sp>
        <p:nvSpPr>
          <p:cNvPr id="6" name="Freeform 6"/>
          <p:cNvSpPr/>
          <p:nvPr/>
        </p:nvSpPr>
        <p:spPr>
          <a:xfrm>
            <a:off x="15940088" y="269965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19651" y="1028700"/>
            <a:ext cx="9448699" cy="1810575"/>
            <a:chOff x="0" y="0"/>
            <a:chExt cx="3544665" cy="679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44665" cy="679234"/>
            </a:xfrm>
            <a:custGeom>
              <a:avLst/>
              <a:gdLst/>
              <a:ahLst/>
              <a:cxnLst/>
              <a:rect l="l" t="t" r="r" b="b"/>
              <a:pathLst>
                <a:path w="3544665" h="679234">
                  <a:moveTo>
                    <a:pt x="0" y="0"/>
                  </a:moveTo>
                  <a:lnTo>
                    <a:pt x="3544665" y="0"/>
                  </a:lnTo>
                  <a:lnTo>
                    <a:pt x="3544665" y="679234"/>
                  </a:lnTo>
                  <a:lnTo>
                    <a:pt x="0" y="67923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544665" cy="736384"/>
            </a:xfrm>
            <a:prstGeom prst="rect">
              <a:avLst/>
            </a:prstGeom>
          </p:spPr>
          <p:txBody>
            <a:bodyPr lIns="51393" tIns="51393" rIns="51393" bIns="51393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606492" y="1185419"/>
            <a:ext cx="7075013" cy="144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2"/>
              </a:lnSpc>
            </a:pPr>
            <a:r>
              <a:rPr lang="en-US" sz="891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What is bias?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130361" y="4022976"/>
            <a:ext cx="14027277" cy="5729778"/>
            <a:chOff x="0" y="0"/>
            <a:chExt cx="18703036" cy="763970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8703036" cy="7639704"/>
              <a:chOff x="0" y="0"/>
              <a:chExt cx="5262311" cy="214951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262311" cy="2149517"/>
              </a:xfrm>
              <a:custGeom>
                <a:avLst/>
                <a:gdLst/>
                <a:ahLst/>
                <a:cxnLst/>
                <a:rect l="l" t="t" r="r" b="b"/>
                <a:pathLst>
                  <a:path w="5262311" h="2149517">
                    <a:moveTo>
                      <a:pt x="0" y="0"/>
                    </a:moveTo>
                    <a:lnTo>
                      <a:pt x="5262311" y="0"/>
                    </a:lnTo>
                    <a:lnTo>
                      <a:pt x="5262311" y="2149517"/>
                    </a:lnTo>
                    <a:lnTo>
                      <a:pt x="0" y="214951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5262311" cy="2206667"/>
              </a:xfrm>
              <a:prstGeom prst="rect">
                <a:avLst/>
              </a:prstGeom>
            </p:spPr>
            <p:txBody>
              <a:bodyPr lIns="51393" tIns="51393" rIns="51393" bIns="51393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412506" y="393763"/>
              <a:ext cx="17878025" cy="6633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63"/>
                </a:lnSpc>
              </a:pPr>
              <a:r>
                <a:rPr lang="en-US" sz="5616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Bias is when you have a strong, unfair,  preference towards or against something. In a news report, this means one side of a story can seem more important than another.  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5940087" y="328639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750</Words>
  <Application>Microsoft Macintosh PowerPoint</Application>
  <PresentationFormat>Custom</PresentationFormat>
  <Paragraphs>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GH Guardian Headline 3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9: Analysing bias in the news</dc:title>
  <cp:lastModifiedBy>Microsoft Office User</cp:lastModifiedBy>
  <cp:revision>2</cp:revision>
  <dcterms:created xsi:type="dcterms:W3CDTF">2006-08-16T00:00:00Z</dcterms:created>
  <dcterms:modified xsi:type="dcterms:W3CDTF">2026-08-04T08:22:00Z</dcterms:modified>
  <dc:identifier>DAHM7Ra8v1k</dc:identifier>
</cp:coreProperties>
</file>