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8288000" cy="10287000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GH Guardian Headline 1" pitchFamily="2" charset="0"/>
      <p:regular r:id="rId24"/>
      <p:bold r:id="rId25"/>
      <p:italic r:id="rId26"/>
      <p:boldItalic r:id="rId27"/>
    </p:embeddedFont>
    <p:embeddedFont>
      <p:font typeface="GH Guardian Headline 2" pitchFamily="2" charset="0"/>
      <p:regular r:id="rId28"/>
      <p:bold r:id="rId29"/>
      <p:italic r:id="rId30"/>
      <p:boldItalic r:id="rId31"/>
    </p:embeddedFont>
    <p:embeddedFont>
      <p:font typeface="GH Guardian Headline 3" pitchFamily="2" charset="0"/>
      <p:regular r:id="rId32"/>
      <p:bold r:id="rId33"/>
      <p:italic r:id="rId34"/>
      <p:boldItalic r:id="rId35"/>
    </p:embeddedFont>
    <p:embeddedFont>
      <p:font typeface="House Slant" panose="03060602040402030204" pitchFamily="66" charset="77"/>
      <p:regular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7" autoAdjust="0"/>
    <p:restoredTop sz="94626" autoAdjust="0"/>
  </p:normalViewPr>
  <p:slideViewPr>
    <p:cSldViewPr>
      <p:cViewPr>
        <p:scale>
          <a:sx n="51" d="100"/>
          <a:sy n="51" d="100"/>
        </p:scale>
        <p:origin x="2504" y="11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9" Type="http://schemas.openxmlformats.org/officeDocument/2006/relationships/theme" Target="theme/theme1.xml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32669" y="2020824"/>
            <a:ext cx="8045203" cy="7237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84"/>
              </a:lnSpc>
            </a:pPr>
            <a:r>
              <a:rPr lang="en-US" sz="3060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Balance</a:t>
            </a:r>
          </a:p>
          <a:p>
            <a:pPr algn="l">
              <a:lnSpc>
                <a:spcPts val="3779"/>
              </a:lnSpc>
            </a:pPr>
            <a:r>
              <a:rPr lang="en-US" sz="270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Giving both sides of an argument in a fair way so that your audience / readers can make up their own mind.</a:t>
            </a:r>
          </a:p>
          <a:p>
            <a:pPr algn="l">
              <a:lnSpc>
                <a:spcPts val="4284"/>
              </a:lnSpc>
            </a:pPr>
            <a:endParaRPr lang="en-US" sz="2700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4284"/>
              </a:lnSpc>
            </a:pPr>
            <a:r>
              <a:rPr lang="en-US" sz="3060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Point of view</a:t>
            </a:r>
          </a:p>
          <a:p>
            <a:pPr algn="l">
              <a:lnSpc>
                <a:spcPts val="3779"/>
              </a:lnSpc>
            </a:pPr>
            <a:r>
              <a:rPr lang="en-US" sz="270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What an individual person thinks or feels about something.</a:t>
            </a:r>
          </a:p>
          <a:p>
            <a:pPr algn="l">
              <a:lnSpc>
                <a:spcPts val="4284"/>
              </a:lnSpc>
            </a:pPr>
            <a:endParaRPr lang="en-US" sz="2700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4284"/>
              </a:lnSpc>
            </a:pPr>
            <a:r>
              <a:rPr lang="en-US" sz="3060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Bias</a:t>
            </a:r>
          </a:p>
          <a:p>
            <a:pPr algn="l">
              <a:lnSpc>
                <a:spcPts val="3779"/>
              </a:lnSpc>
            </a:pPr>
            <a:r>
              <a:rPr lang="en-US" sz="270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Where a news report is slanted (or unbalanced) to make one side of the story seem more important.</a:t>
            </a:r>
          </a:p>
          <a:p>
            <a:pPr algn="l">
              <a:lnSpc>
                <a:spcPts val="4284"/>
              </a:lnSpc>
            </a:pPr>
            <a:endParaRPr lang="en-US" sz="2700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4284"/>
              </a:lnSpc>
            </a:pPr>
            <a:r>
              <a:rPr lang="en-US" sz="3060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 </a:t>
            </a:r>
          </a:p>
          <a:p>
            <a:pPr algn="l">
              <a:lnSpc>
                <a:spcPts val="4284"/>
              </a:lnSpc>
            </a:pPr>
            <a:endParaRPr lang="en-US" sz="3060">
              <a:solidFill>
                <a:srgbClr val="000000"/>
              </a:solidFill>
              <a:latin typeface="GH Guardian Headline 1"/>
              <a:ea typeface="GH Guardian Headline 1"/>
              <a:cs typeface="GH Guardian Headline 1"/>
              <a:sym typeface="GH Guardian Headline 1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9144000" y="2020824"/>
            <a:ext cx="8484915" cy="7170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85"/>
              </a:lnSpc>
            </a:pPr>
            <a:r>
              <a:rPr lang="en-US" sz="3061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Misinformation</a:t>
            </a:r>
          </a:p>
          <a:p>
            <a:pPr algn="l">
              <a:lnSpc>
                <a:spcPts val="3779"/>
              </a:lnSpc>
            </a:pPr>
            <a:r>
              <a:rPr lang="en-US" sz="270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Misinformation is information which is false or inaccurate, usually by mistake.</a:t>
            </a:r>
          </a:p>
          <a:p>
            <a:pPr algn="l">
              <a:lnSpc>
                <a:spcPts val="4285"/>
              </a:lnSpc>
            </a:pPr>
            <a:endParaRPr lang="en-US" sz="2700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4285"/>
              </a:lnSpc>
            </a:pPr>
            <a:r>
              <a:rPr lang="en-US" sz="3061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Accuracy</a:t>
            </a:r>
          </a:p>
          <a:p>
            <a:pPr algn="l">
              <a:lnSpc>
                <a:spcPts val="3779"/>
              </a:lnSpc>
            </a:pPr>
            <a:r>
              <a:rPr lang="en-US" sz="270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Getting all facts of the story correct - like names, dates, numbers, and quotes - so readers get the true story without any mistakes.</a:t>
            </a:r>
          </a:p>
          <a:p>
            <a:pPr algn="l">
              <a:lnSpc>
                <a:spcPts val="4285"/>
              </a:lnSpc>
            </a:pPr>
            <a:endParaRPr lang="en-US" sz="2700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4285"/>
              </a:lnSpc>
            </a:pPr>
            <a:r>
              <a:rPr lang="en-US" sz="3061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Infer</a:t>
            </a:r>
          </a:p>
          <a:p>
            <a:pPr algn="l">
              <a:lnSpc>
                <a:spcPts val="3779"/>
              </a:lnSpc>
            </a:pPr>
            <a:r>
              <a:rPr lang="en-US" sz="270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To figure out a hidden meaning or detail using clues and what you already know, rather than being told directly.</a:t>
            </a:r>
          </a:p>
          <a:p>
            <a:pPr algn="l">
              <a:lnSpc>
                <a:spcPts val="4285"/>
              </a:lnSpc>
            </a:pPr>
            <a:endParaRPr lang="en-US" sz="2700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4285"/>
              </a:lnSpc>
            </a:pPr>
            <a:endParaRPr lang="en-US" sz="2700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332669" y="135157"/>
            <a:ext cx="10663457" cy="10768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323"/>
              </a:lnSpc>
            </a:pPr>
            <a:r>
              <a:rPr lang="en-US" sz="6659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Vocabulary to pre-teach</a:t>
            </a:r>
          </a:p>
        </p:txBody>
      </p:sp>
      <p:sp>
        <p:nvSpPr>
          <p:cNvPr id="5" name="Freeform 5"/>
          <p:cNvSpPr/>
          <p:nvPr/>
        </p:nvSpPr>
        <p:spPr>
          <a:xfrm>
            <a:off x="15937315" y="9096277"/>
            <a:ext cx="2108018" cy="906448"/>
          </a:xfrm>
          <a:custGeom>
            <a:avLst/>
            <a:gdLst/>
            <a:ahLst/>
            <a:cxnLst/>
            <a:rect l="l" t="t" r="r" b="b"/>
            <a:pathLst>
              <a:path w="2108018" h="906448">
                <a:moveTo>
                  <a:pt x="0" y="0"/>
                </a:moveTo>
                <a:lnTo>
                  <a:pt x="2108017" y="0"/>
                </a:lnTo>
                <a:lnTo>
                  <a:pt x="2108017" y="906448"/>
                </a:lnTo>
                <a:lnTo>
                  <a:pt x="0" y="9064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57678" y="715311"/>
            <a:ext cx="7742872" cy="9182252"/>
          </a:xfrm>
          <a:custGeom>
            <a:avLst/>
            <a:gdLst/>
            <a:ahLst/>
            <a:cxnLst/>
            <a:rect l="l" t="t" r="r" b="b"/>
            <a:pathLst>
              <a:path w="7742872" h="9182252">
                <a:moveTo>
                  <a:pt x="0" y="0"/>
                </a:moveTo>
                <a:lnTo>
                  <a:pt x="7742872" y="0"/>
                </a:lnTo>
                <a:lnTo>
                  <a:pt x="7742872" y="9182252"/>
                </a:lnTo>
                <a:lnTo>
                  <a:pt x="0" y="91822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8811030" y="2618287"/>
            <a:ext cx="8448270" cy="5050427"/>
            <a:chOff x="0" y="0"/>
            <a:chExt cx="2225059" cy="133015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25059" cy="1330154"/>
            </a:xfrm>
            <a:custGeom>
              <a:avLst/>
              <a:gdLst/>
              <a:ahLst/>
              <a:cxnLst/>
              <a:rect l="l" t="t" r="r" b="b"/>
              <a:pathLst>
                <a:path w="2225059" h="1330154">
                  <a:moveTo>
                    <a:pt x="0" y="0"/>
                  </a:moveTo>
                  <a:lnTo>
                    <a:pt x="2225059" y="0"/>
                  </a:lnTo>
                  <a:lnTo>
                    <a:pt x="2225059" y="1330154"/>
                  </a:lnTo>
                  <a:lnTo>
                    <a:pt x="0" y="133015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76200"/>
              <a:ext cx="2225059" cy="14063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9144000" y="2875304"/>
            <a:ext cx="7291601" cy="42050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14726" lvl="1" indent="-507363" algn="l">
              <a:lnSpc>
                <a:spcPts val="6579"/>
              </a:lnSpc>
              <a:buFont typeface="Arial"/>
              <a:buChar char="•"/>
            </a:pPr>
            <a:r>
              <a:rPr lang="en-US" sz="4699">
                <a:solidFill>
                  <a:srgbClr val="160F0E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What is the story about?</a:t>
            </a:r>
          </a:p>
          <a:p>
            <a:pPr marL="1014726" lvl="1" indent="-507363" algn="l">
              <a:lnSpc>
                <a:spcPts val="6579"/>
              </a:lnSpc>
              <a:buFont typeface="Arial"/>
              <a:buChar char="•"/>
            </a:pPr>
            <a:r>
              <a:rPr lang="en-US" sz="4699">
                <a:solidFill>
                  <a:srgbClr val="160F0E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Who are Just Stop Oil?</a:t>
            </a:r>
          </a:p>
          <a:p>
            <a:pPr marL="1014726" lvl="1" indent="-507363" algn="l">
              <a:lnSpc>
                <a:spcPts val="6579"/>
              </a:lnSpc>
              <a:buFont typeface="Arial"/>
              <a:buChar char="•"/>
            </a:pPr>
            <a:r>
              <a:rPr lang="en-US" sz="4699">
                <a:solidFill>
                  <a:srgbClr val="160F0E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What are the key points of the story?</a:t>
            </a:r>
          </a:p>
        </p:txBody>
      </p:sp>
      <p:sp>
        <p:nvSpPr>
          <p:cNvPr id="7" name="Freeform 7"/>
          <p:cNvSpPr/>
          <p:nvPr/>
        </p:nvSpPr>
        <p:spPr>
          <a:xfrm>
            <a:off x="15937315" y="9096277"/>
            <a:ext cx="2108018" cy="906448"/>
          </a:xfrm>
          <a:custGeom>
            <a:avLst/>
            <a:gdLst/>
            <a:ahLst/>
            <a:cxnLst/>
            <a:rect l="l" t="t" r="r" b="b"/>
            <a:pathLst>
              <a:path w="2108018" h="906448">
                <a:moveTo>
                  <a:pt x="0" y="0"/>
                </a:moveTo>
                <a:lnTo>
                  <a:pt x="2108017" y="0"/>
                </a:lnTo>
                <a:lnTo>
                  <a:pt x="2108017" y="906448"/>
                </a:lnTo>
                <a:lnTo>
                  <a:pt x="0" y="9064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839853" y="9066905"/>
            <a:ext cx="2204085" cy="952348"/>
          </a:xfrm>
          <a:custGeom>
            <a:avLst/>
            <a:gdLst/>
            <a:ahLst/>
            <a:cxnLst/>
            <a:rect l="l" t="t" r="r" b="b"/>
            <a:pathLst>
              <a:path w="2204085" h="952348">
                <a:moveTo>
                  <a:pt x="0" y="0"/>
                </a:moveTo>
                <a:lnTo>
                  <a:pt x="2204085" y="0"/>
                </a:lnTo>
                <a:lnTo>
                  <a:pt x="2204085" y="952348"/>
                </a:lnTo>
                <a:lnTo>
                  <a:pt x="0" y="9523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3207875"/>
            <a:ext cx="16230600" cy="5165614"/>
            <a:chOff x="0" y="0"/>
            <a:chExt cx="4274726" cy="136049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1360491"/>
            </a:xfrm>
            <a:custGeom>
              <a:avLst/>
              <a:gdLst/>
              <a:ahLst/>
              <a:cxnLst/>
              <a:rect l="l" t="t" r="r" b="b"/>
              <a:pathLst>
                <a:path w="4274726" h="1360491">
                  <a:moveTo>
                    <a:pt x="0" y="0"/>
                  </a:moveTo>
                  <a:lnTo>
                    <a:pt x="4274726" y="0"/>
                  </a:lnTo>
                  <a:lnTo>
                    <a:pt x="4274726" y="1360491"/>
                  </a:lnTo>
                  <a:lnTo>
                    <a:pt x="0" y="136049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76200"/>
              <a:ext cx="4274726" cy="14366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508942" y="3426710"/>
            <a:ext cx="14642056" cy="4491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86433" lvl="1" indent="-543216" algn="l">
              <a:lnSpc>
                <a:spcPts val="7044"/>
              </a:lnSpc>
              <a:buFont typeface="Arial"/>
              <a:buChar char="•"/>
            </a:pPr>
            <a:r>
              <a:rPr lang="en-US" sz="5032">
                <a:solidFill>
                  <a:srgbClr val="160F0E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What reasons might somebody have to protest? </a:t>
            </a:r>
          </a:p>
          <a:p>
            <a:pPr marL="1086433" lvl="1" indent="-543216" algn="l">
              <a:lnSpc>
                <a:spcPts val="7044"/>
              </a:lnSpc>
              <a:buFont typeface="Arial"/>
              <a:buChar char="•"/>
            </a:pPr>
            <a:r>
              <a:rPr lang="en-US" sz="5032">
                <a:solidFill>
                  <a:srgbClr val="160F0E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How might somebody be affected by a protest? </a:t>
            </a:r>
          </a:p>
          <a:p>
            <a:pPr marL="1086433" lvl="1" indent="-543216" algn="l">
              <a:lnSpc>
                <a:spcPts val="7044"/>
              </a:lnSpc>
              <a:buFont typeface="Arial"/>
              <a:buChar char="•"/>
            </a:pPr>
            <a:r>
              <a:rPr lang="en-US" sz="5032">
                <a:solidFill>
                  <a:srgbClr val="160F0E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Who might be supportive? </a:t>
            </a:r>
          </a:p>
          <a:p>
            <a:pPr marL="1086433" lvl="1" indent="-543216" algn="l">
              <a:lnSpc>
                <a:spcPts val="7044"/>
              </a:lnSpc>
              <a:buFont typeface="Arial"/>
              <a:buChar char="•"/>
            </a:pPr>
            <a:r>
              <a:rPr lang="en-US" sz="5032">
                <a:solidFill>
                  <a:srgbClr val="160F0E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Who might disapprove? </a:t>
            </a:r>
          </a:p>
          <a:p>
            <a:pPr marL="1086433" lvl="1" indent="-543216" algn="l">
              <a:lnSpc>
                <a:spcPts val="7044"/>
              </a:lnSpc>
              <a:buFont typeface="Arial"/>
              <a:buChar char="•"/>
            </a:pPr>
            <a:r>
              <a:rPr lang="en-US" sz="5032">
                <a:solidFill>
                  <a:srgbClr val="160F0E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Why might different people feel differently?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885168" y="853192"/>
            <a:ext cx="7117126" cy="1079706"/>
            <a:chOff x="0" y="0"/>
            <a:chExt cx="1874470" cy="28436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874469" cy="284367"/>
            </a:xfrm>
            <a:custGeom>
              <a:avLst/>
              <a:gdLst/>
              <a:ahLst/>
              <a:cxnLst/>
              <a:rect l="l" t="t" r="r" b="b"/>
              <a:pathLst>
                <a:path w="1874469" h="284367">
                  <a:moveTo>
                    <a:pt x="0" y="0"/>
                  </a:moveTo>
                  <a:lnTo>
                    <a:pt x="1874469" y="0"/>
                  </a:lnTo>
                  <a:lnTo>
                    <a:pt x="1874469" y="284367"/>
                  </a:lnTo>
                  <a:lnTo>
                    <a:pt x="0" y="2843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76200"/>
              <a:ext cx="1874470" cy="3605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612686" y="961640"/>
            <a:ext cx="7662085" cy="799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30"/>
              </a:lnSpc>
              <a:spcBef>
                <a:spcPct val="0"/>
              </a:spcBef>
            </a:pPr>
            <a:r>
              <a:rPr lang="en-US" sz="4950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Just Stop Oil protests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628620" y="9125557"/>
            <a:ext cx="2204085" cy="952348"/>
          </a:xfrm>
          <a:custGeom>
            <a:avLst/>
            <a:gdLst/>
            <a:ahLst/>
            <a:cxnLst/>
            <a:rect l="l" t="t" r="r" b="b"/>
            <a:pathLst>
              <a:path w="2204085" h="952348">
                <a:moveTo>
                  <a:pt x="0" y="0"/>
                </a:moveTo>
                <a:lnTo>
                  <a:pt x="2204085" y="0"/>
                </a:lnTo>
                <a:lnTo>
                  <a:pt x="2204085" y="952348"/>
                </a:lnTo>
                <a:lnTo>
                  <a:pt x="0" y="9523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181245" y="585934"/>
            <a:ext cx="8312405" cy="885531"/>
            <a:chOff x="0" y="0"/>
            <a:chExt cx="2189276" cy="23322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89275" cy="233226"/>
            </a:xfrm>
            <a:custGeom>
              <a:avLst/>
              <a:gdLst/>
              <a:ahLst/>
              <a:cxnLst/>
              <a:rect l="l" t="t" r="r" b="b"/>
              <a:pathLst>
                <a:path w="2189275" h="233226">
                  <a:moveTo>
                    <a:pt x="0" y="0"/>
                  </a:moveTo>
                  <a:lnTo>
                    <a:pt x="2189275" y="0"/>
                  </a:lnTo>
                  <a:lnTo>
                    <a:pt x="2189275" y="233226"/>
                  </a:lnTo>
                  <a:lnTo>
                    <a:pt x="0" y="23322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76200"/>
              <a:ext cx="2189276" cy="3094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506233" y="1006320"/>
            <a:ext cx="5326472" cy="1093663"/>
            <a:chOff x="0" y="0"/>
            <a:chExt cx="1402857" cy="28804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402857" cy="288043"/>
            </a:xfrm>
            <a:custGeom>
              <a:avLst/>
              <a:gdLst/>
              <a:ahLst/>
              <a:cxnLst/>
              <a:rect l="l" t="t" r="r" b="b"/>
              <a:pathLst>
                <a:path w="1402857" h="288043">
                  <a:moveTo>
                    <a:pt x="0" y="0"/>
                  </a:moveTo>
                  <a:lnTo>
                    <a:pt x="1402857" y="0"/>
                  </a:lnTo>
                  <a:lnTo>
                    <a:pt x="1402857" y="288043"/>
                  </a:lnTo>
                  <a:lnTo>
                    <a:pt x="0" y="28804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402857" cy="345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462307" y="1994281"/>
            <a:ext cx="4787673" cy="6649546"/>
          </a:xfrm>
          <a:custGeom>
            <a:avLst/>
            <a:gdLst/>
            <a:ahLst/>
            <a:cxnLst/>
            <a:rect l="l" t="t" r="r" b="b"/>
            <a:pathLst>
              <a:path w="4787673" h="6649546">
                <a:moveTo>
                  <a:pt x="0" y="0"/>
                </a:moveTo>
                <a:lnTo>
                  <a:pt x="4787673" y="0"/>
                </a:lnTo>
                <a:lnTo>
                  <a:pt x="4787673" y="6649546"/>
                </a:lnTo>
                <a:lnTo>
                  <a:pt x="0" y="66495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" name="Freeform 10"/>
          <p:cNvSpPr/>
          <p:nvPr/>
        </p:nvSpPr>
        <p:spPr>
          <a:xfrm>
            <a:off x="5391089" y="1994281"/>
            <a:ext cx="4787673" cy="6649546"/>
          </a:xfrm>
          <a:custGeom>
            <a:avLst/>
            <a:gdLst/>
            <a:ahLst/>
            <a:cxnLst/>
            <a:rect l="l" t="t" r="r" b="b"/>
            <a:pathLst>
              <a:path w="4787673" h="6649546">
                <a:moveTo>
                  <a:pt x="0" y="0"/>
                </a:moveTo>
                <a:lnTo>
                  <a:pt x="4787673" y="0"/>
                </a:lnTo>
                <a:lnTo>
                  <a:pt x="4787673" y="6649546"/>
                </a:lnTo>
                <a:lnTo>
                  <a:pt x="0" y="664954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1" name="TextBox 11"/>
          <p:cNvSpPr txBox="1"/>
          <p:nvPr/>
        </p:nvSpPr>
        <p:spPr>
          <a:xfrm>
            <a:off x="1060926" y="585934"/>
            <a:ext cx="8553037" cy="799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30"/>
              </a:lnSpc>
              <a:spcBef>
                <a:spcPct val="0"/>
              </a:spcBef>
            </a:pPr>
            <a:r>
              <a:rPr lang="en-US" sz="4950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Identifying points of view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622773" y="1122880"/>
            <a:ext cx="4960205" cy="7652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Read the news report 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12506233" y="2980026"/>
            <a:ext cx="5326472" cy="1770673"/>
            <a:chOff x="0" y="0"/>
            <a:chExt cx="1402857" cy="46635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402857" cy="466350"/>
            </a:xfrm>
            <a:custGeom>
              <a:avLst/>
              <a:gdLst/>
              <a:ahLst/>
              <a:cxnLst/>
              <a:rect l="l" t="t" r="r" b="b"/>
              <a:pathLst>
                <a:path w="1402857" h="466350">
                  <a:moveTo>
                    <a:pt x="0" y="0"/>
                  </a:moveTo>
                  <a:lnTo>
                    <a:pt x="1402857" y="0"/>
                  </a:lnTo>
                  <a:lnTo>
                    <a:pt x="1402857" y="466350"/>
                  </a:lnTo>
                  <a:lnTo>
                    <a:pt x="0" y="46635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57150"/>
              <a:ext cx="1402857" cy="523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2622773" y="3096586"/>
            <a:ext cx="4960205" cy="1470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Decide whether you think it is balanced. 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12506233" y="5426973"/>
            <a:ext cx="5326472" cy="3102554"/>
            <a:chOff x="0" y="0"/>
            <a:chExt cx="1402857" cy="817133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402857" cy="817133"/>
            </a:xfrm>
            <a:custGeom>
              <a:avLst/>
              <a:gdLst/>
              <a:ahLst/>
              <a:cxnLst/>
              <a:rect l="l" t="t" r="r" b="b"/>
              <a:pathLst>
                <a:path w="1402857" h="817133">
                  <a:moveTo>
                    <a:pt x="0" y="0"/>
                  </a:moveTo>
                  <a:lnTo>
                    <a:pt x="1402857" y="0"/>
                  </a:lnTo>
                  <a:lnTo>
                    <a:pt x="1402857" y="817133"/>
                  </a:lnTo>
                  <a:lnTo>
                    <a:pt x="0" y="8171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57150"/>
              <a:ext cx="1402857" cy="8742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2689367" y="5474598"/>
            <a:ext cx="4960205" cy="28798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Can you identify whose viewpoints are heard in the story and whose are missing?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10969337" y="916458"/>
            <a:ext cx="1273385" cy="1273385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9B31D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0969337" y="2980026"/>
            <a:ext cx="1273385" cy="1273385"/>
            <a:chOff x="0" y="0"/>
            <a:chExt cx="812800" cy="8128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9B31D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0969337" y="5319054"/>
            <a:ext cx="1273385" cy="1273385"/>
            <a:chOff x="0" y="0"/>
            <a:chExt cx="812800" cy="812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9B31D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11445707" y="642927"/>
            <a:ext cx="320643" cy="18576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695"/>
              </a:lnSpc>
            </a:pPr>
            <a:r>
              <a:rPr lang="en-US" sz="9782" dirty="0">
                <a:solidFill>
                  <a:srgbClr val="000000"/>
                </a:solidFill>
                <a:latin typeface="House Slant"/>
                <a:ea typeface="House Slant"/>
                <a:cs typeface="House Slant"/>
                <a:sym typeface="House Slant"/>
              </a:rPr>
              <a:t>1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1349370" y="2709047"/>
            <a:ext cx="513318" cy="18576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695"/>
              </a:lnSpc>
            </a:pPr>
            <a:r>
              <a:rPr lang="en-US" sz="9782">
                <a:solidFill>
                  <a:srgbClr val="000000"/>
                </a:solidFill>
                <a:latin typeface="House Slant"/>
                <a:ea typeface="House Slant"/>
                <a:cs typeface="House Slant"/>
                <a:sym typeface="House Slant"/>
              </a:rPr>
              <a:t>2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1349370" y="5037386"/>
            <a:ext cx="538160" cy="18576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695"/>
              </a:lnSpc>
            </a:pPr>
            <a:r>
              <a:rPr lang="en-US" sz="9782" dirty="0">
                <a:solidFill>
                  <a:srgbClr val="000000"/>
                </a:solidFill>
                <a:latin typeface="House Slant"/>
                <a:ea typeface="House Slant"/>
                <a:cs typeface="House Slant"/>
                <a:sym typeface="House Slant"/>
              </a:rPr>
              <a:t>3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7607068" cy="6289840"/>
          </a:xfrm>
          <a:custGeom>
            <a:avLst/>
            <a:gdLst/>
            <a:ahLst/>
            <a:cxnLst/>
            <a:rect l="l" t="t" r="r" b="b"/>
            <a:pathLst>
              <a:path w="7607068" h="6289840">
                <a:moveTo>
                  <a:pt x="0" y="0"/>
                </a:moveTo>
                <a:lnTo>
                  <a:pt x="7607068" y="0"/>
                </a:lnTo>
                <a:lnTo>
                  <a:pt x="7607068" y="6289840"/>
                </a:lnTo>
                <a:lnTo>
                  <a:pt x="0" y="62898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549" t="-23420" r="-10165" b="-74311"/>
            </a:stretch>
          </a:blipFill>
          <a:ln cap="sq">
            <a:noFill/>
            <a:prstDash val="solid"/>
            <a:miter/>
          </a:ln>
        </p:spPr>
      </p:sp>
      <p:sp>
        <p:nvSpPr>
          <p:cNvPr id="3" name="Freeform 3"/>
          <p:cNvSpPr/>
          <p:nvPr/>
        </p:nvSpPr>
        <p:spPr>
          <a:xfrm>
            <a:off x="6689611" y="4285947"/>
            <a:ext cx="11405193" cy="5760285"/>
          </a:xfrm>
          <a:custGeom>
            <a:avLst/>
            <a:gdLst/>
            <a:ahLst/>
            <a:cxnLst/>
            <a:rect l="l" t="t" r="r" b="b"/>
            <a:pathLst>
              <a:path w="11405193" h="5760285">
                <a:moveTo>
                  <a:pt x="0" y="0"/>
                </a:moveTo>
                <a:lnTo>
                  <a:pt x="11405194" y="0"/>
                </a:lnTo>
                <a:lnTo>
                  <a:pt x="11405194" y="5760285"/>
                </a:lnTo>
                <a:lnTo>
                  <a:pt x="0" y="57602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536" t="-201291" r="-11815" b="-24171"/>
            </a:stretch>
          </a:blipFill>
          <a:ln cap="sq">
            <a:noFill/>
            <a:prstDash val="solid"/>
            <a:miter/>
          </a:ln>
        </p:spPr>
      </p:sp>
      <p:sp>
        <p:nvSpPr>
          <p:cNvPr id="4" name="Freeform 4"/>
          <p:cNvSpPr/>
          <p:nvPr/>
        </p:nvSpPr>
        <p:spPr>
          <a:xfrm>
            <a:off x="15890720" y="319209"/>
            <a:ext cx="2204085" cy="952348"/>
          </a:xfrm>
          <a:custGeom>
            <a:avLst/>
            <a:gdLst/>
            <a:ahLst/>
            <a:cxnLst/>
            <a:rect l="l" t="t" r="r" b="b"/>
            <a:pathLst>
              <a:path w="2204085" h="952348">
                <a:moveTo>
                  <a:pt x="0" y="0"/>
                </a:moveTo>
                <a:lnTo>
                  <a:pt x="2204085" y="0"/>
                </a:lnTo>
                <a:lnTo>
                  <a:pt x="2204085" y="952349"/>
                </a:lnTo>
                <a:lnTo>
                  <a:pt x="0" y="9523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8676480" cy="7132983"/>
          </a:xfrm>
          <a:custGeom>
            <a:avLst/>
            <a:gdLst/>
            <a:ahLst/>
            <a:cxnLst/>
            <a:rect l="l" t="t" r="r" b="b"/>
            <a:pathLst>
              <a:path w="8676480" h="7132983">
                <a:moveTo>
                  <a:pt x="0" y="0"/>
                </a:moveTo>
                <a:lnTo>
                  <a:pt x="8676480" y="0"/>
                </a:lnTo>
                <a:lnTo>
                  <a:pt x="8676480" y="7132983"/>
                </a:lnTo>
                <a:lnTo>
                  <a:pt x="0" y="71329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307" t="-27245" r="-11742" b="-77259"/>
            </a:stretch>
          </a:blipFill>
          <a:ln cap="sq">
            <a:noFill/>
            <a:prstDash val="solid"/>
            <a:miter/>
          </a:ln>
        </p:spPr>
      </p:sp>
      <p:sp>
        <p:nvSpPr>
          <p:cNvPr id="3" name="Freeform 3"/>
          <p:cNvSpPr/>
          <p:nvPr/>
        </p:nvSpPr>
        <p:spPr>
          <a:xfrm>
            <a:off x="7669470" y="4602596"/>
            <a:ext cx="10618530" cy="5060774"/>
          </a:xfrm>
          <a:custGeom>
            <a:avLst/>
            <a:gdLst/>
            <a:ahLst/>
            <a:cxnLst/>
            <a:rect l="l" t="t" r="r" b="b"/>
            <a:pathLst>
              <a:path w="10618530" h="5060774">
                <a:moveTo>
                  <a:pt x="0" y="0"/>
                </a:moveTo>
                <a:lnTo>
                  <a:pt x="10618530" y="0"/>
                </a:lnTo>
                <a:lnTo>
                  <a:pt x="10618530" y="5060774"/>
                </a:lnTo>
                <a:lnTo>
                  <a:pt x="0" y="50607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756" t="-219804" r="-12001" b="-32104"/>
            </a:stretch>
          </a:blipFill>
          <a:ln cap="sq">
            <a:noFill/>
            <a:prstDash val="solid"/>
            <a:miter/>
          </a:ln>
        </p:spPr>
      </p:sp>
      <p:sp>
        <p:nvSpPr>
          <p:cNvPr id="4" name="Freeform 4"/>
          <p:cNvSpPr/>
          <p:nvPr/>
        </p:nvSpPr>
        <p:spPr>
          <a:xfrm>
            <a:off x="15924838" y="319209"/>
            <a:ext cx="2204085" cy="952348"/>
          </a:xfrm>
          <a:custGeom>
            <a:avLst/>
            <a:gdLst/>
            <a:ahLst/>
            <a:cxnLst/>
            <a:rect l="l" t="t" r="r" b="b"/>
            <a:pathLst>
              <a:path w="2204085" h="952348">
                <a:moveTo>
                  <a:pt x="0" y="0"/>
                </a:moveTo>
                <a:lnTo>
                  <a:pt x="2204085" y="0"/>
                </a:lnTo>
                <a:lnTo>
                  <a:pt x="2204085" y="952349"/>
                </a:lnTo>
                <a:lnTo>
                  <a:pt x="0" y="9523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70109" y="380779"/>
            <a:ext cx="9769836" cy="885531"/>
            <a:chOff x="0" y="0"/>
            <a:chExt cx="2573125" cy="2332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73125" cy="233226"/>
            </a:xfrm>
            <a:custGeom>
              <a:avLst/>
              <a:gdLst/>
              <a:ahLst/>
              <a:cxnLst/>
              <a:rect l="l" t="t" r="r" b="b"/>
              <a:pathLst>
                <a:path w="2573125" h="233226">
                  <a:moveTo>
                    <a:pt x="0" y="0"/>
                  </a:moveTo>
                  <a:lnTo>
                    <a:pt x="2573125" y="0"/>
                  </a:lnTo>
                  <a:lnTo>
                    <a:pt x="2573125" y="233226"/>
                  </a:lnTo>
                  <a:lnTo>
                    <a:pt x="0" y="23322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2573125" cy="3094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44709" y="409583"/>
            <a:ext cx="9769836" cy="799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30"/>
              </a:lnSpc>
              <a:spcBef>
                <a:spcPct val="0"/>
              </a:spcBef>
            </a:pPr>
            <a:r>
              <a:rPr lang="en-US" sz="4950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Challenge: missing viewpoints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3466465" y="1988178"/>
            <a:ext cx="11596173" cy="1848163"/>
            <a:chOff x="0" y="0"/>
            <a:chExt cx="15461564" cy="2464218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15461564" cy="2464218"/>
              <a:chOff x="0" y="0"/>
              <a:chExt cx="3054136" cy="486759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3054136" cy="486759"/>
              </a:xfrm>
              <a:custGeom>
                <a:avLst/>
                <a:gdLst/>
                <a:ahLst/>
                <a:cxnLst/>
                <a:rect l="l" t="t" r="r" b="b"/>
                <a:pathLst>
                  <a:path w="3054136" h="486759">
                    <a:moveTo>
                      <a:pt x="0" y="0"/>
                    </a:moveTo>
                    <a:lnTo>
                      <a:pt x="3054136" y="0"/>
                    </a:lnTo>
                    <a:lnTo>
                      <a:pt x="3054136" y="486759"/>
                    </a:lnTo>
                    <a:lnTo>
                      <a:pt x="0" y="48675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0" y="-57150"/>
                <a:ext cx="3054136" cy="5439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sp>
          <p:nvSpPr>
            <p:cNvPr id="10" name="TextBox 10"/>
            <p:cNvSpPr txBox="1"/>
            <p:nvPr/>
          </p:nvSpPr>
          <p:spPr>
            <a:xfrm>
              <a:off x="201906" y="198117"/>
              <a:ext cx="15057753" cy="19060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599"/>
                </a:lnSpc>
                <a:spcBef>
                  <a:spcPct val="0"/>
                </a:spcBef>
              </a:pPr>
              <a:r>
                <a:rPr lang="en-US" sz="3999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Discuss whose views or viewpoint was missing or not represented in your news report.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466465" y="4560242"/>
            <a:ext cx="11596173" cy="2274397"/>
            <a:chOff x="0" y="0"/>
            <a:chExt cx="15461564" cy="303253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5461564" cy="3032530"/>
              <a:chOff x="0" y="0"/>
              <a:chExt cx="2800342" cy="549241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2800342" cy="549241"/>
              </a:xfrm>
              <a:custGeom>
                <a:avLst/>
                <a:gdLst/>
                <a:ahLst/>
                <a:cxnLst/>
                <a:rect l="l" t="t" r="r" b="b"/>
                <a:pathLst>
                  <a:path w="2800342" h="549241">
                    <a:moveTo>
                      <a:pt x="0" y="0"/>
                    </a:moveTo>
                    <a:lnTo>
                      <a:pt x="2800342" y="0"/>
                    </a:lnTo>
                    <a:lnTo>
                      <a:pt x="2800342" y="549241"/>
                    </a:lnTo>
                    <a:lnTo>
                      <a:pt x="0" y="54924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0" y="-57150"/>
                <a:ext cx="2800342" cy="60639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sp>
          <p:nvSpPr>
            <p:cNvPr id="15" name="TextBox 15"/>
            <p:cNvSpPr txBox="1"/>
            <p:nvPr/>
          </p:nvSpPr>
          <p:spPr>
            <a:xfrm>
              <a:off x="162727" y="124196"/>
              <a:ext cx="14483641" cy="24764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753495" lvl="1" indent="-376747" algn="l">
                <a:lnSpc>
                  <a:spcPts val="4886"/>
                </a:lnSpc>
                <a:buFont typeface="Arial"/>
                <a:buChar char="•"/>
              </a:pPr>
              <a:r>
                <a:rPr lang="en-US" sz="3490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What might they think or feel about the situation?</a:t>
              </a:r>
            </a:p>
            <a:p>
              <a:pPr marL="753495" lvl="1" indent="-376747" algn="l">
                <a:lnSpc>
                  <a:spcPts val="4886"/>
                </a:lnSpc>
                <a:buFont typeface="Arial"/>
                <a:buChar char="•"/>
              </a:pPr>
              <a:r>
                <a:rPr lang="en-US" sz="3490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Why might they think or feel these things?</a:t>
              </a:r>
            </a:p>
            <a:p>
              <a:pPr marL="753495" lvl="1" indent="-376747" algn="l">
                <a:lnSpc>
                  <a:spcPts val="4886"/>
                </a:lnSpc>
                <a:buFont typeface="Arial"/>
                <a:buChar char="•"/>
              </a:pPr>
              <a:r>
                <a:rPr lang="en-US" sz="3490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Why might it be important to include their view?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0" y="6434014"/>
            <a:ext cx="5368554" cy="4027552"/>
          </a:xfrm>
          <a:custGeom>
            <a:avLst/>
            <a:gdLst/>
            <a:ahLst/>
            <a:cxnLst/>
            <a:rect l="l" t="t" r="r" b="b"/>
            <a:pathLst>
              <a:path w="5368554" h="4027552">
                <a:moveTo>
                  <a:pt x="0" y="0"/>
                </a:moveTo>
                <a:lnTo>
                  <a:pt x="5368554" y="0"/>
                </a:lnTo>
                <a:lnTo>
                  <a:pt x="5368554" y="4027552"/>
                </a:lnTo>
                <a:lnTo>
                  <a:pt x="0" y="40275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5937315" y="9096277"/>
            <a:ext cx="2108018" cy="906448"/>
          </a:xfrm>
          <a:custGeom>
            <a:avLst/>
            <a:gdLst/>
            <a:ahLst/>
            <a:cxnLst/>
            <a:rect l="l" t="t" r="r" b="b"/>
            <a:pathLst>
              <a:path w="2108018" h="906448">
                <a:moveTo>
                  <a:pt x="0" y="0"/>
                </a:moveTo>
                <a:lnTo>
                  <a:pt x="2108017" y="0"/>
                </a:lnTo>
                <a:lnTo>
                  <a:pt x="2108017" y="906448"/>
                </a:lnTo>
                <a:lnTo>
                  <a:pt x="0" y="9064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A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622848" y="9030772"/>
            <a:ext cx="2336597" cy="1009605"/>
          </a:xfrm>
          <a:custGeom>
            <a:avLst/>
            <a:gdLst/>
            <a:ahLst/>
            <a:cxnLst/>
            <a:rect l="l" t="t" r="r" b="b"/>
            <a:pathLst>
              <a:path w="2336597" h="1009605">
                <a:moveTo>
                  <a:pt x="0" y="0"/>
                </a:moveTo>
                <a:lnTo>
                  <a:pt x="2336597" y="0"/>
                </a:lnTo>
                <a:lnTo>
                  <a:pt x="2336597" y="1009605"/>
                </a:lnTo>
                <a:lnTo>
                  <a:pt x="0" y="10096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2141955" y="3148975"/>
            <a:ext cx="14004091" cy="3989051"/>
            <a:chOff x="0" y="0"/>
            <a:chExt cx="18672121" cy="5318735"/>
          </a:xfrm>
        </p:grpSpPr>
        <p:grpSp>
          <p:nvGrpSpPr>
            <p:cNvPr id="4" name="Group 4"/>
            <p:cNvGrpSpPr/>
            <p:nvPr/>
          </p:nvGrpSpPr>
          <p:grpSpPr>
            <a:xfrm>
              <a:off x="276343" y="0"/>
              <a:ext cx="8940162" cy="5318735"/>
              <a:chOff x="0" y="0"/>
              <a:chExt cx="1967092" cy="1170274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1967092" cy="1170274"/>
              </a:xfrm>
              <a:custGeom>
                <a:avLst/>
                <a:gdLst/>
                <a:ahLst/>
                <a:cxnLst/>
                <a:rect l="l" t="t" r="r" b="b"/>
                <a:pathLst>
                  <a:path w="1967092" h="1170274">
                    <a:moveTo>
                      <a:pt x="0" y="0"/>
                    </a:moveTo>
                    <a:lnTo>
                      <a:pt x="1967092" y="0"/>
                    </a:lnTo>
                    <a:lnTo>
                      <a:pt x="1967092" y="1170274"/>
                    </a:lnTo>
                    <a:lnTo>
                      <a:pt x="0" y="117027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-57150"/>
                <a:ext cx="1967092" cy="122742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59"/>
                  </a:lnSpc>
                </a:pPr>
                <a:endParaRPr/>
              </a:p>
            </p:txBody>
          </p:sp>
        </p:grpSp>
        <p:sp>
          <p:nvSpPr>
            <p:cNvPr id="7" name="TextBox 7"/>
            <p:cNvSpPr txBox="1"/>
            <p:nvPr/>
          </p:nvSpPr>
          <p:spPr>
            <a:xfrm>
              <a:off x="0" y="154248"/>
              <a:ext cx="9216504" cy="46393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710348" lvl="1" indent="-355174" algn="l">
                <a:lnSpc>
                  <a:spcPts val="4606"/>
                </a:lnSpc>
                <a:buFont typeface="Arial"/>
                <a:buChar char="•"/>
              </a:pPr>
              <a:r>
                <a:rPr lang="en-US" sz="3290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How were they different? </a:t>
              </a:r>
            </a:p>
            <a:p>
              <a:pPr marL="710348" lvl="1" indent="-355174" algn="l">
                <a:lnSpc>
                  <a:spcPts val="4606"/>
                </a:lnSpc>
                <a:buFont typeface="Arial"/>
                <a:buChar char="•"/>
              </a:pPr>
              <a:r>
                <a:rPr lang="en-US" sz="3290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Are they balanced? </a:t>
              </a:r>
            </a:p>
            <a:p>
              <a:pPr marL="710348" lvl="1" indent="-355174" algn="l">
                <a:lnSpc>
                  <a:spcPts val="4606"/>
                </a:lnSpc>
                <a:buFont typeface="Arial"/>
                <a:buChar char="•"/>
              </a:pPr>
              <a:r>
                <a:rPr lang="en-US" sz="3290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Why/why not? </a:t>
              </a:r>
            </a:p>
            <a:p>
              <a:pPr marL="678386" lvl="1" indent="-339193" algn="l">
                <a:lnSpc>
                  <a:spcPts val="4398"/>
                </a:lnSpc>
                <a:buFont typeface="Arial"/>
                <a:buChar char="•"/>
              </a:pPr>
              <a:r>
                <a:rPr lang="en-US" sz="3142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Whose points of view were heard? </a:t>
              </a:r>
            </a:p>
            <a:p>
              <a:pPr marL="710348" lvl="1" indent="-355174" algn="l">
                <a:lnSpc>
                  <a:spcPts val="4606"/>
                </a:lnSpc>
                <a:buFont typeface="Arial"/>
                <a:buChar char="•"/>
              </a:pPr>
              <a:r>
                <a:rPr lang="en-US" sz="3290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Who else is involved in this story that you haven’t heard from? </a:t>
              </a:r>
            </a:p>
          </p:txBody>
        </p:sp>
        <p:grpSp>
          <p:nvGrpSpPr>
            <p:cNvPr id="8" name="Group 8"/>
            <p:cNvGrpSpPr/>
            <p:nvPr/>
          </p:nvGrpSpPr>
          <p:grpSpPr>
            <a:xfrm>
              <a:off x="9795687" y="0"/>
              <a:ext cx="8876434" cy="5318735"/>
              <a:chOff x="0" y="0"/>
              <a:chExt cx="1953070" cy="1170274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953070" cy="1170274"/>
              </a:xfrm>
              <a:custGeom>
                <a:avLst/>
                <a:gdLst/>
                <a:ahLst/>
                <a:cxnLst/>
                <a:rect l="l" t="t" r="r" b="b"/>
                <a:pathLst>
                  <a:path w="1953070" h="1170274">
                    <a:moveTo>
                      <a:pt x="0" y="0"/>
                    </a:moveTo>
                    <a:lnTo>
                      <a:pt x="1953070" y="0"/>
                    </a:lnTo>
                    <a:lnTo>
                      <a:pt x="1953070" y="1170274"/>
                    </a:lnTo>
                    <a:lnTo>
                      <a:pt x="0" y="117027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0" y="-57150"/>
                <a:ext cx="1953070" cy="122742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59"/>
                  </a:lnSpc>
                </a:pPr>
                <a:endParaRPr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9795687" y="4448"/>
              <a:ext cx="8618519" cy="51955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678386" lvl="1" indent="-339193" algn="l">
                <a:lnSpc>
                  <a:spcPts val="4398"/>
                </a:lnSpc>
                <a:buFont typeface="Arial"/>
                <a:buChar char="•"/>
              </a:pPr>
              <a:r>
                <a:rPr lang="en-US" sz="3142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What might they think or feel about the situation? </a:t>
              </a:r>
            </a:p>
            <a:p>
              <a:pPr marL="678386" lvl="1" indent="-339193" algn="l">
                <a:lnSpc>
                  <a:spcPts val="4398"/>
                </a:lnSpc>
                <a:buFont typeface="Arial"/>
                <a:buChar char="•"/>
              </a:pPr>
              <a:r>
                <a:rPr lang="en-US" sz="3142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Whose side do you think the reporter is on? </a:t>
              </a:r>
            </a:p>
            <a:p>
              <a:pPr marL="678386" lvl="1" indent="-339193" algn="l">
                <a:lnSpc>
                  <a:spcPts val="4398"/>
                </a:lnSpc>
                <a:buFont typeface="Arial"/>
                <a:buChar char="•"/>
              </a:pPr>
              <a:r>
                <a:rPr lang="en-US" sz="3142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Why do you think this? </a:t>
              </a:r>
            </a:p>
            <a:p>
              <a:pPr marL="678386" lvl="1" indent="-339193" algn="l">
                <a:lnSpc>
                  <a:spcPts val="4398"/>
                </a:lnSpc>
                <a:buFont typeface="Arial"/>
                <a:buChar char="•"/>
              </a:pPr>
              <a:r>
                <a:rPr lang="en-US" sz="3142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What does the writer want you to feel or think?</a:t>
              </a:r>
            </a:p>
          </p:txBody>
        </p:sp>
      </p:grpSp>
      <p:sp>
        <p:nvSpPr>
          <p:cNvPr id="12" name="Freeform 12"/>
          <p:cNvSpPr/>
          <p:nvPr/>
        </p:nvSpPr>
        <p:spPr>
          <a:xfrm>
            <a:off x="6113999" y="6462330"/>
            <a:ext cx="6261521" cy="4697466"/>
          </a:xfrm>
          <a:custGeom>
            <a:avLst/>
            <a:gdLst/>
            <a:ahLst/>
            <a:cxnLst/>
            <a:rect l="l" t="t" r="r" b="b"/>
            <a:pathLst>
              <a:path w="6261521" h="4697466">
                <a:moveTo>
                  <a:pt x="0" y="0"/>
                </a:moveTo>
                <a:lnTo>
                  <a:pt x="6261521" y="0"/>
                </a:lnTo>
                <a:lnTo>
                  <a:pt x="6261521" y="4697467"/>
                </a:lnTo>
                <a:lnTo>
                  <a:pt x="0" y="46974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4572000" y="209031"/>
            <a:ext cx="8077200" cy="12852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130"/>
              </a:lnSpc>
            </a:pPr>
            <a:r>
              <a:rPr lang="en-US" sz="7950" b="1" dirty="0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Let’s discuss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170122" y="1825241"/>
            <a:ext cx="9327803" cy="9664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10"/>
              </a:lnSpc>
            </a:pPr>
            <a:r>
              <a:rPr lang="en-US" sz="5078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L</a:t>
            </a:r>
            <a:r>
              <a:rPr lang="en-US" sz="5078" b="1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et’s compare the two reports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72741" y="2770311"/>
            <a:ext cx="16169980" cy="3664684"/>
            <a:chOff x="0" y="0"/>
            <a:chExt cx="21559974" cy="4886245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1256692" cy="4886245"/>
              <a:chOff x="0" y="0"/>
              <a:chExt cx="4198853" cy="965184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4198853" cy="965184"/>
              </a:xfrm>
              <a:custGeom>
                <a:avLst/>
                <a:gdLst/>
                <a:ahLst/>
                <a:cxnLst/>
                <a:rect l="l" t="t" r="r" b="b"/>
                <a:pathLst>
                  <a:path w="4198853" h="965184">
                    <a:moveTo>
                      <a:pt x="0" y="0"/>
                    </a:moveTo>
                    <a:lnTo>
                      <a:pt x="4198853" y="0"/>
                    </a:lnTo>
                    <a:lnTo>
                      <a:pt x="4198853" y="965184"/>
                    </a:lnTo>
                    <a:lnTo>
                      <a:pt x="0" y="96518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57150"/>
                <a:ext cx="4198853" cy="102233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sp>
          <p:nvSpPr>
            <p:cNvPr id="6" name="TextBox 6"/>
            <p:cNvSpPr txBox="1"/>
            <p:nvPr/>
          </p:nvSpPr>
          <p:spPr>
            <a:xfrm>
              <a:off x="0" y="1075447"/>
              <a:ext cx="21559974" cy="22087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471"/>
                </a:lnSpc>
              </a:pPr>
              <a:r>
                <a:rPr lang="en-US" sz="4622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Rewrite one of the protest news reports so that it is balanced. </a:t>
              </a:r>
            </a:p>
            <a:p>
              <a:pPr algn="ctr">
                <a:lnSpc>
                  <a:spcPts val="6471"/>
                </a:lnSpc>
                <a:spcBef>
                  <a:spcPct val="0"/>
                </a:spcBef>
              </a:pPr>
              <a:r>
                <a:rPr lang="en-US" sz="4622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Can you present it as a TV or radio news bulletin?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6163819" y="714375"/>
            <a:ext cx="5561242" cy="12852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30"/>
              </a:lnSpc>
            </a:pPr>
            <a:r>
              <a:rPr lang="en-US" sz="7950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Extension 1</a:t>
            </a:r>
          </a:p>
        </p:txBody>
      </p:sp>
      <p:sp>
        <p:nvSpPr>
          <p:cNvPr id="8" name="Freeform 8"/>
          <p:cNvSpPr/>
          <p:nvPr/>
        </p:nvSpPr>
        <p:spPr>
          <a:xfrm>
            <a:off x="15937315" y="9096277"/>
            <a:ext cx="2108018" cy="906448"/>
          </a:xfrm>
          <a:custGeom>
            <a:avLst/>
            <a:gdLst/>
            <a:ahLst/>
            <a:cxnLst/>
            <a:rect l="l" t="t" r="r" b="b"/>
            <a:pathLst>
              <a:path w="2108018" h="906448">
                <a:moveTo>
                  <a:pt x="0" y="0"/>
                </a:moveTo>
                <a:lnTo>
                  <a:pt x="2108017" y="0"/>
                </a:lnTo>
                <a:lnTo>
                  <a:pt x="2108017" y="906448"/>
                </a:lnTo>
                <a:lnTo>
                  <a:pt x="0" y="9064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96751" y="1622811"/>
            <a:ext cx="14694498" cy="4956138"/>
            <a:chOff x="0" y="0"/>
            <a:chExt cx="19592664" cy="6608184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9592664" cy="6608184"/>
              <a:chOff x="0" y="0"/>
              <a:chExt cx="4312888" cy="1454644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4312888" cy="1454644"/>
              </a:xfrm>
              <a:custGeom>
                <a:avLst/>
                <a:gdLst/>
                <a:ahLst/>
                <a:cxnLst/>
                <a:rect l="l" t="t" r="r" b="b"/>
                <a:pathLst>
                  <a:path w="4312888" h="1454644">
                    <a:moveTo>
                      <a:pt x="0" y="0"/>
                    </a:moveTo>
                    <a:lnTo>
                      <a:pt x="4312888" y="0"/>
                    </a:lnTo>
                    <a:lnTo>
                      <a:pt x="4312888" y="1454644"/>
                    </a:lnTo>
                    <a:lnTo>
                      <a:pt x="0" y="145464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57150"/>
                <a:ext cx="4312888" cy="151179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sp>
          <p:nvSpPr>
            <p:cNvPr id="6" name="TextBox 6"/>
            <p:cNvSpPr txBox="1"/>
            <p:nvPr/>
          </p:nvSpPr>
          <p:spPr>
            <a:xfrm>
              <a:off x="173363" y="276923"/>
              <a:ext cx="19346771" cy="59016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807"/>
                </a:lnSpc>
              </a:pPr>
              <a:r>
                <a:rPr lang="en-US" sz="4148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Role-play a whole-class press conference for the homework ban story from the beginning of the lesson. </a:t>
              </a:r>
            </a:p>
            <a:p>
              <a:pPr algn="ctr">
                <a:lnSpc>
                  <a:spcPts val="5807"/>
                </a:lnSpc>
              </a:pPr>
              <a:r>
                <a:rPr lang="en-US" sz="4148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Some of you will be the people involved in the story (a teacher, a pupil, a parent). </a:t>
              </a:r>
            </a:p>
            <a:p>
              <a:pPr algn="ctr">
                <a:lnSpc>
                  <a:spcPts val="5807"/>
                </a:lnSpc>
                <a:spcBef>
                  <a:spcPct val="0"/>
                </a:spcBef>
              </a:pPr>
              <a:r>
                <a:rPr lang="en-US" sz="4148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The rest of you will be reporters asking questions about how they felt about the homework ban. 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6319475" y="-40255"/>
            <a:ext cx="5649051" cy="12852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30"/>
              </a:lnSpc>
            </a:pPr>
            <a:r>
              <a:rPr lang="en-US" sz="7950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Extension 2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876868" y="6512215"/>
            <a:ext cx="2534264" cy="12852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30"/>
              </a:lnSpc>
            </a:pPr>
            <a:r>
              <a:rPr lang="en-US" sz="7950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Then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796751" y="8034291"/>
            <a:ext cx="14694498" cy="1922367"/>
            <a:chOff x="0" y="0"/>
            <a:chExt cx="19592664" cy="2563156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19592664" cy="2563156"/>
              <a:chOff x="0" y="0"/>
              <a:chExt cx="4312888" cy="564222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4312888" cy="564222"/>
              </a:xfrm>
              <a:custGeom>
                <a:avLst/>
                <a:gdLst/>
                <a:ahLst/>
                <a:cxnLst/>
                <a:rect l="l" t="t" r="r" b="b"/>
                <a:pathLst>
                  <a:path w="4312888" h="564222">
                    <a:moveTo>
                      <a:pt x="0" y="0"/>
                    </a:moveTo>
                    <a:lnTo>
                      <a:pt x="4312888" y="0"/>
                    </a:lnTo>
                    <a:lnTo>
                      <a:pt x="4312888" y="564222"/>
                    </a:lnTo>
                    <a:lnTo>
                      <a:pt x="0" y="56422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0" y="-57150"/>
                <a:ext cx="4312888" cy="62137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sp>
          <p:nvSpPr>
            <p:cNvPr id="13" name="TextBox 13"/>
            <p:cNvSpPr txBox="1"/>
            <p:nvPr/>
          </p:nvSpPr>
          <p:spPr>
            <a:xfrm>
              <a:off x="195475" y="272297"/>
              <a:ext cx="19346771" cy="19815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807"/>
                </a:lnSpc>
                <a:spcBef>
                  <a:spcPct val="0"/>
                </a:spcBef>
              </a:pPr>
              <a:r>
                <a:rPr lang="en-US" sz="4148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Write a balanced news report about the story. Include all the points of view involved. 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16000790" y="424722"/>
            <a:ext cx="2108018" cy="906448"/>
          </a:xfrm>
          <a:custGeom>
            <a:avLst/>
            <a:gdLst/>
            <a:ahLst/>
            <a:cxnLst/>
            <a:rect l="l" t="t" r="r" b="b"/>
            <a:pathLst>
              <a:path w="2108018" h="906448">
                <a:moveTo>
                  <a:pt x="0" y="0"/>
                </a:moveTo>
                <a:lnTo>
                  <a:pt x="2108018" y="0"/>
                </a:lnTo>
                <a:lnTo>
                  <a:pt x="2108018" y="906448"/>
                </a:lnTo>
                <a:lnTo>
                  <a:pt x="0" y="9064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A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628620" y="8940165"/>
            <a:ext cx="2204085" cy="952348"/>
          </a:xfrm>
          <a:custGeom>
            <a:avLst/>
            <a:gdLst/>
            <a:ahLst/>
            <a:cxnLst/>
            <a:rect l="l" t="t" r="r" b="b"/>
            <a:pathLst>
              <a:path w="2204085" h="952348">
                <a:moveTo>
                  <a:pt x="0" y="0"/>
                </a:moveTo>
                <a:lnTo>
                  <a:pt x="2204085" y="0"/>
                </a:lnTo>
                <a:lnTo>
                  <a:pt x="2204085" y="952348"/>
                </a:lnTo>
                <a:lnTo>
                  <a:pt x="0" y="9523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5409009" y="2222367"/>
            <a:ext cx="7469982" cy="3689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94"/>
              </a:lnSpc>
            </a:pPr>
            <a:r>
              <a:rPr lang="en-US" sz="13353" b="1" dirty="0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Lesson 8</a:t>
            </a:r>
          </a:p>
          <a:p>
            <a:pPr algn="ctr">
              <a:lnSpc>
                <a:spcPts val="3066"/>
              </a:lnSpc>
            </a:pPr>
            <a:endParaRPr lang="en-US" sz="13353" b="1" dirty="0">
              <a:solidFill>
                <a:srgbClr val="FFFFFF"/>
              </a:solidFill>
              <a:latin typeface="GH Guardian Headline 3"/>
              <a:ea typeface="GH Guardian Headline 3"/>
              <a:cs typeface="GH Guardian Headline 3"/>
              <a:sym typeface="GH Guardian Headline 3"/>
            </a:endParaRPr>
          </a:p>
          <a:p>
            <a:pPr algn="ctr">
              <a:lnSpc>
                <a:spcPts val="5096"/>
              </a:lnSpc>
            </a:pPr>
            <a:endParaRPr lang="en-US" sz="13353" b="1" dirty="0">
              <a:solidFill>
                <a:srgbClr val="FFFFFF"/>
              </a:solidFill>
              <a:latin typeface="GH Guardian Headline 3"/>
              <a:ea typeface="GH Guardian Headline 3"/>
              <a:cs typeface="GH Guardian Headline 3"/>
              <a:sym typeface="GH Guardian Headline 3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740817" y="4766581"/>
            <a:ext cx="14806366" cy="1899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30"/>
              </a:lnSpc>
            </a:pPr>
            <a:r>
              <a:rPr lang="en-US" sz="9950">
                <a:solidFill>
                  <a:srgbClr val="FFFFFF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Balanced News Reports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A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4075302"/>
            <a:ext cx="16230600" cy="3704788"/>
            <a:chOff x="0" y="0"/>
            <a:chExt cx="4274726" cy="97574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975747"/>
            </a:xfrm>
            <a:custGeom>
              <a:avLst/>
              <a:gdLst/>
              <a:ahLst/>
              <a:cxnLst/>
              <a:rect l="l" t="t" r="r" b="b"/>
              <a:pathLst>
                <a:path w="4274726" h="975747">
                  <a:moveTo>
                    <a:pt x="0" y="0"/>
                  </a:moveTo>
                  <a:lnTo>
                    <a:pt x="4274726" y="0"/>
                  </a:lnTo>
                  <a:lnTo>
                    <a:pt x="4274726" y="975747"/>
                  </a:lnTo>
                  <a:lnTo>
                    <a:pt x="0" y="97574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274726" cy="10328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628620" y="8940165"/>
            <a:ext cx="2204085" cy="952348"/>
          </a:xfrm>
          <a:custGeom>
            <a:avLst/>
            <a:gdLst/>
            <a:ahLst/>
            <a:cxnLst/>
            <a:rect l="l" t="t" r="r" b="b"/>
            <a:pathLst>
              <a:path w="2204085" h="952348">
                <a:moveTo>
                  <a:pt x="0" y="0"/>
                </a:moveTo>
                <a:lnTo>
                  <a:pt x="2204085" y="0"/>
                </a:lnTo>
                <a:lnTo>
                  <a:pt x="2204085" y="952348"/>
                </a:lnTo>
                <a:lnTo>
                  <a:pt x="0" y="9523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028700" y="1028700"/>
            <a:ext cx="9619027" cy="2540816"/>
            <a:chOff x="0" y="0"/>
            <a:chExt cx="2533406" cy="66918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533406" cy="669186"/>
            </a:xfrm>
            <a:custGeom>
              <a:avLst/>
              <a:gdLst/>
              <a:ahLst/>
              <a:cxnLst/>
              <a:rect l="l" t="t" r="r" b="b"/>
              <a:pathLst>
                <a:path w="2533406" h="669186">
                  <a:moveTo>
                    <a:pt x="0" y="0"/>
                  </a:moveTo>
                  <a:lnTo>
                    <a:pt x="2533406" y="0"/>
                  </a:lnTo>
                  <a:lnTo>
                    <a:pt x="2533406" y="669186"/>
                  </a:lnTo>
                  <a:lnTo>
                    <a:pt x="0" y="66918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2533406" cy="7263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196480" y="4182813"/>
            <a:ext cx="15895040" cy="3597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4499" b="1" dirty="0">
                <a:solidFill>
                  <a:srgbClr val="160F0E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Journalist training school</a:t>
            </a:r>
          </a:p>
          <a:p>
            <a:pPr algn="l">
              <a:lnSpc>
                <a:spcPts val="4899"/>
              </a:lnSpc>
            </a:pPr>
            <a:endParaRPr lang="en-US" sz="4499" dirty="0">
              <a:solidFill>
                <a:srgbClr val="160F0E"/>
              </a:solidFill>
              <a:latin typeface="GH Guardian Headline 1"/>
              <a:ea typeface="GH Guardian Headline 1"/>
              <a:cs typeface="GH Guardian Headline 1"/>
              <a:sym typeface="GH Guardian Headline 1"/>
            </a:endParaRPr>
          </a:p>
          <a:p>
            <a:pPr algn="l">
              <a:lnSpc>
                <a:spcPts val="5599"/>
              </a:lnSpc>
            </a:pPr>
            <a:r>
              <a:rPr lang="en-US" sz="3999" dirty="0">
                <a:solidFill>
                  <a:srgbClr val="160F0E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Journalists should contain all relevant points of view in a news report to ensure it is balanced. All sides of the story should be reported otherwise the reporting can be biased or one-sided.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96480" y="1212047"/>
            <a:ext cx="9253988" cy="21741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9"/>
              </a:lnSpc>
              <a:spcBef>
                <a:spcPct val="0"/>
              </a:spcBef>
            </a:pPr>
            <a:r>
              <a:rPr lang="en-US" sz="4500" b="1" dirty="0">
                <a:solidFill>
                  <a:srgbClr val="160F0E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Learning objective</a:t>
            </a:r>
          </a:p>
          <a:p>
            <a:pPr algn="l">
              <a:lnSpc>
                <a:spcPts val="5599"/>
              </a:lnSpc>
              <a:spcBef>
                <a:spcPct val="0"/>
              </a:spcBef>
            </a:pPr>
            <a:r>
              <a:rPr lang="en-US" sz="3999" dirty="0">
                <a:solidFill>
                  <a:srgbClr val="160F0E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To evaluate whether a news report is balanced</a:t>
            </a:r>
          </a:p>
        </p:txBody>
      </p:sp>
      <p:sp>
        <p:nvSpPr>
          <p:cNvPr id="11" name="Freeform 11"/>
          <p:cNvSpPr/>
          <p:nvPr/>
        </p:nvSpPr>
        <p:spPr>
          <a:xfrm>
            <a:off x="8162365" y="-1050270"/>
            <a:ext cx="8929155" cy="6698757"/>
          </a:xfrm>
          <a:custGeom>
            <a:avLst/>
            <a:gdLst/>
            <a:ahLst/>
            <a:cxnLst/>
            <a:rect l="l" t="t" r="r" b="b"/>
            <a:pathLst>
              <a:path w="8929155" h="6698757">
                <a:moveTo>
                  <a:pt x="0" y="0"/>
                </a:moveTo>
                <a:lnTo>
                  <a:pt x="8929155" y="0"/>
                </a:lnTo>
                <a:lnTo>
                  <a:pt x="8929155" y="6698756"/>
                </a:lnTo>
                <a:lnTo>
                  <a:pt x="0" y="66987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A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93942" y="2404212"/>
            <a:ext cx="17042051" cy="3856794"/>
            <a:chOff x="0" y="0"/>
            <a:chExt cx="4488441" cy="101578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88442" cy="1015781"/>
            </a:xfrm>
            <a:custGeom>
              <a:avLst/>
              <a:gdLst/>
              <a:ahLst/>
              <a:cxnLst/>
              <a:rect l="l" t="t" r="r" b="b"/>
              <a:pathLst>
                <a:path w="4488442" h="1015781">
                  <a:moveTo>
                    <a:pt x="0" y="0"/>
                  </a:moveTo>
                  <a:lnTo>
                    <a:pt x="4488442" y="0"/>
                  </a:lnTo>
                  <a:lnTo>
                    <a:pt x="4488442" y="1015781"/>
                  </a:lnTo>
                  <a:lnTo>
                    <a:pt x="0" y="101578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4488441" cy="10919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93939" y="1148386"/>
            <a:ext cx="6584477" cy="1075706"/>
            <a:chOff x="0" y="0"/>
            <a:chExt cx="1612552" cy="23322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612552" cy="233226"/>
            </a:xfrm>
            <a:custGeom>
              <a:avLst/>
              <a:gdLst/>
              <a:ahLst/>
              <a:cxnLst/>
              <a:rect l="l" t="t" r="r" b="b"/>
              <a:pathLst>
                <a:path w="1612552" h="233226">
                  <a:moveTo>
                    <a:pt x="0" y="0"/>
                  </a:moveTo>
                  <a:lnTo>
                    <a:pt x="1612552" y="0"/>
                  </a:lnTo>
                  <a:lnTo>
                    <a:pt x="1612552" y="233226"/>
                  </a:lnTo>
                  <a:lnTo>
                    <a:pt x="0" y="23322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76200"/>
              <a:ext cx="1612552" cy="3094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5528451" y="329084"/>
            <a:ext cx="2496594" cy="1075706"/>
          </a:xfrm>
          <a:custGeom>
            <a:avLst/>
            <a:gdLst/>
            <a:ahLst/>
            <a:cxnLst/>
            <a:rect l="l" t="t" r="r" b="b"/>
            <a:pathLst>
              <a:path w="2496594" h="1075706">
                <a:moveTo>
                  <a:pt x="0" y="0"/>
                </a:moveTo>
                <a:lnTo>
                  <a:pt x="2496594" y="0"/>
                </a:lnTo>
                <a:lnTo>
                  <a:pt x="2496594" y="1075707"/>
                </a:lnTo>
                <a:lnTo>
                  <a:pt x="0" y="10757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1" r="-101"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452007" y="1775083"/>
            <a:ext cx="17383987" cy="4857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29"/>
              </a:lnSpc>
            </a:pPr>
            <a:endParaRPr dirty="0"/>
          </a:p>
          <a:p>
            <a:pPr marL="976165" lvl="1" indent="-488082" algn="l">
              <a:lnSpc>
                <a:spcPts val="6329"/>
              </a:lnSpc>
              <a:buFont typeface="Arial"/>
              <a:buChar char="•"/>
            </a:pPr>
            <a:r>
              <a:rPr lang="en-US" sz="4521" dirty="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Identify points of view which are included within a news report.</a:t>
            </a:r>
          </a:p>
          <a:p>
            <a:pPr marL="971550" lvl="1" indent="-485775" algn="l">
              <a:lnSpc>
                <a:spcPts val="6299"/>
              </a:lnSpc>
              <a:buFont typeface="Arial"/>
              <a:buChar char="•"/>
            </a:pPr>
            <a:r>
              <a:rPr lang="en-US" sz="4500" dirty="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Infer points of view that might be missing within a news report.</a:t>
            </a:r>
          </a:p>
          <a:p>
            <a:pPr marL="976165" lvl="1" indent="-488082" algn="l">
              <a:lnSpc>
                <a:spcPts val="6329"/>
              </a:lnSpc>
              <a:buFont typeface="Arial"/>
              <a:buChar char="•"/>
            </a:pPr>
            <a:r>
              <a:rPr lang="en-US" sz="4521" dirty="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Compare points of view and consider why people’s opinions differ.</a:t>
            </a:r>
          </a:p>
          <a:p>
            <a:pPr algn="l">
              <a:lnSpc>
                <a:spcPts val="6329"/>
              </a:lnSpc>
            </a:pPr>
            <a:endParaRPr lang="en-US" sz="4521" dirty="0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4796848" y="4332609"/>
            <a:ext cx="8694304" cy="6522568"/>
          </a:xfrm>
          <a:custGeom>
            <a:avLst/>
            <a:gdLst/>
            <a:ahLst/>
            <a:cxnLst/>
            <a:rect l="l" t="t" r="r" b="b"/>
            <a:pathLst>
              <a:path w="8694304" h="6522568">
                <a:moveTo>
                  <a:pt x="0" y="0"/>
                </a:moveTo>
                <a:lnTo>
                  <a:pt x="8694304" y="0"/>
                </a:lnTo>
                <a:lnTo>
                  <a:pt x="8694304" y="6522568"/>
                </a:lnTo>
                <a:lnTo>
                  <a:pt x="0" y="652256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959319" y="1284161"/>
            <a:ext cx="6419097" cy="7991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26"/>
              </a:lnSpc>
            </a:pPr>
            <a:r>
              <a:rPr lang="en-US" sz="4947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Learning outcomes: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45571" y="686939"/>
            <a:ext cx="6855271" cy="1299214"/>
            <a:chOff x="0" y="0"/>
            <a:chExt cx="1805503" cy="34218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05503" cy="342180"/>
            </a:xfrm>
            <a:custGeom>
              <a:avLst/>
              <a:gdLst/>
              <a:ahLst/>
              <a:cxnLst/>
              <a:rect l="l" t="t" r="r" b="b"/>
              <a:pathLst>
                <a:path w="1805503" h="342180">
                  <a:moveTo>
                    <a:pt x="0" y="0"/>
                  </a:moveTo>
                  <a:lnTo>
                    <a:pt x="1805503" y="0"/>
                  </a:lnTo>
                  <a:lnTo>
                    <a:pt x="1805503" y="342180"/>
                  </a:lnTo>
                  <a:lnTo>
                    <a:pt x="0" y="3421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1805503" cy="4183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680648" y="214975"/>
            <a:ext cx="2412872" cy="1039633"/>
          </a:xfrm>
          <a:custGeom>
            <a:avLst/>
            <a:gdLst/>
            <a:ahLst/>
            <a:cxnLst/>
            <a:rect l="l" t="t" r="r" b="b"/>
            <a:pathLst>
              <a:path w="2412872" h="1039633">
                <a:moveTo>
                  <a:pt x="0" y="0"/>
                </a:moveTo>
                <a:lnTo>
                  <a:pt x="2412872" y="0"/>
                </a:lnTo>
                <a:lnTo>
                  <a:pt x="2412872" y="1039633"/>
                </a:lnTo>
                <a:lnTo>
                  <a:pt x="0" y="103963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1" r="-101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880726" y="801053"/>
            <a:ext cx="6620115" cy="2815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30"/>
              </a:lnSpc>
            </a:pPr>
            <a:r>
              <a:rPr lang="en-US" sz="4950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Whose point of view?</a:t>
            </a:r>
          </a:p>
          <a:p>
            <a:pPr algn="l">
              <a:lnSpc>
                <a:spcPts val="7976"/>
              </a:lnSpc>
            </a:pPr>
            <a:endParaRPr lang="en-US" sz="4950" b="1" dirty="0">
              <a:solidFill>
                <a:srgbClr val="000000"/>
              </a:solidFill>
              <a:latin typeface="GH Guardian Headline 3"/>
              <a:ea typeface="GH Guardian Headline 3"/>
              <a:cs typeface="GH Guardian Headline 3"/>
              <a:sym typeface="GH Guardian Headline 3"/>
            </a:endParaRPr>
          </a:p>
          <a:p>
            <a:pPr algn="l">
              <a:lnSpc>
                <a:spcPts val="7976"/>
              </a:lnSpc>
            </a:pPr>
            <a:endParaRPr lang="en-US" sz="4950" b="1" dirty="0">
              <a:solidFill>
                <a:srgbClr val="000000"/>
              </a:solidFill>
              <a:latin typeface="GH Guardian Headline 3"/>
              <a:ea typeface="GH Guardian Headline 3"/>
              <a:cs typeface="GH Guardian Headline 3"/>
              <a:sym typeface="GH Guardian Headline 3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2385230" y="2614803"/>
            <a:ext cx="13517540" cy="1778183"/>
            <a:chOff x="0" y="0"/>
            <a:chExt cx="3560175" cy="46832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560175" cy="468328"/>
            </a:xfrm>
            <a:custGeom>
              <a:avLst/>
              <a:gdLst/>
              <a:ahLst/>
              <a:cxnLst/>
              <a:rect l="l" t="t" r="r" b="b"/>
              <a:pathLst>
                <a:path w="3560175" h="468328">
                  <a:moveTo>
                    <a:pt x="0" y="0"/>
                  </a:moveTo>
                  <a:lnTo>
                    <a:pt x="3560175" y="0"/>
                  </a:lnTo>
                  <a:lnTo>
                    <a:pt x="3560175" y="468328"/>
                  </a:lnTo>
                  <a:lnTo>
                    <a:pt x="0" y="46832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57150"/>
              <a:ext cx="3560175" cy="5254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4334487" y="4760471"/>
            <a:ext cx="9619027" cy="2540816"/>
            <a:chOff x="0" y="0"/>
            <a:chExt cx="2533406" cy="66918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533406" cy="669186"/>
            </a:xfrm>
            <a:custGeom>
              <a:avLst/>
              <a:gdLst/>
              <a:ahLst/>
              <a:cxnLst/>
              <a:rect l="l" t="t" r="r" b="b"/>
              <a:pathLst>
                <a:path w="2533406" h="669186">
                  <a:moveTo>
                    <a:pt x="0" y="0"/>
                  </a:moveTo>
                  <a:lnTo>
                    <a:pt x="2533406" y="0"/>
                  </a:lnTo>
                  <a:lnTo>
                    <a:pt x="2533406" y="669186"/>
                  </a:lnTo>
                  <a:lnTo>
                    <a:pt x="0" y="66918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57150"/>
              <a:ext cx="2533406" cy="7263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2798080" y="2867416"/>
            <a:ext cx="12691839" cy="1202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59"/>
              </a:lnSpc>
              <a:spcBef>
                <a:spcPct val="0"/>
              </a:spcBef>
            </a:pPr>
            <a:r>
              <a:rPr lang="en-US" sz="7399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SCHOOL BANS HOMEWORK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782032" y="4862478"/>
            <a:ext cx="8723937" cy="2174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What different points of view would a parent, pupil and teacher have about this headline?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509" y="0"/>
            <a:ext cx="18639270" cy="10461290"/>
          </a:xfrm>
          <a:custGeom>
            <a:avLst/>
            <a:gdLst/>
            <a:ahLst/>
            <a:cxnLst/>
            <a:rect l="l" t="t" r="r" b="b"/>
            <a:pathLst>
              <a:path w="18639270" h="10461290">
                <a:moveTo>
                  <a:pt x="0" y="0"/>
                </a:moveTo>
                <a:lnTo>
                  <a:pt x="18639270" y="0"/>
                </a:lnTo>
                <a:lnTo>
                  <a:pt x="18639270" y="10461290"/>
                </a:lnTo>
                <a:lnTo>
                  <a:pt x="0" y="104612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  <p:grpSp>
        <p:nvGrpSpPr>
          <p:cNvPr id="3" name="Group 3"/>
          <p:cNvGrpSpPr/>
          <p:nvPr/>
        </p:nvGrpSpPr>
        <p:grpSpPr>
          <a:xfrm>
            <a:off x="0" y="9499871"/>
            <a:ext cx="2307873" cy="787732"/>
            <a:chOff x="0" y="0"/>
            <a:chExt cx="607835" cy="20746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07835" cy="207469"/>
            </a:xfrm>
            <a:custGeom>
              <a:avLst/>
              <a:gdLst/>
              <a:ahLst/>
              <a:cxnLst/>
              <a:rect l="l" t="t" r="r" b="b"/>
              <a:pathLst>
                <a:path w="607835" h="207469">
                  <a:moveTo>
                    <a:pt x="0" y="0"/>
                  </a:moveTo>
                  <a:lnTo>
                    <a:pt x="607835" y="0"/>
                  </a:lnTo>
                  <a:lnTo>
                    <a:pt x="607835" y="207469"/>
                  </a:lnTo>
                  <a:lnTo>
                    <a:pt x="0" y="207469"/>
                  </a:lnTo>
                  <a:close/>
                </a:path>
              </a:pathLst>
            </a:custGeom>
            <a:solidFill>
              <a:srgbClr val="E74323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607835" cy="2646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5284325" y="9282276"/>
            <a:ext cx="3232275" cy="1004723"/>
            <a:chOff x="0" y="0"/>
            <a:chExt cx="883209" cy="37945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83209" cy="379450"/>
            </a:xfrm>
            <a:custGeom>
              <a:avLst/>
              <a:gdLst/>
              <a:ahLst/>
              <a:cxnLst/>
              <a:rect l="l" t="t" r="r" b="b"/>
              <a:pathLst>
                <a:path w="883209" h="379450">
                  <a:moveTo>
                    <a:pt x="0" y="0"/>
                  </a:moveTo>
                  <a:lnTo>
                    <a:pt x="883209" y="0"/>
                  </a:lnTo>
                  <a:lnTo>
                    <a:pt x="883209" y="379450"/>
                  </a:lnTo>
                  <a:lnTo>
                    <a:pt x="0" y="379450"/>
                  </a:lnTo>
                  <a:close/>
                </a:path>
              </a:pathLst>
            </a:custGeom>
            <a:solidFill>
              <a:srgbClr val="E74323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883209" cy="4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5773400" y="9282880"/>
            <a:ext cx="2312983" cy="999401"/>
          </a:xfrm>
          <a:custGeom>
            <a:avLst/>
            <a:gdLst/>
            <a:ahLst/>
            <a:cxnLst/>
            <a:rect l="l" t="t" r="r" b="b"/>
            <a:pathLst>
              <a:path w="2312983" h="999401">
                <a:moveTo>
                  <a:pt x="0" y="0"/>
                </a:moveTo>
                <a:lnTo>
                  <a:pt x="2312983" y="0"/>
                </a:lnTo>
                <a:lnTo>
                  <a:pt x="2312983" y="999401"/>
                </a:lnTo>
                <a:lnTo>
                  <a:pt x="0" y="9994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328731" cy="10287000"/>
          </a:xfrm>
          <a:custGeom>
            <a:avLst/>
            <a:gdLst/>
            <a:ahLst/>
            <a:cxnLst/>
            <a:rect l="l" t="t" r="r" b="b"/>
            <a:pathLst>
              <a:path w="18328731" h="10287000">
                <a:moveTo>
                  <a:pt x="0" y="0"/>
                </a:moveTo>
                <a:lnTo>
                  <a:pt x="18328731" y="0"/>
                </a:lnTo>
                <a:lnTo>
                  <a:pt x="18328731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3" name="Group 3"/>
          <p:cNvGrpSpPr/>
          <p:nvPr/>
        </p:nvGrpSpPr>
        <p:grpSpPr>
          <a:xfrm>
            <a:off x="139391" y="9499268"/>
            <a:ext cx="2307873" cy="787732"/>
            <a:chOff x="0" y="0"/>
            <a:chExt cx="607835" cy="20746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07835" cy="207469"/>
            </a:xfrm>
            <a:custGeom>
              <a:avLst/>
              <a:gdLst/>
              <a:ahLst/>
              <a:cxnLst/>
              <a:rect l="l" t="t" r="r" b="b"/>
              <a:pathLst>
                <a:path w="607835" h="207469">
                  <a:moveTo>
                    <a:pt x="0" y="0"/>
                  </a:moveTo>
                  <a:lnTo>
                    <a:pt x="607835" y="0"/>
                  </a:lnTo>
                  <a:lnTo>
                    <a:pt x="607835" y="207469"/>
                  </a:lnTo>
                  <a:lnTo>
                    <a:pt x="0" y="207469"/>
                  </a:lnTo>
                  <a:close/>
                </a:path>
              </a:pathLst>
            </a:custGeom>
            <a:solidFill>
              <a:srgbClr val="43AAE0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607835" cy="2646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328731" cy="10287000"/>
          </a:xfrm>
          <a:custGeom>
            <a:avLst/>
            <a:gdLst/>
            <a:ahLst/>
            <a:cxnLst/>
            <a:rect l="l" t="t" r="r" b="b"/>
            <a:pathLst>
              <a:path w="18328731" h="10287000">
                <a:moveTo>
                  <a:pt x="0" y="0"/>
                </a:moveTo>
                <a:lnTo>
                  <a:pt x="18328731" y="0"/>
                </a:lnTo>
                <a:lnTo>
                  <a:pt x="18328731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3" name="Group 3"/>
          <p:cNvGrpSpPr/>
          <p:nvPr/>
        </p:nvGrpSpPr>
        <p:grpSpPr>
          <a:xfrm>
            <a:off x="0" y="9579676"/>
            <a:ext cx="2307873" cy="787732"/>
            <a:chOff x="0" y="0"/>
            <a:chExt cx="607835" cy="20746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07835" cy="207469"/>
            </a:xfrm>
            <a:custGeom>
              <a:avLst/>
              <a:gdLst/>
              <a:ahLst/>
              <a:cxnLst/>
              <a:rect l="l" t="t" r="r" b="b"/>
              <a:pathLst>
                <a:path w="607835" h="207469">
                  <a:moveTo>
                    <a:pt x="0" y="0"/>
                  </a:moveTo>
                  <a:lnTo>
                    <a:pt x="607835" y="0"/>
                  </a:lnTo>
                  <a:lnTo>
                    <a:pt x="607835" y="207469"/>
                  </a:lnTo>
                  <a:lnTo>
                    <a:pt x="0" y="207469"/>
                  </a:lnTo>
                  <a:close/>
                </a:path>
              </a:pathLst>
            </a:custGeom>
            <a:solidFill>
              <a:srgbClr val="F9B31D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607835" cy="2646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940088" y="180975"/>
            <a:ext cx="2190750" cy="943928"/>
          </a:xfrm>
          <a:custGeom>
            <a:avLst/>
            <a:gdLst/>
            <a:ahLst/>
            <a:cxnLst/>
            <a:rect l="l" t="t" r="r" b="b"/>
            <a:pathLst>
              <a:path w="2190750" h="943928">
                <a:moveTo>
                  <a:pt x="0" y="0"/>
                </a:moveTo>
                <a:lnTo>
                  <a:pt x="2190750" y="0"/>
                </a:lnTo>
                <a:lnTo>
                  <a:pt x="2190750" y="943927"/>
                </a:lnTo>
                <a:lnTo>
                  <a:pt x="0" y="9439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1" r="-101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2385230" y="1124903"/>
            <a:ext cx="13517540" cy="1291085"/>
            <a:chOff x="0" y="0"/>
            <a:chExt cx="3560175" cy="34003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560175" cy="340039"/>
            </a:xfrm>
            <a:custGeom>
              <a:avLst/>
              <a:gdLst/>
              <a:ahLst/>
              <a:cxnLst/>
              <a:rect l="l" t="t" r="r" b="b"/>
              <a:pathLst>
                <a:path w="3560175" h="340039">
                  <a:moveTo>
                    <a:pt x="0" y="0"/>
                  </a:moveTo>
                  <a:lnTo>
                    <a:pt x="3560175" y="0"/>
                  </a:lnTo>
                  <a:lnTo>
                    <a:pt x="3560175" y="340039"/>
                  </a:lnTo>
                  <a:lnTo>
                    <a:pt x="0" y="34003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3560175" cy="3971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680011" y="2866509"/>
            <a:ext cx="12927979" cy="6978166"/>
            <a:chOff x="0" y="0"/>
            <a:chExt cx="3404900" cy="183787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04900" cy="1837871"/>
            </a:xfrm>
            <a:custGeom>
              <a:avLst/>
              <a:gdLst/>
              <a:ahLst/>
              <a:cxnLst/>
              <a:rect l="l" t="t" r="r" b="b"/>
              <a:pathLst>
                <a:path w="3404900" h="1837871">
                  <a:moveTo>
                    <a:pt x="0" y="0"/>
                  </a:moveTo>
                  <a:lnTo>
                    <a:pt x="3404900" y="0"/>
                  </a:lnTo>
                  <a:lnTo>
                    <a:pt x="3404900" y="1837871"/>
                  </a:lnTo>
                  <a:lnTo>
                    <a:pt x="0" y="183787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3404900" cy="18950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753729" y="1154588"/>
            <a:ext cx="12691839" cy="1202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59"/>
              </a:lnSpc>
              <a:spcBef>
                <a:spcPct val="0"/>
              </a:spcBef>
            </a:pPr>
            <a:r>
              <a:rPr lang="en-US" sz="7399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SCHOOL BANS HOMEWORK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842432" y="3069490"/>
            <a:ext cx="12603136" cy="6391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70682" lvl="1" indent="-485341" algn="l">
              <a:lnSpc>
                <a:spcPts val="6294"/>
              </a:lnSpc>
              <a:buFont typeface="Arial"/>
              <a:buChar char="•"/>
            </a:pPr>
            <a:r>
              <a:rPr lang="en-US" sz="4495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Do you think all pupils/ parents/ teachers would feel the same?</a:t>
            </a:r>
          </a:p>
          <a:p>
            <a:pPr marL="970682" lvl="1" indent="-485341" algn="l">
              <a:lnSpc>
                <a:spcPts val="6294"/>
              </a:lnSpc>
              <a:buFont typeface="Arial"/>
              <a:buChar char="•"/>
            </a:pPr>
            <a:r>
              <a:rPr lang="en-US" sz="4495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Why might some people feel differently to others?</a:t>
            </a:r>
          </a:p>
          <a:p>
            <a:pPr marL="970682" lvl="1" indent="-485341" algn="l">
              <a:lnSpc>
                <a:spcPts val="6294"/>
              </a:lnSpc>
              <a:buFont typeface="Arial"/>
              <a:buChar char="•"/>
            </a:pPr>
            <a:r>
              <a:rPr lang="en-US" sz="4495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Why is it important to include as many viewpoints as possible in this story? </a:t>
            </a:r>
          </a:p>
          <a:p>
            <a:pPr marL="970682" lvl="1" indent="-485341" algn="l">
              <a:lnSpc>
                <a:spcPts val="6294"/>
              </a:lnSpc>
              <a:buFont typeface="Arial"/>
              <a:buChar char="•"/>
            </a:pPr>
            <a:r>
              <a:rPr lang="en-US" sz="4495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Whose points of view should be included to make sure the report is balanced?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623</Words>
  <Application>Microsoft Macintosh PowerPoint</Application>
  <PresentationFormat>Custom</PresentationFormat>
  <Paragraphs>80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GH Guardian Headline 3</vt:lpstr>
      <vt:lpstr>House Slant</vt:lpstr>
      <vt:lpstr>GH Guardian Headline 2</vt:lpstr>
      <vt:lpstr>Calibri</vt:lpstr>
      <vt:lpstr>Arial</vt:lpstr>
      <vt:lpstr>GH Guardian Headline 1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8: Balanced News Reports</dc:title>
  <cp:lastModifiedBy>Microsoft Office User</cp:lastModifiedBy>
  <cp:revision>2</cp:revision>
  <dcterms:created xsi:type="dcterms:W3CDTF">2006-08-16T00:00:00Z</dcterms:created>
  <dcterms:modified xsi:type="dcterms:W3CDTF">2026-08-04T08:19:23Z</dcterms:modified>
  <dc:identifier>DAHM1_G3ZP4</dc:identifier>
</cp:coreProperties>
</file>