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8288000" cy="10287000"/>
  <p:notesSz cx="6858000" cy="9144000"/>
  <p:embeddedFontLst>
    <p:embeddedFont>
      <p:font typeface="Calibri" panose="020F0502020204030204" pitchFamily="34" charset="0"/>
      <p:regular r:id="rId31"/>
      <p:bold r:id="rId32"/>
      <p:italic r:id="rId33"/>
      <p:boldItalic r:id="rId34"/>
    </p:embeddedFont>
    <p:embeddedFont>
      <p:font typeface="GH Guardian Headline 1" pitchFamily="2" charset="0"/>
      <p:regular r:id="rId35"/>
      <p:bold r:id="rId36"/>
      <p:italic r:id="rId37"/>
      <p:boldItalic r:id="rId38"/>
    </p:embeddedFont>
    <p:embeddedFont>
      <p:font typeface="GH Guardian Headline 2" pitchFamily="2" charset="0"/>
      <p:regular r:id="rId39"/>
      <p:bold r:id="rId40"/>
      <p:italic r:id="rId41"/>
      <p:boldItalic r:id="rId42"/>
    </p:embeddedFont>
    <p:embeddedFont>
      <p:font typeface="GH Guardian Headline 3" pitchFamily="2" charset="0"/>
      <p:regular r:id="rId43"/>
      <p:bold r:id="rId44"/>
      <p:italic r:id="rId45"/>
      <p:boldItalic r:id="rId46"/>
    </p:embeddedFont>
    <p:embeddedFont>
      <p:font typeface="House Slant" panose="03060602040402030204" pitchFamily="66" charset="77"/>
      <p:regular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autoAdjust="0"/>
    <p:restoredTop sz="94640" autoAdjust="0"/>
  </p:normalViewPr>
  <p:slideViewPr>
    <p:cSldViewPr>
      <p:cViewPr varScale="1">
        <p:scale>
          <a:sx n="77" d="100"/>
          <a:sy n="77" d="100"/>
        </p:scale>
        <p:origin x="544" y="2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0" Type="http://schemas.openxmlformats.org/officeDocument/2006/relationships/slide" Target="slides/slide19.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03.08.2026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See the links to news reports and opinion pieces on slides 5/6/7/8 and 9.</a:t>
            </a:r>
          </a:p>
          <a:p>
            <a:endParaRPr lang="en-US"/>
          </a:p>
          <a:p>
            <a:r>
              <a:rPr lang="en-US"/>
              <a:t>Choose the story that your class will like best and add excerpts to these slides.</a:t>
            </a:r>
          </a:p>
          <a:p>
            <a:endParaRPr lang="en-US"/>
          </a:p>
          <a:p>
            <a:r>
              <a:rPr lang="en-US"/>
              <a:t>When choosing excerpts, be sure that one clearly shows factual reporting and one clearly shows the writer’s opinion. (Refer back to the Core Knowledge and Skills section of the lesson plan if you are unsure about this.)</a:t>
            </a:r>
          </a:p>
          <a:p>
            <a:endParaRPr lang="en-US"/>
          </a:p>
          <a:p>
            <a:r>
              <a:rPr lang="en-US"/>
              <a:t>You should also check the language used in these reports. They are all aimed at adults, so you may need to edit them to make them accessible for your pupils.</a:t>
            </a:r>
          </a:p>
          <a:p>
            <a:endParaRPr lang="en-US"/>
          </a:p>
          <a:p>
            <a:r>
              <a:rPr lang="en-US"/>
              <a:t>Just Stop Oil protestors given record sentences</a:t>
            </a:r>
          </a:p>
          <a:p>
            <a:endParaRPr lang="en-US"/>
          </a:p>
          <a:p>
            <a:r>
              <a:rPr lang="en-US"/>
              <a:t>News: https://www.theguardian.com/environment/article/2024/jul/18/five-just-stop-oil-supporters-jailed-over-protest-that-blocked-m25 </a:t>
            </a:r>
          </a:p>
          <a:p>
            <a:endParaRPr lang="en-US"/>
          </a:p>
          <a:p>
            <a:r>
              <a:rPr lang="en-US"/>
              <a:t>Opinion: </a:t>
            </a:r>
          </a:p>
          <a:p>
            <a:r>
              <a:rPr lang="en-US"/>
              <a:t>https://www.theguardian.com/commentisfree/article/2024/jul/19/just-stop-oil-tactics-prison-chris-packham </a:t>
            </a:r>
          </a:p>
          <a:p>
            <a:endParaRPr lang="en-US"/>
          </a:p>
          <a:p>
            <a:r>
              <a:rPr lang="en-US"/>
              <a:t>https://www.spectator.co.uk/article/just-stop-oil-fanatics-deserve-their-lengthy-jail-terms/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New discount shop: https://www.kidderminstershuttle.co.uk/news/24608786.kidderminster-new-shop-brands4less-opens-town-centre/ </a:t>
            </a:r>
          </a:p>
          <a:p>
            <a:endParaRPr lang="en-US"/>
          </a:p>
          <a:p>
            <a:r>
              <a:rPr lang="en-US"/>
              <a:t>Woman fined £500: https://www.bbc.co.uk/news/articles/c9qvvpe9rw4o</a:t>
            </a:r>
          </a:p>
          <a:p>
            <a:endParaRPr lang="en-US"/>
          </a:p>
          <a:p>
            <a:r>
              <a:rPr lang="en-US"/>
              <a:t>UK elects new prime minister:</a:t>
            </a:r>
          </a:p>
          <a:p>
            <a:r>
              <a:rPr lang="en-US"/>
              <a:t>https://www.bbc.co.uk/newsround/articles/cxx2pd3r538o</a:t>
            </a:r>
          </a:p>
          <a:p>
            <a:endParaRPr lang="en-US"/>
          </a:p>
          <a:p>
            <a:r>
              <a:rPr lang="en-US"/>
              <a:t>Climate protester sentenced to five years:</a:t>
            </a:r>
          </a:p>
          <a:p>
            <a:r>
              <a:rPr lang="en-US"/>
              <a:t>https://www.theguardian.com/environment/article/2024/jul/18/five-just-stop-oil-supporters-jailed-over-protest-that-blocked-m25</a:t>
            </a:r>
          </a:p>
          <a:p>
            <a:endParaRPr lang="en-US"/>
          </a:p>
          <a:p>
            <a:r>
              <a:rPr lang="en-US"/>
              <a:t>Rare Roman mosaic found:</a:t>
            </a:r>
          </a:p>
          <a:p>
            <a:r>
              <a:rPr lang="en-US"/>
              <a:t>https://www.bbc.co.uk/newsround/articles/ceq599eqxdro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New discount shop: https://www.kidderminstershuttle.co.uk/news/24608786.kidderminster-new-shop-brands4less-opens-town-centre/ </a:t>
            </a:r>
          </a:p>
          <a:p>
            <a:endParaRPr lang="en-US"/>
          </a:p>
          <a:p>
            <a:r>
              <a:rPr lang="en-US"/>
              <a:t>Woman fined £500: https://www.bbc.co.uk/news/articles/c9qvvpe9rw4o</a:t>
            </a:r>
          </a:p>
          <a:p>
            <a:endParaRPr lang="en-US"/>
          </a:p>
          <a:p>
            <a:r>
              <a:rPr lang="en-US"/>
              <a:t>UK elects new prime minister:</a:t>
            </a:r>
          </a:p>
          <a:p>
            <a:r>
              <a:rPr lang="en-US"/>
              <a:t>https://www.bbc.co.uk/newsround/articles/cxx2pd3r538o</a:t>
            </a:r>
          </a:p>
          <a:p>
            <a:endParaRPr lang="en-US"/>
          </a:p>
          <a:p>
            <a:r>
              <a:rPr lang="en-US"/>
              <a:t>Climate protester sentenced to five years:</a:t>
            </a:r>
          </a:p>
          <a:p>
            <a:r>
              <a:rPr lang="en-US"/>
              <a:t>https://www.theguardian.com/environment/article/2024/jul/18/five-just-stop-oil-supporters-jailed-over-protest-that-blocked-m25</a:t>
            </a:r>
          </a:p>
          <a:p>
            <a:endParaRPr lang="en-US"/>
          </a:p>
          <a:p>
            <a:r>
              <a:rPr lang="en-US"/>
              <a:t>Rare Roman mosaic found:</a:t>
            </a:r>
          </a:p>
          <a:p>
            <a:r>
              <a:rPr lang="en-US"/>
              <a:t>https://www.bbc.co.uk/newsround/articles/ceq599eqxdro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New discount shop: https://www.kidderminstershuttle.co.uk/news/24608786.kidderminster-new-shop-brands4less-opens-town-centre/ </a:t>
            </a:r>
          </a:p>
          <a:p>
            <a:endParaRPr lang="en-US"/>
          </a:p>
          <a:p>
            <a:r>
              <a:rPr lang="en-US"/>
              <a:t>Woman fined £500: https://www.bbc.co.uk/news/articles/c9qvvpe9rw4o</a:t>
            </a:r>
          </a:p>
          <a:p>
            <a:endParaRPr lang="en-US"/>
          </a:p>
          <a:p>
            <a:r>
              <a:rPr lang="en-US"/>
              <a:t>UK elects new prime minister:</a:t>
            </a:r>
          </a:p>
          <a:p>
            <a:r>
              <a:rPr lang="en-US"/>
              <a:t>https://www.bbc.co.uk/newsround/articles/cxx2pd3r538o</a:t>
            </a:r>
          </a:p>
          <a:p>
            <a:endParaRPr lang="en-US"/>
          </a:p>
          <a:p>
            <a:r>
              <a:rPr lang="en-US"/>
              <a:t>Climate protester sentenced to five years:</a:t>
            </a:r>
          </a:p>
          <a:p>
            <a:r>
              <a:rPr lang="en-US"/>
              <a:t>https://www.theguardian.com/environment/article/2024/jul/18/five-just-stop-oil-supporters-jailed-over-protest-that-blocked-m25</a:t>
            </a:r>
          </a:p>
          <a:p>
            <a:endParaRPr lang="en-US"/>
          </a:p>
          <a:p>
            <a:r>
              <a:rPr lang="en-US"/>
              <a:t>Rare Roman mosaic found:</a:t>
            </a:r>
          </a:p>
          <a:p>
            <a:r>
              <a:rPr lang="en-US"/>
              <a:t>https://www.bbc.co.uk/newsround/articles/ceq599eqxdro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New discount shop: https://www.kidderminstershuttle.co.uk/news/24608786.kidderminster-new-shop-brands4less-opens-town-centre/ </a:t>
            </a:r>
          </a:p>
          <a:p>
            <a:endParaRPr lang="en-US"/>
          </a:p>
          <a:p>
            <a:r>
              <a:rPr lang="en-US"/>
              <a:t>Woman fined £500: https://www.bbc.co.uk/news/articles/c9qvvpe9rw4o</a:t>
            </a:r>
          </a:p>
          <a:p>
            <a:endParaRPr lang="en-US"/>
          </a:p>
          <a:p>
            <a:r>
              <a:rPr lang="en-US"/>
              <a:t>UK elects new prime minister:</a:t>
            </a:r>
          </a:p>
          <a:p>
            <a:r>
              <a:rPr lang="en-US"/>
              <a:t>https://www.bbc.co.uk/newsround/articles/cxx2pd3r538o</a:t>
            </a:r>
          </a:p>
          <a:p>
            <a:endParaRPr lang="en-US"/>
          </a:p>
          <a:p>
            <a:r>
              <a:rPr lang="en-US"/>
              <a:t>Climate protester sentenced to five years:</a:t>
            </a:r>
          </a:p>
          <a:p>
            <a:r>
              <a:rPr lang="en-US"/>
              <a:t>https://www.theguardian.com/environment/article/2024/jul/18/five-just-stop-oil-supporters-jailed-over-protest-that-blocked-m25</a:t>
            </a:r>
          </a:p>
          <a:p>
            <a:endParaRPr lang="en-US"/>
          </a:p>
          <a:p>
            <a:r>
              <a:rPr lang="en-US"/>
              <a:t>Rare Roman mosaic found:</a:t>
            </a:r>
          </a:p>
          <a:p>
            <a:r>
              <a:rPr lang="en-US"/>
              <a:t>https://www.bbc.co.uk/newsround/articles/ceq599eqxdro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20mph speed limits in Wales</a:t>
            </a:r>
          </a:p>
          <a:p>
            <a:endParaRPr lang="en-US"/>
          </a:p>
          <a:p>
            <a:r>
              <a:rPr lang="en-US"/>
              <a:t>News: https://www.theguardian.com/world/article/2024/aug/01/casualties-on-welsh-roads-fall-after-20mph-speed-limit-figures-show </a:t>
            </a:r>
          </a:p>
          <a:p>
            <a:endParaRPr lang="en-US"/>
          </a:p>
          <a:p>
            <a:r>
              <a:rPr lang="en-US"/>
              <a:t>Opinion: https://www.theguardian.com/commentisfree/2024/nov/18/wales-20mph-speed-limit-lives-money-policy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Overtourism protests in Spain</a:t>
            </a:r>
          </a:p>
          <a:p>
            <a:endParaRPr lang="en-US"/>
          </a:p>
          <a:p>
            <a:r>
              <a:rPr lang="en-US"/>
              <a:t>News: https://www.aljazeera.com/gallery/2024/7/22/thousands-protest-over-tourism-in-spains-mallorca </a:t>
            </a:r>
          </a:p>
          <a:p>
            <a:endParaRPr lang="en-US"/>
          </a:p>
          <a:p>
            <a:r>
              <a:rPr lang="en-US"/>
              <a:t>Opinion:</a:t>
            </a:r>
          </a:p>
          <a:p>
            <a:r>
              <a:rPr lang="en-US"/>
              <a:t>https://www.theguardian.com/commentisfree/article/2024/aug/19/barcelona-mass-tourism-visitors-city-industry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Luke Littler wins darts world championship</a:t>
            </a:r>
          </a:p>
          <a:p>
            <a:endParaRPr lang="en-US"/>
          </a:p>
          <a:p>
            <a:r>
              <a:rPr lang="en-US"/>
              <a:t>News:</a:t>
            </a:r>
          </a:p>
          <a:p>
            <a:r>
              <a:rPr lang="en-US"/>
              <a:t>https://www.bbc.co.uk/sport/darts/articles/clyx7403y9ko </a:t>
            </a:r>
          </a:p>
          <a:p>
            <a:endParaRPr lang="en-US"/>
          </a:p>
          <a:p>
            <a:r>
              <a:rPr lang="en-US"/>
              <a:t>Opinion:</a:t>
            </a:r>
          </a:p>
          <a:p>
            <a:r>
              <a:rPr lang="en-US"/>
              <a:t>https://www.theguardian.com/sport/blog/2025/jan/04/luke-littler-darts-domination-pdc-world-championships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Farmers protest against increased taxes</a:t>
            </a:r>
          </a:p>
          <a:p>
            <a:endParaRPr lang="en-US"/>
          </a:p>
          <a:p>
            <a:r>
              <a:rPr lang="en-US"/>
              <a:t>News: https://www.bbc.co.uk/news/articles/czj71zyy934o </a:t>
            </a:r>
          </a:p>
          <a:p>
            <a:endParaRPr lang="en-US"/>
          </a:p>
          <a:p>
            <a:r>
              <a:rPr lang="en-US"/>
              <a:t>https://www.bbc.co.uk/newsround/videos/c78dkzd017yo (A helpful video explainer if you are planning to use this one!)</a:t>
            </a:r>
          </a:p>
          <a:p>
            <a:endParaRPr lang="en-US"/>
          </a:p>
          <a:p>
            <a:r>
              <a:rPr lang="en-US"/>
              <a:t>Opinion:</a:t>
            </a:r>
          </a:p>
          <a:p>
            <a:r>
              <a:rPr lang="en-US"/>
              <a:t>https://www.theguardian.com/commentisfree/2024/nov/27/britain-farming-family-farm-inheritance-tax</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Just Stop Oil protestors given record sentences</a:t>
            </a:r>
          </a:p>
          <a:p>
            <a:endParaRPr lang="en-US"/>
          </a:p>
          <a:p>
            <a:r>
              <a:rPr lang="en-US"/>
              <a:t>News: https://www.theguardian.com/environment/article/2024/jul/18/five-just-stop-oil-supporters-jailed-over-protest-that-blocked-m25 </a:t>
            </a:r>
          </a:p>
          <a:p>
            <a:endParaRPr lang="en-US"/>
          </a:p>
          <a:p>
            <a:r>
              <a:rPr lang="en-US"/>
              <a:t>Opinion: </a:t>
            </a:r>
          </a:p>
          <a:p>
            <a:r>
              <a:rPr lang="en-US"/>
              <a:t>https://www.theguardian.com/commentisfree/article/2024/jul/19/just-stop-oil-tactics-prison-chris-packham </a:t>
            </a:r>
          </a:p>
          <a:p>
            <a:endParaRPr lang="en-US"/>
          </a:p>
          <a:p>
            <a:r>
              <a:rPr lang="en-US"/>
              <a:t>https://www.spectator.co.uk/article/just-stop-oil-fanatics-deserve-their-lengthy-jail-terms/ </a:t>
            </a:r>
          </a:p>
          <a:p>
            <a:endParaRPr lang="en-US"/>
          </a:p>
          <a:p>
            <a:endParaRPr lang="en-US"/>
          </a:p>
          <a:p>
            <a:r>
              <a:rPr lang="en-US"/>
              <a:t>20mph speed limits in Wales</a:t>
            </a:r>
          </a:p>
          <a:p>
            <a:endParaRPr lang="en-US"/>
          </a:p>
          <a:p>
            <a:r>
              <a:rPr lang="en-US"/>
              <a:t>News: https://www.theguardian.com/world/article/2024/aug/01/casualties-on-welsh-roads-fall-after-20mph-speed-limit-figures-show </a:t>
            </a:r>
          </a:p>
          <a:p>
            <a:endParaRPr lang="en-US"/>
          </a:p>
          <a:p>
            <a:r>
              <a:rPr lang="en-US"/>
              <a:t>Opinion: https://www.theguardian.com/commentisfree/2024/nov/18/wales-20mph-speed-limit-lives-money-policy</a:t>
            </a:r>
          </a:p>
          <a:p>
            <a:endParaRPr lang="en-US"/>
          </a:p>
          <a:p>
            <a:endParaRPr lang="en-US"/>
          </a:p>
          <a:p>
            <a:r>
              <a:rPr lang="en-US"/>
              <a:t>Overtourism protests in Spain</a:t>
            </a:r>
          </a:p>
          <a:p>
            <a:endParaRPr lang="en-US"/>
          </a:p>
          <a:p>
            <a:r>
              <a:rPr lang="en-US"/>
              <a:t>News: https://www.aljazeera.com/gallery/2024/7/22/thousands-protest-over-tourism-in-spains-mallorca </a:t>
            </a:r>
          </a:p>
          <a:p>
            <a:endParaRPr lang="en-US"/>
          </a:p>
          <a:p>
            <a:r>
              <a:rPr lang="en-US"/>
              <a:t>Opinion:</a:t>
            </a:r>
          </a:p>
          <a:p>
            <a:r>
              <a:rPr lang="en-US"/>
              <a:t>https://www.theguardian.com/commentisfree/article/2024/aug/19/barcelona-mass-tourism-visitors-city-industry</a:t>
            </a:r>
          </a:p>
          <a:p>
            <a:endParaRPr lang="en-US"/>
          </a:p>
          <a:p>
            <a:endParaRPr lang="en-US"/>
          </a:p>
          <a:p>
            <a:r>
              <a:rPr lang="en-US"/>
              <a:t>Luke Littler wins darts world championship</a:t>
            </a:r>
          </a:p>
          <a:p>
            <a:endParaRPr lang="en-US"/>
          </a:p>
          <a:p>
            <a:r>
              <a:rPr lang="en-US"/>
              <a:t>News:</a:t>
            </a:r>
          </a:p>
          <a:p>
            <a:r>
              <a:rPr lang="en-US"/>
              <a:t>https://www.bbc.co.uk/sport/darts/articles/clyx7403y9ko </a:t>
            </a:r>
          </a:p>
          <a:p>
            <a:endParaRPr lang="en-US"/>
          </a:p>
          <a:p>
            <a:r>
              <a:rPr lang="en-US"/>
              <a:t>Opinion:</a:t>
            </a:r>
          </a:p>
          <a:p>
            <a:r>
              <a:rPr lang="en-US"/>
              <a:t>https://www.theguardian.com/sport/blog/2025/jan/04/luke-littler-darts-domination-pdc-world-championships</a:t>
            </a:r>
          </a:p>
          <a:p>
            <a:endParaRPr lang="en-US"/>
          </a:p>
          <a:p>
            <a:endParaRPr lang="en-US"/>
          </a:p>
          <a:p>
            <a:r>
              <a:rPr lang="en-US"/>
              <a:t>Farmers protest against increased taxes</a:t>
            </a:r>
          </a:p>
          <a:p>
            <a:endParaRPr lang="en-US"/>
          </a:p>
          <a:p>
            <a:r>
              <a:rPr lang="en-US"/>
              <a:t>News: https://www.bbc.co.uk/news/articles/czj71zyy934o </a:t>
            </a:r>
          </a:p>
          <a:p>
            <a:endParaRPr lang="en-US"/>
          </a:p>
          <a:p>
            <a:r>
              <a:rPr lang="en-US"/>
              <a:t>https://www.bbc.co.uk/newsround/videos/c78dkzd017yo (A helpful video explainer if you are planning to use this one!)</a:t>
            </a:r>
          </a:p>
          <a:p>
            <a:endParaRPr lang="en-US"/>
          </a:p>
          <a:p>
            <a:r>
              <a:rPr lang="en-US"/>
              <a:t>Opinion:</a:t>
            </a:r>
          </a:p>
          <a:p>
            <a:r>
              <a:rPr lang="en-US"/>
              <a:t>https://www.theguardian.com/commentisfree/2024/nov/27/britain-farming-family-farm-inheritance-tax</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New discount shop: https://www.kidderminstershuttle.co.uk/news/24608786.kidderminster-new-shop-brands4less-opens-town-centre/ </a:t>
            </a:r>
          </a:p>
          <a:p>
            <a:endParaRPr lang="en-US"/>
          </a:p>
          <a:p>
            <a:r>
              <a:rPr lang="en-US"/>
              <a:t>Woman fined £500: https://www.bbc.co.uk/news/articles/c9qvvpe9rw4o</a:t>
            </a:r>
          </a:p>
          <a:p>
            <a:endParaRPr lang="en-US"/>
          </a:p>
          <a:p>
            <a:r>
              <a:rPr lang="en-US"/>
              <a:t>UK elects new prime minister:</a:t>
            </a:r>
          </a:p>
          <a:p>
            <a:r>
              <a:rPr lang="en-US"/>
              <a:t>https://www.bbc.co.uk/newsround/articles/cxx2pd3r538o</a:t>
            </a:r>
          </a:p>
          <a:p>
            <a:endParaRPr lang="en-US"/>
          </a:p>
          <a:p>
            <a:r>
              <a:rPr lang="en-US"/>
              <a:t>Climate protester sentenced to five years:</a:t>
            </a:r>
          </a:p>
          <a:p>
            <a:r>
              <a:rPr lang="en-US"/>
              <a:t>https://www.theguardian.com/environment/article/2024/jul/18/five-just-stop-oil-supporters-jailed-over-protest-that-blocked-m25</a:t>
            </a:r>
          </a:p>
          <a:p>
            <a:endParaRPr lang="en-US"/>
          </a:p>
          <a:p>
            <a:r>
              <a:rPr lang="en-US"/>
              <a:t>Rare Roman mosaic found:</a:t>
            </a:r>
          </a:p>
          <a:p>
            <a:r>
              <a:rPr lang="en-US"/>
              <a:t>https://www.bbc.co.uk/newsround/articles/ceq599eqxdro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Pupils vote on whether each headline is real or fake, making a ‘gut reaction’ decision. (Don’t reveal the answers yet!). </a:t>
            </a:r>
          </a:p>
          <a:p>
            <a:endParaRPr lang="en-US"/>
          </a:p>
          <a:p>
            <a:r>
              <a:rPr lang="en-US"/>
              <a:t>• What do you think about this story headline? </a:t>
            </a:r>
          </a:p>
          <a:p>
            <a:r>
              <a:rPr lang="en-US"/>
              <a:t>• Is it easy to tell if a story is real or fake (especially if we only read it quickly)? </a:t>
            </a:r>
          </a:p>
          <a:p>
            <a:r>
              <a:rPr lang="en-US"/>
              <a:t>• Did you have enough information to make an informed decision? </a:t>
            </a:r>
          </a:p>
          <a:p>
            <a:r>
              <a:rPr lang="en-US"/>
              <a:t>• How might people react to each of these headlines? </a:t>
            </a:r>
          </a:p>
          <a:p>
            <a:endParaRPr lang="en-US"/>
          </a:p>
          <a:p>
            <a:r>
              <a:rPr lang="en-US"/>
              <a:t>Important note: All of these stories appeared in the news and are therefore real news or real ‘fake news’. For your information we have included the source below. If you decide to view these stories online in the classroom, be aware that advertising and other stories may pop up. It is therefore best to select the relevant sections and prepare these as a teaching resource to ensure safe use in the classroom. When researching stories at home, pupils and parents should be made aware that online news portals may include adult content. Please note that we cannot be responsible for other content and advertising on these websites.</a:t>
            </a:r>
          </a:p>
          <a:p>
            <a:endParaRPr lang="en-US"/>
          </a:p>
          <a:p>
            <a:r>
              <a:rPr lang="en-US"/>
              <a:t>REAL:</a:t>
            </a:r>
          </a:p>
          <a:p>
            <a:r>
              <a:rPr lang="en-US"/>
              <a:t>• Boy smashes 3,500 year old vase at museum, BBC, August 2024 - </a:t>
            </a:r>
          </a:p>
          <a:p>
            <a:r>
              <a:rPr lang="en-US"/>
              <a:t>https://www.bbc.co.uk/news/articles/ckg2j2y20epo</a:t>
            </a:r>
          </a:p>
          <a:p>
            <a:r>
              <a:rPr lang="en-US"/>
              <a:t>• Library cards given to newborn babies in Cornwall, BBC, August 2024 - </a:t>
            </a:r>
          </a:p>
          <a:p>
            <a:r>
              <a:rPr lang="en-US"/>
              <a:t>https://www.bbc.co.uk/news/articles/cz7338v2qn3o</a:t>
            </a:r>
          </a:p>
          <a:p>
            <a:r>
              <a:rPr lang="en-US"/>
              <a:t>• Seal steals dinghy for sunbathing sessions, BBC, August 2024 - </a:t>
            </a:r>
          </a:p>
          <a:p>
            <a:r>
              <a:rPr lang="en-US"/>
              <a:t>https://www.bbc.co.uk/news/articles/c2kjdg3d3v0o</a:t>
            </a:r>
          </a:p>
          <a:p>
            <a:endParaRPr lang="en-US"/>
          </a:p>
          <a:p>
            <a:r>
              <a:rPr lang="en-US"/>
              <a:t>FAKE:</a:t>
            </a:r>
          </a:p>
          <a:p>
            <a:r>
              <a:rPr lang="en-US"/>
              <a:t>• Anne Frank's diary actually written by American man, factcheck by Full Fact, March 2024 - </a:t>
            </a:r>
          </a:p>
          <a:p>
            <a:r>
              <a:rPr lang="en-US"/>
              <a:t>https://fullfact.org/online/anne-frank-diary-ballpoint-pen-meyer-levin-false-claim/ </a:t>
            </a:r>
          </a:p>
          <a:p>
            <a:r>
              <a:rPr lang="en-US"/>
              <a:t>• Energy drink increases chances of disease, factcheck by Full Fact, June 2024 - </a:t>
            </a:r>
          </a:p>
          <a:p>
            <a:r>
              <a:rPr lang="en-US"/>
              <a:t>https://fullfact.org/health/energy-drinks-aspartame-kidneys-liver/</a:t>
            </a:r>
          </a:p>
          <a:p>
            <a:r>
              <a:rPr lang="en-US"/>
              <a:t>• Expensive cars floating on boats during floods in Dubai, factcheck by Full Fact, April 2024 - </a:t>
            </a:r>
          </a:p>
          <a:p>
            <a:r>
              <a:rPr lang="en-US"/>
              <a:t>https://fullfact.org/online/luxury-car-boat-dubai-flood/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8/3/26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ideo" Target="https://youtu.be/jgJJgvLaahg" TargetMode="External"/><Relationship Id="rId5" Type="http://schemas.openxmlformats.org/officeDocument/2006/relationships/image" Target="../media/image22.jpe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ideo" Target="https://youtu.be/oUvIt87fJRI?si=QFQ7UtnaUF5Tftz2" TargetMode="External"/><Relationship Id="rId6" Type="http://schemas.openxmlformats.org/officeDocument/2006/relationships/image" Target="../media/image22.jpeg"/><Relationship Id="rId5" Type="http://schemas.openxmlformats.org/officeDocument/2006/relationships/image" Target="../media/image24.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hyperlink" Target="https://spectator.com/article/just-stop-oil-fanatics-deserve-their-lengthy-jail-terms/" TargetMode="External"/><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www.theguardian.com/commentisfree/article/2024/jul/19/just-stop-oil-tactics-prison-chris-packham" TargetMode="External"/><Relationship Id="rId11" Type="http://schemas.openxmlformats.org/officeDocument/2006/relationships/image" Target="../media/image9.png"/><Relationship Id="rId5" Type="http://schemas.openxmlformats.org/officeDocument/2006/relationships/image" Target="../media/image5.png"/><Relationship Id="rId10" Type="http://schemas.openxmlformats.org/officeDocument/2006/relationships/image" Target="../media/image8.png"/><Relationship Id="rId4" Type="http://schemas.openxmlformats.org/officeDocument/2006/relationships/hyperlink" Target="https://www.theguardian.com/environment/article/2024/jul/18/five-just-stop-oil-supporters-jailed-over-protest-that-blocked-m25" TargetMode="External"/><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hyperlink" Target="https://www.theguardian.com/commentisfree/2024/nov/18/wales-20mph-speed-limit-lives-money-policy"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hyperlink" Target="https://www.theguardian.com/world/article/2024/aug/01/casualties-on-welsh-roads-fall-after-20mph-speed-limit-figures-show"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s://www.theguardian.com/commentisfree/article/2024/aug/19/barcelona-mass-tourism-visitors-city-industry" TargetMode="External"/><Relationship Id="rId5" Type="http://schemas.openxmlformats.org/officeDocument/2006/relationships/image" Target="../media/image12.png"/><Relationship Id="rId4" Type="http://schemas.openxmlformats.org/officeDocument/2006/relationships/hyperlink" Target="https://www.aljazeera.com/gallery/2024/7/22/thousands-protest-over-tourism-in-spains-mallorca"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independent.co.uk/sport/darts/luke-littler-darts-final-championship-2025-van-gerwen-b2673621.html" TargetMode="External"/><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https://www.theguardian.com/sport/blog/2025/jan/04/luke-littler-darts-domination-pdc-world-championships" TargetMode="External"/><Relationship Id="rId5" Type="http://schemas.openxmlformats.org/officeDocument/2006/relationships/image" Target="../media/image14.png"/><Relationship Id="rId10" Type="http://schemas.openxmlformats.org/officeDocument/2006/relationships/image" Target="../media/image17.png"/><Relationship Id="rId4" Type="http://schemas.openxmlformats.org/officeDocument/2006/relationships/hyperlink" Target="https://www.bbc.co.uk/sport/darts/articles/clyx7403y9ko" TargetMode="External"/><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hyperlink" Target="https://www.bbc.co.uk/newsround/videos/c78dkzd017yo" TargetMode="External"/><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hyperlink" Target="https://www.theguardian.com/commentisfree/2024/nov/27/britain-farming-family-farm-inheritance-tax" TargetMode="External"/><Relationship Id="rId5" Type="http://schemas.openxmlformats.org/officeDocument/2006/relationships/image" Target="../media/image18.png"/><Relationship Id="rId10" Type="http://schemas.openxmlformats.org/officeDocument/2006/relationships/image" Target="../media/image8.png"/><Relationship Id="rId4" Type="http://schemas.openxmlformats.org/officeDocument/2006/relationships/hyperlink" Target="https://www.bbc.co.uk/news/articles/czj71zyy934o" TargetMode="External"/><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TextBox 2"/>
          <p:cNvSpPr txBox="1"/>
          <p:nvPr/>
        </p:nvSpPr>
        <p:spPr>
          <a:xfrm>
            <a:off x="332669" y="1760637"/>
            <a:ext cx="8045203" cy="8666226"/>
          </a:xfrm>
          <a:prstGeom prst="rect">
            <a:avLst/>
          </a:prstGeom>
        </p:spPr>
        <p:txBody>
          <a:bodyPr lIns="0" tIns="0" rIns="0" bIns="0" rtlCol="0" anchor="t">
            <a:spAutoFit/>
          </a:bodyPr>
          <a:lstStyle/>
          <a:p>
            <a:pPr algn="l">
              <a:lnSpc>
                <a:spcPts val="4284"/>
              </a:lnSpc>
            </a:pPr>
            <a:r>
              <a:rPr lang="en-US" sz="3060">
                <a:solidFill>
                  <a:srgbClr val="000000"/>
                </a:solidFill>
                <a:latin typeface="GH Guardian Headline 1"/>
                <a:ea typeface="GH Guardian Headline 1"/>
                <a:cs typeface="GH Guardian Headline 1"/>
                <a:sym typeface="GH Guardian Headline 1"/>
              </a:rPr>
              <a:t>Fact</a:t>
            </a:r>
          </a:p>
          <a:p>
            <a:pPr algn="l">
              <a:lnSpc>
                <a:spcPts val="3779"/>
              </a:lnSpc>
            </a:pPr>
            <a:r>
              <a:rPr lang="en-US" sz="2700">
                <a:solidFill>
                  <a:srgbClr val="000000"/>
                </a:solidFill>
                <a:latin typeface="GH Guardian Headline 2"/>
                <a:ea typeface="GH Guardian Headline 2"/>
                <a:cs typeface="GH Guardian Headline 2"/>
                <a:sym typeface="GH Guardian Headline 2"/>
              </a:rPr>
              <a:t>Something that is true and definitely known about a situation. Fact is supported by evidence.</a:t>
            </a:r>
          </a:p>
          <a:p>
            <a:pPr algn="l">
              <a:lnSpc>
                <a:spcPts val="4284"/>
              </a:lnSpc>
            </a:pPr>
            <a:endParaRPr lang="en-US" sz="2700">
              <a:solidFill>
                <a:srgbClr val="000000"/>
              </a:solidFill>
              <a:latin typeface="GH Guardian Headline 2"/>
              <a:ea typeface="GH Guardian Headline 2"/>
              <a:cs typeface="GH Guardian Headline 2"/>
              <a:sym typeface="GH Guardian Headline 2"/>
            </a:endParaRPr>
          </a:p>
          <a:p>
            <a:pPr algn="l">
              <a:lnSpc>
                <a:spcPts val="4284"/>
              </a:lnSpc>
            </a:pPr>
            <a:r>
              <a:rPr lang="en-US" sz="3060">
                <a:solidFill>
                  <a:srgbClr val="000000"/>
                </a:solidFill>
                <a:latin typeface="GH Guardian Headline 1"/>
                <a:ea typeface="GH Guardian Headline 1"/>
                <a:cs typeface="GH Guardian Headline 1"/>
                <a:sym typeface="GH Guardian Headline 1"/>
              </a:rPr>
              <a:t>Opinion</a:t>
            </a:r>
          </a:p>
          <a:p>
            <a:pPr algn="l">
              <a:lnSpc>
                <a:spcPts val="3779"/>
              </a:lnSpc>
            </a:pPr>
            <a:r>
              <a:rPr lang="en-US" sz="2700">
                <a:solidFill>
                  <a:srgbClr val="000000"/>
                </a:solidFill>
                <a:latin typeface="GH Guardian Headline 2"/>
                <a:ea typeface="GH Guardian Headline 2"/>
                <a:cs typeface="GH Guardian Headline 2"/>
                <a:sym typeface="GH Guardian Headline 2"/>
              </a:rPr>
              <a:t>1. A person’s view or idea about a situation.</a:t>
            </a:r>
          </a:p>
          <a:p>
            <a:pPr algn="l">
              <a:lnSpc>
                <a:spcPts val="3779"/>
              </a:lnSpc>
            </a:pPr>
            <a:r>
              <a:rPr lang="en-US" sz="2700">
                <a:solidFill>
                  <a:srgbClr val="000000"/>
                </a:solidFill>
                <a:latin typeface="GH Guardian Headline 2"/>
                <a:ea typeface="GH Guardian Headline 2"/>
                <a:cs typeface="GH Guardian Headline 2"/>
                <a:sym typeface="GH Guardian Headline 2"/>
              </a:rPr>
              <a:t>2. A type of writing in a news publication that includes what the writer thinks about a situation, rather than just the facts.</a:t>
            </a:r>
          </a:p>
          <a:p>
            <a:pPr algn="l">
              <a:lnSpc>
                <a:spcPts val="4284"/>
              </a:lnSpc>
            </a:pPr>
            <a:endParaRPr lang="en-US" sz="2700">
              <a:solidFill>
                <a:srgbClr val="000000"/>
              </a:solidFill>
              <a:latin typeface="GH Guardian Headline 2"/>
              <a:ea typeface="GH Guardian Headline 2"/>
              <a:cs typeface="GH Guardian Headline 2"/>
              <a:sym typeface="GH Guardian Headline 2"/>
            </a:endParaRPr>
          </a:p>
          <a:p>
            <a:pPr algn="l">
              <a:lnSpc>
                <a:spcPts val="4284"/>
              </a:lnSpc>
            </a:pPr>
            <a:r>
              <a:rPr lang="en-US" sz="3060">
                <a:solidFill>
                  <a:srgbClr val="000000"/>
                </a:solidFill>
                <a:latin typeface="GH Guardian Headline 1"/>
                <a:ea typeface="GH Guardian Headline 1"/>
                <a:cs typeface="GH Guardian Headline 1"/>
                <a:sym typeface="GH Guardian Headline 1"/>
              </a:rPr>
              <a:t>Speculation</a:t>
            </a:r>
          </a:p>
          <a:p>
            <a:pPr algn="l">
              <a:lnSpc>
                <a:spcPts val="3779"/>
              </a:lnSpc>
            </a:pPr>
            <a:r>
              <a:rPr lang="en-US" sz="2700">
                <a:solidFill>
                  <a:srgbClr val="000000"/>
                </a:solidFill>
                <a:latin typeface="GH Guardian Headline 2"/>
                <a:ea typeface="GH Guardian Headline 2"/>
                <a:cs typeface="GH Guardian Headline 2"/>
                <a:sym typeface="GH Guardian Headline 2"/>
              </a:rPr>
              <a:t>A guess or ‘inference’ about what has happened. Anyone can speculate about a situation, even if they weren’t there or the event hasn’t happened yet.</a:t>
            </a:r>
          </a:p>
          <a:p>
            <a:pPr algn="l">
              <a:lnSpc>
                <a:spcPts val="4284"/>
              </a:lnSpc>
            </a:pPr>
            <a:endParaRPr lang="en-US" sz="2700">
              <a:solidFill>
                <a:srgbClr val="000000"/>
              </a:solidFill>
              <a:latin typeface="GH Guardian Headline 2"/>
              <a:ea typeface="GH Guardian Headline 2"/>
              <a:cs typeface="GH Guardian Headline 2"/>
              <a:sym typeface="GH Guardian Headline 2"/>
            </a:endParaRPr>
          </a:p>
          <a:p>
            <a:pPr algn="l">
              <a:lnSpc>
                <a:spcPts val="4284"/>
              </a:lnSpc>
            </a:pPr>
            <a:r>
              <a:rPr lang="en-US" sz="3060">
                <a:solidFill>
                  <a:srgbClr val="000000"/>
                </a:solidFill>
                <a:latin typeface="GH Guardian Headline 1"/>
                <a:ea typeface="GH Guardian Headline 1"/>
                <a:cs typeface="GH Guardian Headline 1"/>
                <a:sym typeface="GH Guardian Headline 1"/>
              </a:rPr>
              <a:t> </a:t>
            </a:r>
          </a:p>
          <a:p>
            <a:pPr algn="l">
              <a:lnSpc>
                <a:spcPts val="4284"/>
              </a:lnSpc>
            </a:pPr>
            <a:endParaRPr lang="en-US" sz="3060">
              <a:solidFill>
                <a:srgbClr val="000000"/>
              </a:solidFill>
              <a:latin typeface="GH Guardian Headline 1"/>
              <a:ea typeface="GH Guardian Headline 1"/>
              <a:cs typeface="GH Guardian Headline 1"/>
              <a:sym typeface="GH Guardian Headline 1"/>
            </a:endParaRPr>
          </a:p>
        </p:txBody>
      </p:sp>
      <p:sp>
        <p:nvSpPr>
          <p:cNvPr id="3" name="TextBox 3"/>
          <p:cNvSpPr txBox="1"/>
          <p:nvPr/>
        </p:nvSpPr>
        <p:spPr>
          <a:xfrm>
            <a:off x="9144000" y="1760637"/>
            <a:ext cx="8484915" cy="8123396"/>
          </a:xfrm>
          <a:prstGeom prst="rect">
            <a:avLst/>
          </a:prstGeom>
        </p:spPr>
        <p:txBody>
          <a:bodyPr lIns="0" tIns="0" rIns="0" bIns="0" rtlCol="0" anchor="t">
            <a:spAutoFit/>
          </a:bodyPr>
          <a:lstStyle/>
          <a:p>
            <a:pPr algn="l">
              <a:lnSpc>
                <a:spcPts val="4285"/>
              </a:lnSpc>
            </a:pPr>
            <a:r>
              <a:rPr lang="en-US" sz="3061">
                <a:solidFill>
                  <a:srgbClr val="000000"/>
                </a:solidFill>
                <a:latin typeface="GH Guardian Headline 1"/>
                <a:ea typeface="GH Guardian Headline 1"/>
                <a:cs typeface="GH Guardian Headline 1"/>
                <a:sym typeface="GH Guardian Headline 1"/>
              </a:rPr>
              <a:t>Rumour</a:t>
            </a:r>
          </a:p>
          <a:p>
            <a:pPr algn="l">
              <a:lnSpc>
                <a:spcPts val="3779"/>
              </a:lnSpc>
            </a:pPr>
            <a:r>
              <a:rPr lang="en-US" sz="2700">
                <a:solidFill>
                  <a:srgbClr val="000000"/>
                </a:solidFill>
                <a:latin typeface="GH Guardian Headline 2"/>
                <a:ea typeface="GH Guardian Headline 2"/>
                <a:cs typeface="GH Guardian Headline 2"/>
                <a:sym typeface="GH Guardian Headline 2"/>
              </a:rPr>
              <a:t>A story about a situation that has not been proven, is not supported by facts and may not be true. Each time it is repeated it can change, until you cannot be sure what is true.</a:t>
            </a:r>
          </a:p>
          <a:p>
            <a:pPr algn="l">
              <a:lnSpc>
                <a:spcPts val="4285"/>
              </a:lnSpc>
            </a:pPr>
            <a:endParaRPr lang="en-US" sz="2700">
              <a:solidFill>
                <a:srgbClr val="000000"/>
              </a:solidFill>
              <a:latin typeface="GH Guardian Headline 2"/>
              <a:ea typeface="GH Guardian Headline 2"/>
              <a:cs typeface="GH Guardian Headline 2"/>
              <a:sym typeface="GH Guardian Headline 2"/>
            </a:endParaRPr>
          </a:p>
          <a:p>
            <a:pPr algn="l">
              <a:lnSpc>
                <a:spcPts val="4285"/>
              </a:lnSpc>
            </a:pPr>
            <a:r>
              <a:rPr lang="en-US" sz="3061">
                <a:solidFill>
                  <a:srgbClr val="000000"/>
                </a:solidFill>
                <a:latin typeface="GH Guardian Headline 1"/>
                <a:ea typeface="GH Guardian Headline 1"/>
                <a:cs typeface="GH Guardian Headline 1"/>
                <a:sym typeface="GH Guardian Headline 1"/>
              </a:rPr>
              <a:t>Source</a:t>
            </a:r>
          </a:p>
          <a:p>
            <a:pPr algn="l">
              <a:lnSpc>
                <a:spcPts val="3779"/>
              </a:lnSpc>
            </a:pPr>
            <a:r>
              <a:rPr lang="en-US" sz="2700">
                <a:solidFill>
                  <a:srgbClr val="000000"/>
                </a:solidFill>
                <a:latin typeface="GH Guardian Headline 2"/>
                <a:ea typeface="GH Guardian Headline 2"/>
                <a:cs typeface="GH Guardian Headline 2"/>
                <a:sym typeface="GH Guardian Headline 2"/>
              </a:rPr>
              <a:t>Where a news story has come from. For example, a source could be an official report, a social media post, a press conference, a named person or an unnamed (anonymous) person such as ‘an insider’ or ‘a neighbour’.</a:t>
            </a:r>
          </a:p>
          <a:p>
            <a:pPr algn="l">
              <a:lnSpc>
                <a:spcPts val="4285"/>
              </a:lnSpc>
            </a:pPr>
            <a:endParaRPr lang="en-US" sz="2700">
              <a:solidFill>
                <a:srgbClr val="000000"/>
              </a:solidFill>
              <a:latin typeface="GH Guardian Headline 2"/>
              <a:ea typeface="GH Guardian Headline 2"/>
              <a:cs typeface="GH Guardian Headline 2"/>
              <a:sym typeface="GH Guardian Headline 2"/>
            </a:endParaRPr>
          </a:p>
          <a:p>
            <a:pPr algn="l">
              <a:lnSpc>
                <a:spcPts val="4285"/>
              </a:lnSpc>
            </a:pPr>
            <a:endParaRPr lang="en-US" sz="2700">
              <a:solidFill>
                <a:srgbClr val="000000"/>
              </a:solidFill>
              <a:latin typeface="GH Guardian Headline 2"/>
              <a:ea typeface="GH Guardian Headline 2"/>
              <a:cs typeface="GH Guardian Headline 2"/>
              <a:sym typeface="GH Guardian Headline 2"/>
            </a:endParaRPr>
          </a:p>
          <a:p>
            <a:pPr algn="l">
              <a:lnSpc>
                <a:spcPts val="4285"/>
              </a:lnSpc>
            </a:pPr>
            <a:endParaRPr lang="en-US" sz="2700">
              <a:solidFill>
                <a:srgbClr val="000000"/>
              </a:solidFill>
              <a:latin typeface="GH Guardian Headline 2"/>
              <a:ea typeface="GH Guardian Headline 2"/>
              <a:cs typeface="GH Guardian Headline 2"/>
              <a:sym typeface="GH Guardian Headline 2"/>
            </a:endParaRPr>
          </a:p>
          <a:p>
            <a:pPr algn="l">
              <a:lnSpc>
                <a:spcPts val="4285"/>
              </a:lnSpc>
            </a:pPr>
            <a:endParaRPr lang="en-US" sz="2700">
              <a:solidFill>
                <a:srgbClr val="000000"/>
              </a:solidFill>
              <a:latin typeface="GH Guardian Headline 2"/>
              <a:ea typeface="GH Guardian Headline 2"/>
              <a:cs typeface="GH Guardian Headline 2"/>
              <a:sym typeface="GH Guardian Headline 2"/>
            </a:endParaRPr>
          </a:p>
        </p:txBody>
      </p:sp>
      <p:sp>
        <p:nvSpPr>
          <p:cNvPr id="4" name="TextBox 4"/>
          <p:cNvSpPr txBox="1"/>
          <p:nvPr/>
        </p:nvSpPr>
        <p:spPr>
          <a:xfrm>
            <a:off x="332669" y="135157"/>
            <a:ext cx="10663457" cy="1076833"/>
          </a:xfrm>
          <a:prstGeom prst="rect">
            <a:avLst/>
          </a:prstGeom>
        </p:spPr>
        <p:txBody>
          <a:bodyPr lIns="0" tIns="0" rIns="0" bIns="0" rtlCol="0" anchor="t">
            <a:spAutoFit/>
          </a:bodyPr>
          <a:lstStyle/>
          <a:p>
            <a:pPr algn="l">
              <a:lnSpc>
                <a:spcPts val="9323"/>
              </a:lnSpc>
            </a:pPr>
            <a:r>
              <a:rPr lang="en-US" sz="6659" b="1" dirty="0">
                <a:solidFill>
                  <a:srgbClr val="000000"/>
                </a:solidFill>
                <a:latin typeface="GH Guardian Headline 3"/>
                <a:ea typeface="GH Guardian Headline 3"/>
                <a:cs typeface="GH Guardian Headline 3"/>
                <a:sym typeface="GH Guardian Headline 3"/>
              </a:rPr>
              <a:t>Vocabulary to pre-teach</a:t>
            </a:r>
          </a:p>
        </p:txBody>
      </p:sp>
      <p:sp>
        <p:nvSpPr>
          <p:cNvPr id="5" name="Freeform 5"/>
          <p:cNvSpPr/>
          <p:nvPr/>
        </p:nvSpPr>
        <p:spPr>
          <a:xfrm>
            <a:off x="15742856" y="8945116"/>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2"/>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1053848" y="942975"/>
            <a:ext cx="16180304" cy="8031380"/>
            <a:chOff x="0" y="0"/>
            <a:chExt cx="4261479" cy="2115260"/>
          </a:xfrm>
        </p:grpSpPr>
        <p:sp>
          <p:nvSpPr>
            <p:cNvPr id="3" name="Freeform 3"/>
            <p:cNvSpPr/>
            <p:nvPr/>
          </p:nvSpPr>
          <p:spPr>
            <a:xfrm>
              <a:off x="0" y="0"/>
              <a:ext cx="4261479" cy="2115260"/>
            </a:xfrm>
            <a:custGeom>
              <a:avLst/>
              <a:gdLst/>
              <a:ahLst/>
              <a:cxnLst/>
              <a:rect l="l" t="t" r="r" b="b"/>
              <a:pathLst>
                <a:path w="4261479" h="2115260">
                  <a:moveTo>
                    <a:pt x="0" y="0"/>
                  </a:moveTo>
                  <a:lnTo>
                    <a:pt x="4261479" y="0"/>
                  </a:lnTo>
                  <a:lnTo>
                    <a:pt x="4261479" y="2115260"/>
                  </a:lnTo>
                  <a:lnTo>
                    <a:pt x="0" y="2115260"/>
                  </a:lnTo>
                  <a:close/>
                </a:path>
              </a:pathLst>
            </a:custGeom>
            <a:solidFill>
              <a:srgbClr val="FFFFFF"/>
            </a:solidFill>
          </p:spPr>
        </p:sp>
        <p:sp>
          <p:nvSpPr>
            <p:cNvPr id="4" name="TextBox 4"/>
            <p:cNvSpPr txBox="1"/>
            <p:nvPr/>
          </p:nvSpPr>
          <p:spPr>
            <a:xfrm>
              <a:off x="0" y="-76200"/>
              <a:ext cx="4261479" cy="219146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0" y="5143500"/>
            <a:ext cx="3939794" cy="5345319"/>
          </a:xfrm>
          <a:custGeom>
            <a:avLst/>
            <a:gdLst/>
            <a:ahLst/>
            <a:cxnLst/>
            <a:rect l="l" t="t" r="r" b="b"/>
            <a:pathLst>
              <a:path w="3939794" h="5345319">
                <a:moveTo>
                  <a:pt x="0" y="0"/>
                </a:moveTo>
                <a:lnTo>
                  <a:pt x="3939794" y="0"/>
                </a:lnTo>
                <a:lnTo>
                  <a:pt x="3939794" y="5345319"/>
                </a:lnTo>
                <a:lnTo>
                  <a:pt x="0" y="5345319"/>
                </a:lnTo>
                <a:lnTo>
                  <a:pt x="0" y="0"/>
                </a:lnTo>
                <a:close/>
              </a:path>
            </a:pathLst>
          </a:custGeom>
          <a:blipFill>
            <a:blip r:embed="rId3"/>
            <a:stretch>
              <a:fillRect l="-17837" r="-17837"/>
            </a:stretch>
          </a:blipFill>
        </p:spPr>
      </p:sp>
      <p:sp>
        <p:nvSpPr>
          <p:cNvPr id="6" name="TextBox 6"/>
          <p:cNvSpPr txBox="1"/>
          <p:nvPr/>
        </p:nvSpPr>
        <p:spPr>
          <a:xfrm>
            <a:off x="1274743" y="950533"/>
            <a:ext cx="15676976" cy="925069"/>
          </a:xfrm>
          <a:prstGeom prst="rect">
            <a:avLst/>
          </a:prstGeom>
        </p:spPr>
        <p:txBody>
          <a:bodyPr lIns="0" tIns="0" rIns="0" bIns="0" rtlCol="0" anchor="t">
            <a:spAutoFit/>
          </a:bodyPr>
          <a:lstStyle/>
          <a:p>
            <a:pPr algn="l">
              <a:lnSpc>
                <a:spcPts val="6761"/>
              </a:lnSpc>
            </a:pPr>
            <a:r>
              <a:rPr lang="en-US" sz="4829">
                <a:solidFill>
                  <a:srgbClr val="000000"/>
                </a:solidFill>
                <a:latin typeface="GH Guardian Headline 1"/>
                <a:ea typeface="GH Guardian Headline 1"/>
                <a:cs typeface="GH Guardian Headline 1"/>
                <a:sym typeface="GH Guardian Headline 1"/>
              </a:rPr>
              <a:t>News report or opinion?</a:t>
            </a:r>
          </a:p>
        </p:txBody>
      </p:sp>
      <p:sp>
        <p:nvSpPr>
          <p:cNvPr id="7" name="Freeform 7"/>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4"/>
            <a:stretch>
              <a:fillRect/>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1484851" y="1209527"/>
            <a:ext cx="15355349" cy="8230509"/>
            <a:chOff x="0" y="0"/>
            <a:chExt cx="4034449" cy="2268214"/>
          </a:xfrm>
        </p:grpSpPr>
        <p:sp>
          <p:nvSpPr>
            <p:cNvPr id="3" name="Freeform 3"/>
            <p:cNvSpPr/>
            <p:nvPr/>
          </p:nvSpPr>
          <p:spPr>
            <a:xfrm>
              <a:off x="0" y="0"/>
              <a:ext cx="4034449" cy="2268213"/>
            </a:xfrm>
            <a:custGeom>
              <a:avLst/>
              <a:gdLst/>
              <a:ahLst/>
              <a:cxnLst/>
              <a:rect l="l" t="t" r="r" b="b"/>
              <a:pathLst>
                <a:path w="4034449" h="2268213">
                  <a:moveTo>
                    <a:pt x="0" y="0"/>
                  </a:moveTo>
                  <a:lnTo>
                    <a:pt x="4034449" y="0"/>
                  </a:lnTo>
                  <a:lnTo>
                    <a:pt x="4034449" y="2268213"/>
                  </a:lnTo>
                  <a:lnTo>
                    <a:pt x="0" y="2268213"/>
                  </a:lnTo>
                  <a:close/>
                </a:path>
              </a:pathLst>
            </a:custGeom>
            <a:solidFill>
              <a:srgbClr val="FFFFFF"/>
            </a:solidFill>
          </p:spPr>
        </p:sp>
        <p:sp>
          <p:nvSpPr>
            <p:cNvPr id="4" name="TextBox 4"/>
            <p:cNvSpPr txBox="1"/>
            <p:nvPr/>
          </p:nvSpPr>
          <p:spPr>
            <a:xfrm>
              <a:off x="0" y="-76200"/>
              <a:ext cx="4034449" cy="2344414"/>
            </a:xfrm>
            <a:prstGeom prst="rect">
              <a:avLst/>
            </a:prstGeom>
          </p:spPr>
          <p:txBody>
            <a:bodyPr lIns="50800" tIns="50800" rIns="50800" bIns="50800" rtlCol="0" anchor="ctr"/>
            <a:lstStyle/>
            <a:p>
              <a:pPr algn="ctr">
                <a:lnSpc>
                  <a:spcPts val="2808"/>
                </a:lnSpc>
              </a:pPr>
              <a:endParaRPr/>
            </a:p>
          </p:txBody>
        </p:sp>
      </p:grpSp>
      <p:sp>
        <p:nvSpPr>
          <p:cNvPr id="5" name="TextBox 5"/>
          <p:cNvSpPr txBox="1"/>
          <p:nvPr/>
        </p:nvSpPr>
        <p:spPr>
          <a:xfrm>
            <a:off x="1304025" y="1386126"/>
            <a:ext cx="15155615" cy="2703274"/>
          </a:xfrm>
          <a:prstGeom prst="rect">
            <a:avLst/>
          </a:prstGeom>
        </p:spPr>
        <p:txBody>
          <a:bodyPr lIns="0" tIns="0" rIns="0" bIns="0" rtlCol="0" anchor="t">
            <a:spAutoFit/>
          </a:bodyPr>
          <a:lstStyle/>
          <a:p>
            <a:pPr marL="1068036" lvl="1" indent="-534018" algn="l">
              <a:lnSpc>
                <a:spcPts val="6925"/>
              </a:lnSpc>
              <a:buFont typeface="Arial"/>
              <a:buChar char="•"/>
            </a:pPr>
            <a:r>
              <a:rPr lang="en-US" sz="4946">
                <a:solidFill>
                  <a:srgbClr val="160F0E"/>
                </a:solidFill>
                <a:latin typeface="GH Guardian Headline 2"/>
                <a:ea typeface="GH Guardian Headline 2"/>
                <a:cs typeface="GH Guardian Headline 2"/>
                <a:sym typeface="GH Guardian Headline 2"/>
              </a:rPr>
              <a:t>How did you know?</a:t>
            </a:r>
          </a:p>
          <a:p>
            <a:pPr marL="1068036" lvl="1" indent="-534018" algn="l">
              <a:lnSpc>
                <a:spcPts val="6925"/>
              </a:lnSpc>
              <a:buFont typeface="Arial"/>
              <a:buChar char="•"/>
            </a:pPr>
            <a:r>
              <a:rPr lang="en-US" sz="4946">
                <a:solidFill>
                  <a:srgbClr val="160F0E"/>
                </a:solidFill>
                <a:latin typeface="GH Guardian Headline 2"/>
                <a:ea typeface="GH Guardian Headline 2"/>
                <a:cs typeface="GH Guardian Headline 2"/>
                <a:sym typeface="GH Guardian Headline 2"/>
              </a:rPr>
              <a:t>Were there any words or phrases that helped you? </a:t>
            </a:r>
          </a:p>
          <a:p>
            <a:pPr algn="l">
              <a:lnSpc>
                <a:spcPts val="6925"/>
              </a:lnSpc>
            </a:pPr>
            <a:r>
              <a:rPr lang="en-US" sz="4946">
                <a:solidFill>
                  <a:srgbClr val="160F0E"/>
                </a:solidFill>
                <a:latin typeface="GH Guardian Headline 3"/>
                <a:ea typeface="GH Guardian Headline 3"/>
                <a:cs typeface="GH Guardian Headline 3"/>
                <a:sym typeface="GH Guardian Headline 3"/>
              </a:rPr>
              <a:t>       </a:t>
            </a:r>
          </a:p>
        </p:txBody>
      </p:sp>
      <p:sp>
        <p:nvSpPr>
          <p:cNvPr id="6" name="TextBox 6"/>
          <p:cNvSpPr txBox="1"/>
          <p:nvPr/>
        </p:nvSpPr>
        <p:spPr>
          <a:xfrm>
            <a:off x="6810711" y="4002230"/>
            <a:ext cx="4142241" cy="972574"/>
          </a:xfrm>
          <a:prstGeom prst="rect">
            <a:avLst/>
          </a:prstGeom>
        </p:spPr>
        <p:txBody>
          <a:bodyPr lIns="0" tIns="0" rIns="0" bIns="0" rtlCol="0" anchor="t">
            <a:spAutoFit/>
          </a:bodyPr>
          <a:lstStyle/>
          <a:p>
            <a:pPr algn="ctr">
              <a:lnSpc>
                <a:spcPts val="8419"/>
              </a:lnSpc>
              <a:spcBef>
                <a:spcPct val="0"/>
              </a:spcBef>
            </a:pPr>
            <a:r>
              <a:rPr lang="en-US" sz="6013" b="1" dirty="0">
                <a:solidFill>
                  <a:srgbClr val="000000"/>
                </a:solidFill>
                <a:latin typeface="GH Guardian Headline 3"/>
                <a:ea typeface="GH Guardian Headline 3"/>
                <a:cs typeface="GH Guardian Headline 3"/>
                <a:sym typeface="GH Guardian Headline 3"/>
              </a:rPr>
              <a:t>Challenge:</a:t>
            </a:r>
          </a:p>
        </p:txBody>
      </p:sp>
      <p:sp>
        <p:nvSpPr>
          <p:cNvPr id="7" name="TextBox 7"/>
          <p:cNvSpPr txBox="1"/>
          <p:nvPr/>
        </p:nvSpPr>
        <p:spPr>
          <a:xfrm>
            <a:off x="1304025" y="5451623"/>
            <a:ext cx="15155615" cy="3625850"/>
          </a:xfrm>
          <a:prstGeom prst="rect">
            <a:avLst/>
          </a:prstGeom>
        </p:spPr>
        <p:txBody>
          <a:bodyPr lIns="0" tIns="0" rIns="0" bIns="0" rtlCol="0" anchor="t">
            <a:spAutoFit/>
          </a:bodyPr>
          <a:lstStyle/>
          <a:p>
            <a:pPr marL="1079501" lvl="1" indent="-539750" algn="l">
              <a:lnSpc>
                <a:spcPts val="7000"/>
              </a:lnSpc>
              <a:buFont typeface="Arial"/>
              <a:buChar char="•"/>
            </a:pPr>
            <a:r>
              <a:rPr lang="en-US" sz="5000">
                <a:solidFill>
                  <a:srgbClr val="160F0E"/>
                </a:solidFill>
                <a:latin typeface="GH Guardian Headline 2"/>
                <a:ea typeface="GH Guardian Headline 2"/>
                <a:cs typeface="GH Guardian Headline 2"/>
                <a:sym typeface="GH Guardian Headline 2"/>
              </a:rPr>
              <a:t>Can you find an example of an opinion in the news report paragraph? </a:t>
            </a:r>
          </a:p>
          <a:p>
            <a:pPr marL="1079501" lvl="1" indent="-539750" algn="l">
              <a:lnSpc>
                <a:spcPts val="7000"/>
              </a:lnSpc>
              <a:buFont typeface="Arial"/>
              <a:buChar char="•"/>
            </a:pPr>
            <a:r>
              <a:rPr lang="en-US" sz="5000">
                <a:solidFill>
                  <a:srgbClr val="160F0E"/>
                </a:solidFill>
                <a:latin typeface="GH Guardian Headline 2"/>
                <a:ea typeface="GH Guardian Headline 2"/>
                <a:cs typeface="GH Guardian Headline 2"/>
                <a:sym typeface="GH Guardian Headline 2"/>
              </a:rPr>
              <a:t>What is different about this compared to the opinion piece?</a:t>
            </a:r>
          </a:p>
        </p:txBody>
      </p:sp>
      <p:sp>
        <p:nvSpPr>
          <p:cNvPr id="8" name="Freeform 8"/>
          <p:cNvSpPr/>
          <p:nvPr/>
        </p:nvSpPr>
        <p:spPr>
          <a:xfrm>
            <a:off x="15920282" y="356902"/>
            <a:ext cx="2190750" cy="942022"/>
          </a:xfrm>
          <a:custGeom>
            <a:avLst/>
            <a:gdLst/>
            <a:ahLst/>
            <a:cxnLst/>
            <a:rect l="l" t="t" r="r" b="b"/>
            <a:pathLst>
              <a:path w="2190750" h="942022">
                <a:moveTo>
                  <a:pt x="0" y="0"/>
                </a:moveTo>
                <a:lnTo>
                  <a:pt x="2190750" y="0"/>
                </a:lnTo>
                <a:lnTo>
                  <a:pt x="2190750" y="942023"/>
                </a:lnTo>
                <a:lnTo>
                  <a:pt x="0" y="942023"/>
                </a:lnTo>
                <a:lnTo>
                  <a:pt x="0" y="0"/>
                </a:lnTo>
                <a:close/>
              </a:path>
            </a:pathLst>
          </a:custGeom>
          <a:blipFill>
            <a:blip r:embed="rId2"/>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6183259" y="9258300"/>
            <a:ext cx="1947579" cy="839153"/>
          </a:xfrm>
          <a:custGeom>
            <a:avLst/>
            <a:gdLst/>
            <a:ahLst/>
            <a:cxnLst/>
            <a:rect l="l" t="t" r="r" b="b"/>
            <a:pathLst>
              <a:path w="1947579" h="839153">
                <a:moveTo>
                  <a:pt x="0" y="0"/>
                </a:moveTo>
                <a:lnTo>
                  <a:pt x="1947578" y="0"/>
                </a:lnTo>
                <a:lnTo>
                  <a:pt x="1947578" y="839152"/>
                </a:lnTo>
                <a:lnTo>
                  <a:pt x="0" y="839152"/>
                </a:lnTo>
                <a:lnTo>
                  <a:pt x="0" y="0"/>
                </a:lnTo>
                <a:close/>
              </a:path>
            </a:pathLst>
          </a:custGeom>
          <a:blipFill>
            <a:blip r:embed="rId4"/>
            <a:stretch>
              <a:fillRect l="-101" r="-101"/>
            </a:stretch>
          </a:blipFill>
        </p:spPr>
      </p:sp>
      <p:pic>
        <p:nvPicPr>
          <p:cNvPr id="3" name="Picture 3"/>
          <p:cNvPicPr>
            <a:picLocks noChangeAspect="1"/>
          </p:cNvPicPr>
          <p:nvPr>
            <a:videoFile r:link="rId1"/>
          </p:nvPr>
        </p:nvPicPr>
        <p:blipFill>
          <a:blip r:embed="rId5"/>
          <a:stretch>
            <a:fillRect/>
          </a:stretch>
        </p:blipFill>
        <p:spPr>
          <a:xfrm>
            <a:off x="2536789" y="1830991"/>
            <a:ext cx="13214421" cy="7427309"/>
          </a:xfrm>
          <a:prstGeom prst="rect">
            <a:avLst/>
          </a:prstGeom>
        </p:spPr>
      </p:pic>
      <p:sp>
        <p:nvSpPr>
          <p:cNvPr id="4" name="TextBox 4"/>
          <p:cNvSpPr txBox="1"/>
          <p:nvPr/>
        </p:nvSpPr>
        <p:spPr>
          <a:xfrm>
            <a:off x="173122" y="279269"/>
            <a:ext cx="17941756" cy="844462"/>
          </a:xfrm>
          <a:prstGeom prst="rect">
            <a:avLst/>
          </a:prstGeom>
        </p:spPr>
        <p:txBody>
          <a:bodyPr lIns="0" tIns="0" rIns="0" bIns="0" rtlCol="0" anchor="t">
            <a:spAutoFit/>
          </a:bodyPr>
          <a:lstStyle/>
          <a:p>
            <a:pPr algn="ctr">
              <a:lnSpc>
                <a:spcPts val="7279"/>
              </a:lnSpc>
              <a:spcBef>
                <a:spcPct val="0"/>
              </a:spcBef>
            </a:pPr>
            <a:r>
              <a:rPr lang="en-US" sz="5199" b="1" dirty="0">
                <a:solidFill>
                  <a:srgbClr val="FFFFFF"/>
                </a:solidFill>
                <a:latin typeface="GH Guardian Headline 1"/>
                <a:ea typeface="GH Guardian Headline 1"/>
                <a:cs typeface="GH Guardian Headline 1"/>
                <a:sym typeface="GH Guardian Headline 1"/>
              </a:rPr>
              <a:t>Why do news publications also publish opinion pieces?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grpSp>
        <p:nvGrpSpPr>
          <p:cNvPr id="2" name="Group 2"/>
          <p:cNvGrpSpPr/>
          <p:nvPr/>
        </p:nvGrpSpPr>
        <p:grpSpPr>
          <a:xfrm>
            <a:off x="1053848" y="1285875"/>
            <a:ext cx="16180304" cy="6283387"/>
            <a:chOff x="0" y="0"/>
            <a:chExt cx="4261479" cy="1654884"/>
          </a:xfrm>
        </p:grpSpPr>
        <p:sp>
          <p:nvSpPr>
            <p:cNvPr id="3" name="Freeform 3"/>
            <p:cNvSpPr/>
            <p:nvPr/>
          </p:nvSpPr>
          <p:spPr>
            <a:xfrm>
              <a:off x="0" y="0"/>
              <a:ext cx="4261479" cy="1654884"/>
            </a:xfrm>
            <a:custGeom>
              <a:avLst/>
              <a:gdLst/>
              <a:ahLst/>
              <a:cxnLst/>
              <a:rect l="l" t="t" r="r" b="b"/>
              <a:pathLst>
                <a:path w="4261479" h="1654884">
                  <a:moveTo>
                    <a:pt x="0" y="0"/>
                  </a:moveTo>
                  <a:lnTo>
                    <a:pt x="4261479" y="0"/>
                  </a:lnTo>
                  <a:lnTo>
                    <a:pt x="4261479" y="1654884"/>
                  </a:lnTo>
                  <a:lnTo>
                    <a:pt x="0" y="1654884"/>
                  </a:lnTo>
                  <a:close/>
                </a:path>
              </a:pathLst>
            </a:custGeom>
            <a:solidFill>
              <a:srgbClr val="FFFFFF"/>
            </a:solidFill>
          </p:spPr>
        </p:sp>
        <p:sp>
          <p:nvSpPr>
            <p:cNvPr id="4" name="TextBox 4"/>
            <p:cNvSpPr txBox="1"/>
            <p:nvPr/>
          </p:nvSpPr>
          <p:spPr>
            <a:xfrm>
              <a:off x="0" y="-76200"/>
              <a:ext cx="4261479" cy="173108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40088" y="915352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3"/>
            <a:stretch>
              <a:fillRect l="-101" r="-101"/>
            </a:stretch>
          </a:blipFill>
        </p:spPr>
      </p:sp>
      <p:sp>
        <p:nvSpPr>
          <p:cNvPr id="6" name="TextBox 6"/>
          <p:cNvSpPr txBox="1"/>
          <p:nvPr/>
        </p:nvSpPr>
        <p:spPr>
          <a:xfrm>
            <a:off x="1274743" y="1198183"/>
            <a:ext cx="15676976" cy="6574665"/>
          </a:xfrm>
          <a:prstGeom prst="rect">
            <a:avLst/>
          </a:prstGeom>
        </p:spPr>
        <p:txBody>
          <a:bodyPr lIns="0" tIns="0" rIns="0" bIns="0" rtlCol="0" anchor="t">
            <a:spAutoFit/>
          </a:bodyPr>
          <a:lstStyle/>
          <a:p>
            <a:pPr algn="l">
              <a:lnSpc>
                <a:spcPts val="10121"/>
              </a:lnSpc>
            </a:pPr>
            <a:r>
              <a:rPr lang="en-US" sz="7229" b="1" dirty="0">
                <a:solidFill>
                  <a:srgbClr val="000000"/>
                </a:solidFill>
                <a:latin typeface="GH Guardian Headline 3"/>
                <a:ea typeface="GH Guardian Headline 3"/>
                <a:cs typeface="GH Guardian Headline 3"/>
                <a:sym typeface="GH Guardian Headline 3"/>
              </a:rPr>
              <a:t>Remember!</a:t>
            </a:r>
          </a:p>
          <a:p>
            <a:pPr algn="l">
              <a:lnSpc>
                <a:spcPts val="1680"/>
              </a:lnSpc>
            </a:pPr>
            <a:endParaRPr lang="en-US" sz="7229" dirty="0">
              <a:solidFill>
                <a:srgbClr val="000000"/>
              </a:solidFill>
              <a:latin typeface="GH Guardian Headline 3"/>
              <a:ea typeface="GH Guardian Headline 3"/>
              <a:cs typeface="GH Guardian Headline 3"/>
              <a:sym typeface="GH Guardian Headline 3"/>
            </a:endParaRPr>
          </a:p>
          <a:p>
            <a:pPr algn="l">
              <a:lnSpc>
                <a:spcPts val="5361"/>
              </a:lnSpc>
            </a:pPr>
            <a:r>
              <a:rPr lang="en-US" sz="3829" dirty="0">
                <a:solidFill>
                  <a:srgbClr val="000000"/>
                </a:solidFill>
                <a:latin typeface="GH Guardian Headline 2"/>
                <a:ea typeface="GH Guardian Headline 2"/>
                <a:cs typeface="GH Guardian Headline 2"/>
                <a:sym typeface="GH Guardian Headline 2"/>
              </a:rPr>
              <a:t>Opinion pieces differ to news reports, which must be </a:t>
            </a:r>
          </a:p>
          <a:p>
            <a:pPr algn="l">
              <a:lnSpc>
                <a:spcPts val="5361"/>
              </a:lnSpc>
            </a:pPr>
            <a:r>
              <a:rPr lang="en-US" sz="3829" dirty="0">
                <a:solidFill>
                  <a:srgbClr val="000000"/>
                </a:solidFill>
                <a:latin typeface="GH Guardian Headline 2"/>
                <a:ea typeface="GH Guardian Headline 2"/>
                <a:cs typeface="GH Guardian Headline 2"/>
                <a:sym typeface="GH Guardian Headline 2"/>
              </a:rPr>
              <a:t>truthful and only include other people’s opinions.</a:t>
            </a:r>
          </a:p>
          <a:p>
            <a:pPr algn="l">
              <a:lnSpc>
                <a:spcPts val="5361"/>
              </a:lnSpc>
            </a:pPr>
            <a:endParaRPr lang="en-US" sz="3829" dirty="0">
              <a:solidFill>
                <a:srgbClr val="000000"/>
              </a:solidFill>
              <a:latin typeface="GH Guardian Headline 2"/>
              <a:ea typeface="GH Guardian Headline 2"/>
              <a:cs typeface="GH Guardian Headline 2"/>
              <a:sym typeface="GH Guardian Headline 2"/>
            </a:endParaRPr>
          </a:p>
          <a:p>
            <a:pPr algn="l">
              <a:lnSpc>
                <a:spcPts val="5361"/>
              </a:lnSpc>
            </a:pPr>
            <a:r>
              <a:rPr lang="en-US" sz="3829" dirty="0">
                <a:solidFill>
                  <a:srgbClr val="000000"/>
                </a:solidFill>
                <a:latin typeface="GH Guardian Headline 2"/>
                <a:ea typeface="GH Guardian Headline 2"/>
                <a:cs typeface="GH Guardian Headline 2"/>
                <a:sym typeface="GH Guardian Headline 2"/>
              </a:rPr>
              <a:t>Having your own opinions about news is important, but the main thing </a:t>
            </a:r>
          </a:p>
          <a:p>
            <a:pPr algn="l">
              <a:lnSpc>
                <a:spcPts val="5361"/>
              </a:lnSpc>
            </a:pPr>
            <a:r>
              <a:rPr lang="en-US" sz="3829" dirty="0">
                <a:solidFill>
                  <a:srgbClr val="000000"/>
                </a:solidFill>
                <a:latin typeface="GH Guardian Headline 2"/>
                <a:ea typeface="GH Guardian Headline 2"/>
                <a:cs typeface="GH Guardian Headline 2"/>
                <a:sym typeface="GH Guardian Headline 2"/>
              </a:rPr>
              <a:t>to remember is that when writing a news report, you don’t report your</a:t>
            </a:r>
          </a:p>
          <a:p>
            <a:pPr algn="l">
              <a:lnSpc>
                <a:spcPts val="5361"/>
              </a:lnSpc>
            </a:pPr>
            <a:r>
              <a:rPr lang="en-US" sz="3829" dirty="0">
                <a:solidFill>
                  <a:srgbClr val="000000"/>
                </a:solidFill>
                <a:latin typeface="GH Guardian Headline 2"/>
                <a:ea typeface="GH Guardian Headline 2"/>
                <a:cs typeface="GH Guardian Headline 2"/>
                <a:sym typeface="GH Guardian Headline 2"/>
              </a:rPr>
              <a:t>opinions as facts.</a:t>
            </a:r>
          </a:p>
          <a:p>
            <a:pPr algn="l">
              <a:lnSpc>
                <a:spcPts val="1679"/>
              </a:lnSpc>
            </a:pPr>
            <a:endParaRPr lang="en-US" sz="3829" dirty="0">
              <a:solidFill>
                <a:srgbClr val="000000"/>
              </a:solidFill>
              <a:latin typeface="GH Guardian Headline 2"/>
              <a:ea typeface="GH Guardian Headline 2"/>
              <a:cs typeface="GH Guardian Headline 2"/>
              <a:sym typeface="GH Guardian Headline 2"/>
            </a:endParaRPr>
          </a:p>
          <a:p>
            <a:pPr algn="l">
              <a:lnSpc>
                <a:spcPts val="5361"/>
              </a:lnSpc>
            </a:pPr>
            <a:endParaRPr lang="en-US" sz="3829" dirty="0">
              <a:solidFill>
                <a:srgbClr val="000000"/>
              </a:solidFill>
              <a:latin typeface="GH Guardian Headline 2"/>
              <a:ea typeface="GH Guardian Headline 2"/>
              <a:cs typeface="GH Guardian Headline 2"/>
              <a:sym typeface="GH Guardian Headline 2"/>
            </a:endParaRPr>
          </a:p>
        </p:txBody>
      </p:sp>
      <p:sp>
        <p:nvSpPr>
          <p:cNvPr id="7" name="Freeform 7"/>
          <p:cNvSpPr/>
          <p:nvPr/>
        </p:nvSpPr>
        <p:spPr>
          <a:xfrm rot="-5400000">
            <a:off x="13265752" y="-164005"/>
            <a:ext cx="5903365" cy="5903365"/>
          </a:xfrm>
          <a:custGeom>
            <a:avLst/>
            <a:gdLst/>
            <a:ahLst/>
            <a:cxnLst/>
            <a:rect l="l" t="t" r="r" b="b"/>
            <a:pathLst>
              <a:path w="5903365" h="5903365">
                <a:moveTo>
                  <a:pt x="0" y="0"/>
                </a:moveTo>
                <a:lnTo>
                  <a:pt x="5903364" y="0"/>
                </a:lnTo>
                <a:lnTo>
                  <a:pt x="5903364" y="5903364"/>
                </a:lnTo>
                <a:lnTo>
                  <a:pt x="0" y="5903364"/>
                </a:lnTo>
                <a:lnTo>
                  <a:pt x="0" y="0"/>
                </a:lnTo>
                <a:close/>
              </a:path>
            </a:pathLst>
          </a:custGeom>
          <a:blipFill>
            <a:blip r:embed="rId4"/>
            <a:stretch>
              <a:fillRect/>
            </a:stretch>
          </a:blip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Freeform 2"/>
          <p:cNvSpPr/>
          <p:nvPr/>
        </p:nvSpPr>
        <p:spPr>
          <a:xfrm>
            <a:off x="15930614" y="273480"/>
            <a:ext cx="2161882" cy="934113"/>
          </a:xfrm>
          <a:custGeom>
            <a:avLst/>
            <a:gdLst/>
            <a:ahLst/>
            <a:cxnLst/>
            <a:rect l="l" t="t" r="r" b="b"/>
            <a:pathLst>
              <a:path w="2161882" h="934113">
                <a:moveTo>
                  <a:pt x="0" y="0"/>
                </a:moveTo>
                <a:lnTo>
                  <a:pt x="2161881" y="0"/>
                </a:lnTo>
                <a:lnTo>
                  <a:pt x="2161881" y="934113"/>
                </a:lnTo>
                <a:lnTo>
                  <a:pt x="0" y="934113"/>
                </a:lnTo>
                <a:lnTo>
                  <a:pt x="0" y="0"/>
                </a:lnTo>
                <a:close/>
              </a:path>
            </a:pathLst>
          </a:custGeom>
          <a:blipFill>
            <a:blip r:embed="rId4"/>
            <a:stretch>
              <a:fillRect/>
            </a:stretch>
          </a:blipFill>
        </p:spPr>
      </p:sp>
      <p:sp>
        <p:nvSpPr>
          <p:cNvPr id="3" name="Freeform 3"/>
          <p:cNvSpPr/>
          <p:nvPr/>
        </p:nvSpPr>
        <p:spPr>
          <a:xfrm>
            <a:off x="695845" y="344613"/>
            <a:ext cx="6555036" cy="9597774"/>
          </a:xfrm>
          <a:custGeom>
            <a:avLst/>
            <a:gdLst/>
            <a:ahLst/>
            <a:cxnLst/>
            <a:rect l="l" t="t" r="r" b="b"/>
            <a:pathLst>
              <a:path w="6555036" h="9597774">
                <a:moveTo>
                  <a:pt x="0" y="0"/>
                </a:moveTo>
                <a:lnTo>
                  <a:pt x="6555035" y="0"/>
                </a:lnTo>
                <a:lnTo>
                  <a:pt x="6555035" y="9597774"/>
                </a:lnTo>
                <a:lnTo>
                  <a:pt x="0" y="9597774"/>
                </a:lnTo>
                <a:lnTo>
                  <a:pt x="0" y="0"/>
                </a:lnTo>
                <a:close/>
              </a:path>
            </a:pathLst>
          </a:custGeom>
          <a:blipFill>
            <a:blip r:embed="rId5"/>
            <a:stretch>
              <a:fillRect/>
            </a:stretch>
          </a:blipFill>
          <a:ln cap="sq">
            <a:noFill/>
            <a:prstDash val="solid"/>
            <a:miter/>
          </a:ln>
        </p:spPr>
      </p:sp>
      <p:pic>
        <p:nvPicPr>
          <p:cNvPr id="4" name="Picture 4"/>
          <p:cNvPicPr>
            <a:picLocks noChangeAspect="1"/>
          </p:cNvPicPr>
          <p:nvPr>
            <a:videoFile r:link="rId1"/>
          </p:nvPr>
        </p:nvPicPr>
        <p:blipFill>
          <a:blip r:embed="rId6"/>
          <a:stretch>
            <a:fillRect/>
          </a:stretch>
        </p:blipFill>
        <p:spPr>
          <a:xfrm>
            <a:off x="8198729" y="5596597"/>
            <a:ext cx="7731885" cy="4345790"/>
          </a:xfrm>
          <a:prstGeom prst="rect">
            <a:avLst/>
          </a:prstGeom>
        </p:spPr>
      </p:pic>
      <p:sp>
        <p:nvSpPr>
          <p:cNvPr id="5" name="TextBox 5"/>
          <p:cNvSpPr txBox="1"/>
          <p:nvPr/>
        </p:nvSpPr>
        <p:spPr>
          <a:xfrm>
            <a:off x="9467868" y="144588"/>
            <a:ext cx="5193606" cy="991872"/>
          </a:xfrm>
          <a:prstGeom prst="rect">
            <a:avLst/>
          </a:prstGeom>
        </p:spPr>
        <p:txBody>
          <a:bodyPr lIns="0" tIns="0" rIns="0" bIns="0" rtlCol="0" anchor="t">
            <a:spAutoFit/>
          </a:bodyPr>
          <a:lstStyle/>
          <a:p>
            <a:pPr algn="ctr">
              <a:lnSpc>
                <a:spcPts val="7279"/>
              </a:lnSpc>
              <a:spcBef>
                <a:spcPct val="0"/>
              </a:spcBef>
            </a:pPr>
            <a:r>
              <a:rPr lang="en-US" sz="5199">
                <a:solidFill>
                  <a:srgbClr val="FFFFFF"/>
                </a:solidFill>
                <a:latin typeface="GH Guardian Headline 1"/>
                <a:ea typeface="GH Guardian Headline 1"/>
                <a:cs typeface="GH Guardian Headline 1"/>
                <a:sym typeface="GH Guardian Headline 1"/>
              </a:rPr>
              <a:t>Story explainer</a:t>
            </a:r>
          </a:p>
        </p:txBody>
      </p:sp>
      <p:grpSp>
        <p:nvGrpSpPr>
          <p:cNvPr id="6" name="Group 6"/>
          <p:cNvGrpSpPr/>
          <p:nvPr/>
        </p:nvGrpSpPr>
        <p:grpSpPr>
          <a:xfrm>
            <a:off x="8198729" y="1502188"/>
            <a:ext cx="8946271" cy="3641312"/>
            <a:chOff x="0" y="0"/>
            <a:chExt cx="2036381" cy="959029"/>
          </a:xfrm>
        </p:grpSpPr>
        <p:sp>
          <p:nvSpPr>
            <p:cNvPr id="7" name="Freeform 7"/>
            <p:cNvSpPr/>
            <p:nvPr/>
          </p:nvSpPr>
          <p:spPr>
            <a:xfrm>
              <a:off x="0" y="0"/>
              <a:ext cx="2036381" cy="959029"/>
            </a:xfrm>
            <a:custGeom>
              <a:avLst/>
              <a:gdLst/>
              <a:ahLst/>
              <a:cxnLst/>
              <a:rect l="l" t="t" r="r" b="b"/>
              <a:pathLst>
                <a:path w="2036381" h="959029">
                  <a:moveTo>
                    <a:pt x="0" y="0"/>
                  </a:moveTo>
                  <a:lnTo>
                    <a:pt x="2036381" y="0"/>
                  </a:lnTo>
                  <a:lnTo>
                    <a:pt x="2036381" y="959029"/>
                  </a:lnTo>
                  <a:lnTo>
                    <a:pt x="0" y="959029"/>
                  </a:lnTo>
                  <a:close/>
                </a:path>
              </a:pathLst>
            </a:custGeom>
            <a:solidFill>
              <a:srgbClr val="FFFFFF"/>
            </a:solidFill>
          </p:spPr>
        </p:sp>
        <p:sp>
          <p:nvSpPr>
            <p:cNvPr id="8" name="TextBox 8"/>
            <p:cNvSpPr txBox="1"/>
            <p:nvPr/>
          </p:nvSpPr>
          <p:spPr>
            <a:xfrm>
              <a:off x="0" y="-76200"/>
              <a:ext cx="2036381" cy="1035229"/>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8612209" y="1461023"/>
            <a:ext cx="4403474" cy="3533142"/>
          </a:xfrm>
          <a:prstGeom prst="rect">
            <a:avLst/>
          </a:prstGeom>
        </p:spPr>
        <p:txBody>
          <a:bodyPr lIns="0" tIns="0" rIns="0" bIns="0" rtlCol="0" anchor="t">
            <a:spAutoFit/>
          </a:bodyPr>
          <a:lstStyle/>
          <a:p>
            <a:pPr algn="ctr">
              <a:lnSpc>
                <a:spcPts val="6859"/>
              </a:lnSpc>
            </a:pPr>
            <a:r>
              <a:rPr lang="en-US" sz="4899">
                <a:solidFill>
                  <a:srgbClr val="000000"/>
                </a:solidFill>
                <a:latin typeface="GH Guardian Headline 2"/>
                <a:ea typeface="GH Guardian Headline 2"/>
                <a:cs typeface="GH Guardian Headline 2"/>
                <a:sym typeface="GH Guardian Headline 2"/>
              </a:rPr>
              <a:t>Can you summarise </a:t>
            </a:r>
          </a:p>
          <a:p>
            <a:pPr algn="ctr">
              <a:lnSpc>
                <a:spcPts val="6859"/>
              </a:lnSpc>
              <a:spcBef>
                <a:spcPct val="0"/>
              </a:spcBef>
            </a:pPr>
            <a:r>
              <a:rPr lang="en-US" sz="4899">
                <a:solidFill>
                  <a:srgbClr val="000000"/>
                </a:solidFill>
                <a:latin typeface="GH Guardian Headline 2"/>
                <a:ea typeface="GH Guardian Headline 2"/>
                <a:cs typeface="GH Guardian Headline 2"/>
                <a:sym typeface="GH Guardian Headline 2"/>
              </a:rPr>
              <a:t>the story using the 5Ws?</a:t>
            </a:r>
          </a:p>
        </p:txBody>
      </p:sp>
      <p:sp>
        <p:nvSpPr>
          <p:cNvPr id="10" name="TextBox 10"/>
          <p:cNvSpPr txBox="1"/>
          <p:nvPr/>
        </p:nvSpPr>
        <p:spPr>
          <a:xfrm>
            <a:off x="13747637" y="1403238"/>
            <a:ext cx="2482963" cy="3677286"/>
          </a:xfrm>
          <a:prstGeom prst="rect">
            <a:avLst/>
          </a:prstGeom>
        </p:spPr>
        <p:txBody>
          <a:bodyPr wrap="square" lIns="0" tIns="0" rIns="0" bIns="0" rtlCol="0" anchor="t">
            <a:spAutoFit/>
          </a:bodyPr>
          <a:lstStyle/>
          <a:p>
            <a:pPr algn="ctr">
              <a:lnSpc>
                <a:spcPts val="5739"/>
              </a:lnSpc>
            </a:pPr>
            <a:r>
              <a:rPr lang="en-US" sz="4099" dirty="0">
                <a:solidFill>
                  <a:srgbClr val="E74323"/>
                </a:solidFill>
                <a:latin typeface="House Slant"/>
                <a:ea typeface="House Slant"/>
                <a:cs typeface="House Slant"/>
                <a:sym typeface="House Slant"/>
              </a:rPr>
              <a:t>Who </a:t>
            </a:r>
          </a:p>
          <a:p>
            <a:pPr algn="ctr">
              <a:lnSpc>
                <a:spcPts val="5739"/>
              </a:lnSpc>
            </a:pPr>
            <a:r>
              <a:rPr lang="en-US" sz="4099" dirty="0">
                <a:solidFill>
                  <a:srgbClr val="E74323"/>
                </a:solidFill>
                <a:latin typeface="House Slant"/>
                <a:ea typeface="House Slant"/>
                <a:cs typeface="House Slant"/>
                <a:sym typeface="House Slant"/>
              </a:rPr>
              <a:t>WHAT</a:t>
            </a:r>
          </a:p>
          <a:p>
            <a:pPr algn="ctr">
              <a:lnSpc>
                <a:spcPts val="5739"/>
              </a:lnSpc>
            </a:pPr>
            <a:r>
              <a:rPr lang="en-US" sz="4099" dirty="0">
                <a:solidFill>
                  <a:srgbClr val="E74323"/>
                </a:solidFill>
                <a:latin typeface="House Slant"/>
                <a:ea typeface="House Slant"/>
                <a:cs typeface="House Slant"/>
                <a:sym typeface="House Slant"/>
              </a:rPr>
              <a:t>WHEN </a:t>
            </a:r>
          </a:p>
          <a:p>
            <a:pPr algn="ctr">
              <a:lnSpc>
                <a:spcPts val="5739"/>
              </a:lnSpc>
            </a:pPr>
            <a:r>
              <a:rPr lang="en-US" sz="4099" dirty="0">
                <a:solidFill>
                  <a:srgbClr val="E74323"/>
                </a:solidFill>
                <a:latin typeface="House Slant"/>
                <a:ea typeface="House Slant"/>
                <a:cs typeface="House Slant"/>
                <a:sym typeface="House Slant"/>
              </a:rPr>
              <a:t>WHERE</a:t>
            </a:r>
          </a:p>
          <a:p>
            <a:pPr algn="ctr">
              <a:lnSpc>
                <a:spcPts val="5739"/>
              </a:lnSpc>
              <a:spcBef>
                <a:spcPct val="0"/>
              </a:spcBef>
            </a:pPr>
            <a:r>
              <a:rPr lang="en-US" sz="4099" dirty="0">
                <a:solidFill>
                  <a:srgbClr val="E74323"/>
                </a:solidFill>
                <a:latin typeface="House Slant"/>
                <a:ea typeface="House Slant"/>
                <a:cs typeface="House Slant"/>
                <a:sym typeface="House Slant"/>
              </a:rPr>
              <a:t>WHY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grpSp>
        <p:nvGrpSpPr>
          <p:cNvPr id="2" name="Group 2"/>
          <p:cNvGrpSpPr/>
          <p:nvPr/>
        </p:nvGrpSpPr>
        <p:grpSpPr>
          <a:xfrm>
            <a:off x="357996" y="1028700"/>
            <a:ext cx="17930004" cy="7301037"/>
            <a:chOff x="0" y="0"/>
            <a:chExt cx="23906671" cy="9734716"/>
          </a:xfrm>
        </p:grpSpPr>
        <p:grpSp>
          <p:nvGrpSpPr>
            <p:cNvPr id="3" name="Group 3"/>
            <p:cNvGrpSpPr/>
            <p:nvPr/>
          </p:nvGrpSpPr>
          <p:grpSpPr>
            <a:xfrm>
              <a:off x="0" y="0"/>
              <a:ext cx="23631215" cy="9734716"/>
              <a:chOff x="0" y="0"/>
              <a:chExt cx="3631768" cy="1496082"/>
            </a:xfrm>
          </p:grpSpPr>
          <p:sp>
            <p:nvSpPr>
              <p:cNvPr id="4" name="Freeform 4"/>
              <p:cNvSpPr/>
              <p:nvPr/>
            </p:nvSpPr>
            <p:spPr>
              <a:xfrm>
                <a:off x="0" y="0"/>
                <a:ext cx="3631768" cy="1496082"/>
              </a:xfrm>
              <a:custGeom>
                <a:avLst/>
                <a:gdLst/>
                <a:ahLst/>
                <a:cxnLst/>
                <a:rect l="l" t="t" r="r" b="b"/>
                <a:pathLst>
                  <a:path w="3631768" h="1496082">
                    <a:moveTo>
                      <a:pt x="0" y="0"/>
                    </a:moveTo>
                    <a:lnTo>
                      <a:pt x="3631768" y="0"/>
                    </a:lnTo>
                    <a:lnTo>
                      <a:pt x="3631768" y="1496082"/>
                    </a:lnTo>
                    <a:lnTo>
                      <a:pt x="0" y="1496082"/>
                    </a:lnTo>
                    <a:close/>
                  </a:path>
                </a:pathLst>
              </a:custGeom>
              <a:solidFill>
                <a:srgbClr val="FFFFFF"/>
              </a:solidFill>
            </p:spPr>
          </p:sp>
          <p:sp>
            <p:nvSpPr>
              <p:cNvPr id="5" name="TextBox 5"/>
              <p:cNvSpPr txBox="1"/>
              <p:nvPr/>
            </p:nvSpPr>
            <p:spPr>
              <a:xfrm>
                <a:off x="0" y="-133350"/>
                <a:ext cx="3631768" cy="1629432"/>
              </a:xfrm>
              <a:prstGeom prst="rect">
                <a:avLst/>
              </a:prstGeom>
            </p:spPr>
            <p:txBody>
              <a:bodyPr lIns="50800" tIns="50800" rIns="50800" bIns="50800" rtlCol="0" anchor="ctr"/>
              <a:lstStyle/>
              <a:p>
                <a:pPr algn="l">
                  <a:lnSpc>
                    <a:spcPts val="4760"/>
                  </a:lnSpc>
                </a:pPr>
                <a:endParaRPr/>
              </a:p>
              <a:p>
                <a:pPr algn="ctr">
                  <a:lnSpc>
                    <a:spcPts val="2659"/>
                  </a:lnSpc>
                </a:pPr>
                <a:endParaRPr/>
              </a:p>
            </p:txBody>
          </p:sp>
        </p:grpSp>
        <p:sp>
          <p:nvSpPr>
            <p:cNvPr id="6" name="TextBox 6"/>
            <p:cNvSpPr txBox="1"/>
            <p:nvPr/>
          </p:nvSpPr>
          <p:spPr>
            <a:xfrm>
              <a:off x="722075" y="5641800"/>
              <a:ext cx="5363721" cy="3874922"/>
            </a:xfrm>
            <a:prstGeom prst="rect">
              <a:avLst/>
            </a:prstGeom>
          </p:spPr>
          <p:txBody>
            <a:bodyPr lIns="0" tIns="0" rIns="0" bIns="0" rtlCol="0" anchor="t">
              <a:spAutoFit/>
            </a:bodyPr>
            <a:lstStyle/>
            <a:p>
              <a:pPr marL="887975" lvl="1" indent="-443988" algn="l">
                <a:lnSpc>
                  <a:spcPts val="5758"/>
                </a:lnSpc>
                <a:buFont typeface="Arial"/>
                <a:buChar char="•"/>
              </a:pPr>
              <a:r>
                <a:rPr lang="en-US" sz="4112">
                  <a:solidFill>
                    <a:srgbClr val="000000"/>
                  </a:solidFill>
                  <a:latin typeface="GH Guardian Headline 1"/>
                  <a:ea typeface="GH Guardian Headline 1"/>
                  <a:cs typeface="GH Guardian Headline 1"/>
                  <a:sym typeface="GH Guardian Headline 1"/>
                </a:rPr>
                <a:t>Facts</a:t>
              </a:r>
            </a:p>
            <a:p>
              <a:pPr marL="887975" lvl="1" indent="-443988" algn="l">
                <a:lnSpc>
                  <a:spcPts val="5758"/>
                </a:lnSpc>
                <a:buFont typeface="Arial"/>
                <a:buChar char="•"/>
              </a:pPr>
              <a:r>
                <a:rPr lang="en-US" sz="4112">
                  <a:solidFill>
                    <a:srgbClr val="000000"/>
                  </a:solidFill>
                  <a:latin typeface="GH Guardian Headline 1"/>
                  <a:ea typeface="GH Guardian Headline 1"/>
                  <a:cs typeface="GH Guardian Headline 1"/>
                  <a:sym typeface="GH Guardian Headline 1"/>
                </a:rPr>
                <a:t>Opinions</a:t>
              </a:r>
            </a:p>
            <a:p>
              <a:pPr marL="887975" lvl="1" indent="-443988" algn="l">
                <a:lnSpc>
                  <a:spcPts val="5758"/>
                </a:lnSpc>
                <a:buFont typeface="Arial"/>
                <a:buChar char="•"/>
              </a:pPr>
              <a:r>
                <a:rPr lang="en-US" sz="4112">
                  <a:solidFill>
                    <a:srgbClr val="000000"/>
                  </a:solidFill>
                  <a:latin typeface="GH Guardian Headline 1"/>
                  <a:ea typeface="GH Guardian Headline 1"/>
                  <a:cs typeface="GH Guardian Headline 1"/>
                  <a:sym typeface="GH Guardian Headline 1"/>
                </a:rPr>
                <a:t>Rumours</a:t>
              </a:r>
            </a:p>
            <a:p>
              <a:pPr marL="887975" lvl="1" indent="-443988" algn="l">
                <a:lnSpc>
                  <a:spcPts val="5758"/>
                </a:lnSpc>
                <a:buFont typeface="Arial"/>
                <a:buChar char="•"/>
              </a:pPr>
              <a:r>
                <a:rPr lang="en-US" sz="4112">
                  <a:solidFill>
                    <a:srgbClr val="000000"/>
                  </a:solidFill>
                  <a:latin typeface="GH Guardian Headline 1"/>
                  <a:ea typeface="GH Guardian Headline 1"/>
                  <a:cs typeface="GH Guardian Headline 1"/>
                  <a:sym typeface="GH Guardian Headline 1"/>
                </a:rPr>
                <a:t>Speculation</a:t>
              </a:r>
            </a:p>
          </p:txBody>
        </p:sp>
        <p:sp>
          <p:nvSpPr>
            <p:cNvPr id="7" name="TextBox 7"/>
            <p:cNvSpPr txBox="1"/>
            <p:nvPr/>
          </p:nvSpPr>
          <p:spPr>
            <a:xfrm>
              <a:off x="275456" y="106869"/>
              <a:ext cx="23631215" cy="6400135"/>
            </a:xfrm>
            <a:prstGeom prst="rect">
              <a:avLst/>
            </a:prstGeom>
          </p:spPr>
          <p:txBody>
            <a:bodyPr lIns="0" tIns="0" rIns="0" bIns="0" rtlCol="0" anchor="t">
              <a:spAutoFit/>
            </a:bodyPr>
            <a:lstStyle/>
            <a:p>
              <a:pPr algn="l">
                <a:lnSpc>
                  <a:spcPts val="6117"/>
                </a:lnSpc>
                <a:spcBef>
                  <a:spcPct val="0"/>
                </a:spcBef>
              </a:pPr>
              <a:r>
                <a:rPr lang="en-US" sz="4369">
                  <a:solidFill>
                    <a:srgbClr val="000000"/>
                  </a:solidFill>
                  <a:latin typeface="GH Guardian Headline 2"/>
                  <a:ea typeface="GH Guardian Headline 2"/>
                  <a:cs typeface="GH Guardian Headline 2"/>
                  <a:sym typeface="GH Guardian Headline 2"/>
                </a:rPr>
                <a:t>Nav has been reading a news story about some military horses that escaped and ran through London. Nav sent some messages to friends to try and find out more. </a:t>
              </a:r>
            </a:p>
            <a:p>
              <a:pPr algn="l">
                <a:lnSpc>
                  <a:spcPts val="6117"/>
                </a:lnSpc>
                <a:spcBef>
                  <a:spcPct val="0"/>
                </a:spcBef>
              </a:pPr>
              <a:endParaRPr lang="en-US" sz="4369">
                <a:solidFill>
                  <a:srgbClr val="000000"/>
                </a:solidFill>
                <a:latin typeface="GH Guardian Headline 2"/>
                <a:ea typeface="GH Guardian Headline 2"/>
                <a:cs typeface="GH Guardian Headline 2"/>
                <a:sym typeface="GH Guardian Headline 2"/>
              </a:endParaRPr>
            </a:p>
            <a:p>
              <a:pPr algn="l">
                <a:lnSpc>
                  <a:spcPts val="6117"/>
                </a:lnSpc>
                <a:spcBef>
                  <a:spcPct val="0"/>
                </a:spcBef>
              </a:pPr>
              <a:r>
                <a:rPr lang="en-US" sz="4369">
                  <a:solidFill>
                    <a:srgbClr val="000000"/>
                  </a:solidFill>
                  <a:latin typeface="GH Guardian Headline 2"/>
                  <a:ea typeface="GH Guardian Headline 2"/>
                  <a:cs typeface="GH Guardian Headline 2"/>
                  <a:sym typeface="GH Guardian Headline 2"/>
                </a:rPr>
                <a:t>Can you work out which of the messages are:</a:t>
              </a:r>
            </a:p>
            <a:p>
              <a:pPr algn="ctr">
                <a:lnSpc>
                  <a:spcPts val="7377"/>
                </a:lnSpc>
                <a:spcBef>
                  <a:spcPct val="0"/>
                </a:spcBef>
              </a:pPr>
              <a:endParaRPr lang="en-US" sz="4369">
                <a:solidFill>
                  <a:srgbClr val="000000"/>
                </a:solidFill>
                <a:latin typeface="GH Guardian Headline 2"/>
                <a:ea typeface="GH Guardian Headline 2"/>
                <a:cs typeface="GH Guardian Headline 2"/>
                <a:sym typeface="GH Guardian Headline 2"/>
              </a:endParaRPr>
            </a:p>
          </p:txBody>
        </p:sp>
        <p:sp>
          <p:nvSpPr>
            <p:cNvPr id="8" name="TextBox 8"/>
            <p:cNvSpPr txBox="1"/>
            <p:nvPr/>
          </p:nvSpPr>
          <p:spPr>
            <a:xfrm>
              <a:off x="5816182" y="8531015"/>
              <a:ext cx="16538227" cy="985706"/>
            </a:xfrm>
            <a:prstGeom prst="rect">
              <a:avLst/>
            </a:prstGeom>
          </p:spPr>
          <p:txBody>
            <a:bodyPr lIns="0" tIns="0" rIns="0" bIns="0" rtlCol="0" anchor="t">
              <a:spAutoFit/>
            </a:bodyPr>
            <a:lstStyle/>
            <a:p>
              <a:pPr algn="ctr">
                <a:lnSpc>
                  <a:spcPts val="5758"/>
                </a:lnSpc>
                <a:spcBef>
                  <a:spcPct val="0"/>
                </a:spcBef>
              </a:pPr>
              <a:r>
                <a:rPr lang="en-US" sz="4112">
                  <a:solidFill>
                    <a:srgbClr val="000000"/>
                  </a:solidFill>
                  <a:latin typeface="GH Guardian Headline 2"/>
                  <a:ea typeface="GH Guardian Headline 2"/>
                  <a:cs typeface="GH Guardian Headline 2"/>
                  <a:sym typeface="GH Guardian Headline 2"/>
                </a:rPr>
                <a:t>(guesses about what happened and why it happened</a:t>
              </a:r>
            </a:p>
          </p:txBody>
        </p:sp>
        <p:sp>
          <p:nvSpPr>
            <p:cNvPr id="9" name="TextBox 9"/>
            <p:cNvSpPr txBox="1"/>
            <p:nvPr/>
          </p:nvSpPr>
          <p:spPr>
            <a:xfrm>
              <a:off x="2628291" y="5595097"/>
              <a:ext cx="14988787" cy="985706"/>
            </a:xfrm>
            <a:prstGeom prst="rect">
              <a:avLst/>
            </a:prstGeom>
          </p:spPr>
          <p:txBody>
            <a:bodyPr lIns="0" tIns="0" rIns="0" bIns="0" rtlCol="0" anchor="t">
              <a:spAutoFit/>
            </a:bodyPr>
            <a:lstStyle/>
            <a:p>
              <a:pPr algn="ctr">
                <a:lnSpc>
                  <a:spcPts val="5758"/>
                </a:lnSpc>
                <a:spcBef>
                  <a:spcPct val="0"/>
                </a:spcBef>
              </a:pPr>
              <a:r>
                <a:rPr lang="en-US" sz="4112">
                  <a:solidFill>
                    <a:srgbClr val="000000"/>
                  </a:solidFill>
                  <a:latin typeface="GH Guardian Headline 2"/>
                  <a:ea typeface="GH Guardian Headline 2"/>
                  <a:cs typeface="GH Guardian Headline 2"/>
                  <a:sym typeface="GH Guardian Headline 2"/>
                </a:rPr>
                <a:t>(information that is true and trustworty)</a:t>
              </a:r>
            </a:p>
          </p:txBody>
        </p:sp>
        <p:sp>
          <p:nvSpPr>
            <p:cNvPr id="10" name="TextBox 10"/>
            <p:cNvSpPr txBox="1"/>
            <p:nvPr/>
          </p:nvSpPr>
          <p:spPr>
            <a:xfrm>
              <a:off x="4722487" y="6622280"/>
              <a:ext cx="16434931" cy="985706"/>
            </a:xfrm>
            <a:prstGeom prst="rect">
              <a:avLst/>
            </a:prstGeom>
          </p:spPr>
          <p:txBody>
            <a:bodyPr lIns="0" tIns="0" rIns="0" bIns="0" rtlCol="0" anchor="t">
              <a:spAutoFit/>
            </a:bodyPr>
            <a:lstStyle/>
            <a:p>
              <a:pPr algn="ctr">
                <a:lnSpc>
                  <a:spcPts val="5758"/>
                </a:lnSpc>
                <a:spcBef>
                  <a:spcPct val="0"/>
                </a:spcBef>
              </a:pPr>
              <a:r>
                <a:rPr lang="en-US" sz="4112">
                  <a:solidFill>
                    <a:srgbClr val="000000"/>
                  </a:solidFill>
                  <a:latin typeface="GH Guardian Headline 2"/>
                  <a:ea typeface="GH Guardian Headline 2"/>
                  <a:cs typeface="GH Guardian Headline 2"/>
                  <a:sym typeface="GH Guardian Headline 2"/>
                </a:rPr>
                <a:t>(someone’s thoughts or feelings about the situation</a:t>
              </a:r>
            </a:p>
          </p:txBody>
        </p:sp>
        <p:sp>
          <p:nvSpPr>
            <p:cNvPr id="11" name="TextBox 11"/>
            <p:cNvSpPr txBox="1"/>
            <p:nvPr/>
          </p:nvSpPr>
          <p:spPr>
            <a:xfrm>
              <a:off x="4783222" y="7576647"/>
              <a:ext cx="16297203" cy="985706"/>
            </a:xfrm>
            <a:prstGeom prst="rect">
              <a:avLst/>
            </a:prstGeom>
          </p:spPr>
          <p:txBody>
            <a:bodyPr lIns="0" tIns="0" rIns="0" bIns="0" rtlCol="0" anchor="t">
              <a:spAutoFit/>
            </a:bodyPr>
            <a:lstStyle/>
            <a:p>
              <a:pPr algn="ctr">
                <a:lnSpc>
                  <a:spcPts val="5758"/>
                </a:lnSpc>
                <a:spcBef>
                  <a:spcPct val="0"/>
                </a:spcBef>
              </a:pPr>
              <a:r>
                <a:rPr lang="en-US" sz="4112">
                  <a:solidFill>
                    <a:srgbClr val="000000"/>
                  </a:solidFill>
                  <a:latin typeface="GH Guardian Headline 2"/>
                  <a:ea typeface="GH Guardian Headline 2"/>
                  <a:cs typeface="GH Guardian Headline 2"/>
                  <a:sym typeface="GH Guardian Headline 2"/>
                </a:rPr>
                <a:t>(stories that may not be true and have no evidence</a:t>
              </a:r>
            </a:p>
          </p:txBody>
        </p:sp>
      </p:grpSp>
      <p:sp>
        <p:nvSpPr>
          <p:cNvPr id="12" name="Freeform 12"/>
          <p:cNvSpPr/>
          <p:nvPr/>
        </p:nvSpPr>
        <p:spPr>
          <a:xfrm>
            <a:off x="15952834" y="9053144"/>
            <a:ext cx="2166826" cy="936249"/>
          </a:xfrm>
          <a:custGeom>
            <a:avLst/>
            <a:gdLst/>
            <a:ahLst/>
            <a:cxnLst/>
            <a:rect l="l" t="t" r="r" b="b"/>
            <a:pathLst>
              <a:path w="2166826" h="936249">
                <a:moveTo>
                  <a:pt x="0" y="0"/>
                </a:moveTo>
                <a:lnTo>
                  <a:pt x="2166826" y="0"/>
                </a:lnTo>
                <a:lnTo>
                  <a:pt x="2166826" y="936250"/>
                </a:lnTo>
                <a:lnTo>
                  <a:pt x="0" y="936250"/>
                </a:lnTo>
                <a:lnTo>
                  <a:pt x="0" y="0"/>
                </a:lnTo>
                <a:close/>
              </a:path>
            </a:pathLst>
          </a:custGeom>
          <a:blipFill>
            <a:blip r:embed="rId2"/>
            <a:stretch>
              <a:fillRect/>
            </a:stretch>
          </a:blip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Freeform 2"/>
          <p:cNvSpPr/>
          <p:nvPr/>
        </p:nvSpPr>
        <p:spPr>
          <a:xfrm>
            <a:off x="16215430" y="9287123"/>
            <a:ext cx="1858378" cy="802974"/>
          </a:xfrm>
          <a:custGeom>
            <a:avLst/>
            <a:gdLst/>
            <a:ahLst/>
            <a:cxnLst/>
            <a:rect l="l" t="t" r="r" b="b"/>
            <a:pathLst>
              <a:path w="1858378" h="802974">
                <a:moveTo>
                  <a:pt x="0" y="0"/>
                </a:moveTo>
                <a:lnTo>
                  <a:pt x="1858377" y="0"/>
                </a:lnTo>
                <a:lnTo>
                  <a:pt x="1858377" y="802974"/>
                </a:lnTo>
                <a:lnTo>
                  <a:pt x="0" y="802974"/>
                </a:lnTo>
                <a:lnTo>
                  <a:pt x="0" y="0"/>
                </a:lnTo>
                <a:close/>
              </a:path>
            </a:pathLst>
          </a:custGeom>
          <a:blipFill>
            <a:blip r:embed="rId2"/>
            <a:stretch>
              <a:fillRect/>
            </a:stretch>
          </a:blipFill>
        </p:spPr>
      </p:sp>
      <p:sp>
        <p:nvSpPr>
          <p:cNvPr id="3" name="Freeform 3"/>
          <p:cNvSpPr/>
          <p:nvPr/>
        </p:nvSpPr>
        <p:spPr>
          <a:xfrm>
            <a:off x="980120" y="1344646"/>
            <a:ext cx="15235310" cy="6990029"/>
          </a:xfrm>
          <a:custGeom>
            <a:avLst/>
            <a:gdLst/>
            <a:ahLst/>
            <a:cxnLst/>
            <a:rect l="l" t="t" r="r" b="b"/>
            <a:pathLst>
              <a:path w="15235310" h="6990029">
                <a:moveTo>
                  <a:pt x="0" y="0"/>
                </a:moveTo>
                <a:lnTo>
                  <a:pt x="15235310" y="0"/>
                </a:lnTo>
                <a:lnTo>
                  <a:pt x="15235310" y="6990029"/>
                </a:lnTo>
                <a:lnTo>
                  <a:pt x="0" y="6990029"/>
                </a:lnTo>
                <a:lnTo>
                  <a:pt x="0" y="0"/>
                </a:lnTo>
                <a:close/>
              </a:path>
            </a:pathLst>
          </a:custGeom>
          <a:blipFill>
            <a:blip r:embed="rId3"/>
            <a:stretch>
              <a:fillRect/>
            </a:stretch>
          </a:blipFill>
        </p:spPr>
      </p:sp>
      <p:sp>
        <p:nvSpPr>
          <p:cNvPr id="4" name="TextBox 4"/>
          <p:cNvSpPr txBox="1"/>
          <p:nvPr/>
        </p:nvSpPr>
        <p:spPr>
          <a:xfrm>
            <a:off x="607352" y="164680"/>
            <a:ext cx="5193606" cy="991872"/>
          </a:xfrm>
          <a:prstGeom prst="rect">
            <a:avLst/>
          </a:prstGeom>
        </p:spPr>
        <p:txBody>
          <a:bodyPr lIns="0" tIns="0" rIns="0" bIns="0" rtlCol="0" anchor="t">
            <a:spAutoFit/>
          </a:bodyPr>
          <a:lstStyle/>
          <a:p>
            <a:pPr algn="ctr">
              <a:lnSpc>
                <a:spcPts val="7279"/>
              </a:lnSpc>
              <a:spcBef>
                <a:spcPct val="0"/>
              </a:spcBef>
            </a:pPr>
            <a:r>
              <a:rPr lang="en-US" sz="5199">
                <a:solidFill>
                  <a:srgbClr val="FFFFFF"/>
                </a:solidFill>
                <a:latin typeface="GH Guardian Headline 1"/>
                <a:ea typeface="GH Guardian Headline 1"/>
                <a:cs typeface="GH Guardian Headline 1"/>
                <a:sym typeface="GH Guardian Headline 1"/>
              </a:rPr>
              <a:t>Rumour has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Freeform 2"/>
          <p:cNvSpPr/>
          <p:nvPr/>
        </p:nvSpPr>
        <p:spPr>
          <a:xfrm>
            <a:off x="16215430" y="9287123"/>
            <a:ext cx="1858378" cy="802974"/>
          </a:xfrm>
          <a:custGeom>
            <a:avLst/>
            <a:gdLst/>
            <a:ahLst/>
            <a:cxnLst/>
            <a:rect l="l" t="t" r="r" b="b"/>
            <a:pathLst>
              <a:path w="1858378" h="802974">
                <a:moveTo>
                  <a:pt x="0" y="0"/>
                </a:moveTo>
                <a:lnTo>
                  <a:pt x="1858377" y="0"/>
                </a:lnTo>
                <a:lnTo>
                  <a:pt x="1858377" y="802974"/>
                </a:lnTo>
                <a:lnTo>
                  <a:pt x="0" y="802974"/>
                </a:lnTo>
                <a:lnTo>
                  <a:pt x="0" y="0"/>
                </a:lnTo>
                <a:close/>
              </a:path>
            </a:pathLst>
          </a:custGeom>
          <a:blipFill>
            <a:blip r:embed="rId2"/>
            <a:stretch>
              <a:fillRect/>
            </a:stretch>
          </a:blipFill>
        </p:spPr>
      </p:sp>
      <p:sp>
        <p:nvSpPr>
          <p:cNvPr id="3" name="Freeform 3"/>
          <p:cNvSpPr/>
          <p:nvPr/>
        </p:nvSpPr>
        <p:spPr>
          <a:xfrm>
            <a:off x="1345788" y="2027570"/>
            <a:ext cx="7284410" cy="5888004"/>
          </a:xfrm>
          <a:custGeom>
            <a:avLst/>
            <a:gdLst/>
            <a:ahLst/>
            <a:cxnLst/>
            <a:rect l="l" t="t" r="r" b="b"/>
            <a:pathLst>
              <a:path w="7284410" h="5888004">
                <a:moveTo>
                  <a:pt x="0" y="0"/>
                </a:moveTo>
                <a:lnTo>
                  <a:pt x="7284410" y="0"/>
                </a:lnTo>
                <a:lnTo>
                  <a:pt x="7284410" y="5888003"/>
                </a:lnTo>
                <a:lnTo>
                  <a:pt x="0" y="5888003"/>
                </a:lnTo>
                <a:lnTo>
                  <a:pt x="0" y="0"/>
                </a:lnTo>
                <a:close/>
              </a:path>
            </a:pathLst>
          </a:custGeom>
          <a:blipFill>
            <a:blip r:embed="rId3"/>
            <a:stretch>
              <a:fillRect l="-14274" t="-33596" r="-8007" b="-29719"/>
            </a:stretch>
          </a:blipFill>
          <a:ln cap="sq">
            <a:noFill/>
            <a:prstDash val="solid"/>
            <a:miter/>
          </a:ln>
        </p:spPr>
      </p:sp>
      <p:sp>
        <p:nvSpPr>
          <p:cNvPr id="4" name="Freeform 4"/>
          <p:cNvSpPr/>
          <p:nvPr/>
        </p:nvSpPr>
        <p:spPr>
          <a:xfrm>
            <a:off x="9655039" y="2027570"/>
            <a:ext cx="7803905" cy="5851430"/>
          </a:xfrm>
          <a:custGeom>
            <a:avLst/>
            <a:gdLst/>
            <a:ahLst/>
            <a:cxnLst/>
            <a:rect l="l" t="t" r="r" b="b"/>
            <a:pathLst>
              <a:path w="7803905" h="5851430">
                <a:moveTo>
                  <a:pt x="0" y="0"/>
                </a:moveTo>
                <a:lnTo>
                  <a:pt x="7803905" y="0"/>
                </a:lnTo>
                <a:lnTo>
                  <a:pt x="7803905" y="5851430"/>
                </a:lnTo>
                <a:lnTo>
                  <a:pt x="0" y="5851430"/>
                </a:lnTo>
                <a:lnTo>
                  <a:pt x="0" y="0"/>
                </a:lnTo>
                <a:close/>
              </a:path>
            </a:pathLst>
          </a:custGeom>
          <a:blipFill>
            <a:blip r:embed="rId4"/>
            <a:stretch>
              <a:fillRect l="-13994" t="-37556" r="-7168" b="-35052"/>
            </a:stretch>
          </a:blipFill>
        </p:spPr>
      </p:sp>
      <p:sp>
        <p:nvSpPr>
          <p:cNvPr id="5" name="TextBox 5"/>
          <p:cNvSpPr txBox="1"/>
          <p:nvPr/>
        </p:nvSpPr>
        <p:spPr>
          <a:xfrm>
            <a:off x="905805" y="1466933"/>
            <a:ext cx="245790" cy="1428754"/>
          </a:xfrm>
          <a:prstGeom prst="rect">
            <a:avLst/>
          </a:prstGeom>
        </p:spPr>
        <p:txBody>
          <a:bodyPr lIns="0" tIns="0" rIns="0" bIns="0" rtlCol="0" anchor="t">
            <a:spAutoFit/>
          </a:bodyPr>
          <a:lstStyle/>
          <a:p>
            <a:pPr algn="ctr">
              <a:lnSpc>
                <a:spcPts val="10499"/>
              </a:lnSpc>
              <a:spcBef>
                <a:spcPct val="0"/>
              </a:spcBef>
            </a:pPr>
            <a:r>
              <a:rPr lang="en-US" sz="7499">
                <a:solidFill>
                  <a:srgbClr val="000000"/>
                </a:solidFill>
                <a:latin typeface="House Slant"/>
                <a:ea typeface="House Slant"/>
                <a:cs typeface="House Slant"/>
                <a:sym typeface="House Slant"/>
              </a:rPr>
              <a:t>1</a:t>
            </a:r>
          </a:p>
        </p:txBody>
      </p:sp>
      <p:sp>
        <p:nvSpPr>
          <p:cNvPr id="6" name="TextBox 6"/>
          <p:cNvSpPr txBox="1"/>
          <p:nvPr/>
        </p:nvSpPr>
        <p:spPr>
          <a:xfrm>
            <a:off x="9144000" y="1466933"/>
            <a:ext cx="393427" cy="1428754"/>
          </a:xfrm>
          <a:prstGeom prst="rect">
            <a:avLst/>
          </a:prstGeom>
        </p:spPr>
        <p:txBody>
          <a:bodyPr lIns="0" tIns="0" rIns="0" bIns="0" rtlCol="0" anchor="t">
            <a:spAutoFit/>
          </a:bodyPr>
          <a:lstStyle/>
          <a:p>
            <a:pPr algn="ctr">
              <a:lnSpc>
                <a:spcPts val="10499"/>
              </a:lnSpc>
              <a:spcBef>
                <a:spcPct val="0"/>
              </a:spcBef>
            </a:pPr>
            <a:r>
              <a:rPr lang="en-US" sz="7499">
                <a:solidFill>
                  <a:srgbClr val="000000"/>
                </a:solidFill>
                <a:latin typeface="House Slant"/>
                <a:ea typeface="House Slant"/>
                <a:cs typeface="House Slant"/>
                <a:sym typeface="House Slant"/>
              </a:rPr>
              <a:t>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Freeform 2"/>
          <p:cNvSpPr/>
          <p:nvPr/>
        </p:nvSpPr>
        <p:spPr>
          <a:xfrm>
            <a:off x="16215430" y="9287123"/>
            <a:ext cx="1858378" cy="802974"/>
          </a:xfrm>
          <a:custGeom>
            <a:avLst/>
            <a:gdLst/>
            <a:ahLst/>
            <a:cxnLst/>
            <a:rect l="l" t="t" r="r" b="b"/>
            <a:pathLst>
              <a:path w="1858378" h="802974">
                <a:moveTo>
                  <a:pt x="0" y="0"/>
                </a:moveTo>
                <a:lnTo>
                  <a:pt x="1858377" y="0"/>
                </a:lnTo>
                <a:lnTo>
                  <a:pt x="1858377" y="802974"/>
                </a:lnTo>
                <a:lnTo>
                  <a:pt x="0" y="802974"/>
                </a:lnTo>
                <a:lnTo>
                  <a:pt x="0" y="0"/>
                </a:lnTo>
                <a:close/>
              </a:path>
            </a:pathLst>
          </a:custGeom>
          <a:blipFill>
            <a:blip r:embed="rId2"/>
            <a:stretch>
              <a:fillRect/>
            </a:stretch>
          </a:blipFill>
        </p:spPr>
      </p:sp>
      <p:sp>
        <p:nvSpPr>
          <p:cNvPr id="3" name="Freeform 3"/>
          <p:cNvSpPr/>
          <p:nvPr/>
        </p:nvSpPr>
        <p:spPr>
          <a:xfrm>
            <a:off x="1541637" y="2122996"/>
            <a:ext cx="7068512" cy="6041007"/>
          </a:xfrm>
          <a:custGeom>
            <a:avLst/>
            <a:gdLst/>
            <a:ahLst/>
            <a:cxnLst/>
            <a:rect l="l" t="t" r="r" b="b"/>
            <a:pathLst>
              <a:path w="7068512" h="6041007">
                <a:moveTo>
                  <a:pt x="0" y="0"/>
                </a:moveTo>
                <a:lnTo>
                  <a:pt x="7068511" y="0"/>
                </a:lnTo>
                <a:lnTo>
                  <a:pt x="7068511" y="6041008"/>
                </a:lnTo>
                <a:lnTo>
                  <a:pt x="0" y="6041008"/>
                </a:lnTo>
                <a:lnTo>
                  <a:pt x="0" y="0"/>
                </a:lnTo>
                <a:close/>
              </a:path>
            </a:pathLst>
          </a:custGeom>
          <a:blipFill>
            <a:blip r:embed="rId3"/>
            <a:stretch>
              <a:fillRect l="-17776" t="-24320" r="-8518" b="-26712"/>
            </a:stretch>
          </a:blipFill>
        </p:spPr>
      </p:sp>
      <p:sp>
        <p:nvSpPr>
          <p:cNvPr id="4" name="Freeform 4"/>
          <p:cNvSpPr/>
          <p:nvPr/>
        </p:nvSpPr>
        <p:spPr>
          <a:xfrm>
            <a:off x="10089158" y="1354592"/>
            <a:ext cx="6126272" cy="7239058"/>
          </a:xfrm>
          <a:custGeom>
            <a:avLst/>
            <a:gdLst/>
            <a:ahLst/>
            <a:cxnLst/>
            <a:rect l="l" t="t" r="r" b="b"/>
            <a:pathLst>
              <a:path w="6126272" h="7239058">
                <a:moveTo>
                  <a:pt x="0" y="0"/>
                </a:moveTo>
                <a:lnTo>
                  <a:pt x="6126272" y="0"/>
                </a:lnTo>
                <a:lnTo>
                  <a:pt x="6126272" y="7239058"/>
                </a:lnTo>
                <a:lnTo>
                  <a:pt x="0" y="7239058"/>
                </a:lnTo>
                <a:lnTo>
                  <a:pt x="0" y="0"/>
                </a:lnTo>
                <a:close/>
              </a:path>
            </a:pathLst>
          </a:custGeom>
          <a:blipFill>
            <a:blip r:embed="rId4"/>
            <a:stretch>
              <a:fillRect l="-16088" t="-4345" r="-7530" b="-6083"/>
            </a:stretch>
          </a:blipFill>
        </p:spPr>
      </p:sp>
      <p:sp>
        <p:nvSpPr>
          <p:cNvPr id="5" name="TextBox 5"/>
          <p:cNvSpPr txBox="1"/>
          <p:nvPr/>
        </p:nvSpPr>
        <p:spPr>
          <a:xfrm>
            <a:off x="819150" y="1602544"/>
            <a:ext cx="412477" cy="1428754"/>
          </a:xfrm>
          <a:prstGeom prst="rect">
            <a:avLst/>
          </a:prstGeom>
        </p:spPr>
        <p:txBody>
          <a:bodyPr lIns="0" tIns="0" rIns="0" bIns="0" rtlCol="0" anchor="t">
            <a:spAutoFit/>
          </a:bodyPr>
          <a:lstStyle/>
          <a:p>
            <a:pPr algn="ctr">
              <a:lnSpc>
                <a:spcPts val="10499"/>
              </a:lnSpc>
              <a:spcBef>
                <a:spcPct val="0"/>
              </a:spcBef>
            </a:pPr>
            <a:r>
              <a:rPr lang="en-US" sz="7499">
                <a:solidFill>
                  <a:srgbClr val="000000"/>
                </a:solidFill>
                <a:latin typeface="House Slant"/>
                <a:ea typeface="House Slant"/>
                <a:cs typeface="House Slant"/>
                <a:sym typeface="House Slant"/>
              </a:rPr>
              <a:t>3</a:t>
            </a:r>
          </a:p>
        </p:txBody>
      </p:sp>
      <p:sp>
        <p:nvSpPr>
          <p:cNvPr id="6" name="TextBox 6"/>
          <p:cNvSpPr txBox="1"/>
          <p:nvPr/>
        </p:nvSpPr>
        <p:spPr>
          <a:xfrm>
            <a:off x="9432319" y="694242"/>
            <a:ext cx="451470" cy="1428754"/>
          </a:xfrm>
          <a:prstGeom prst="rect">
            <a:avLst/>
          </a:prstGeom>
        </p:spPr>
        <p:txBody>
          <a:bodyPr lIns="0" tIns="0" rIns="0" bIns="0" rtlCol="0" anchor="t">
            <a:spAutoFit/>
          </a:bodyPr>
          <a:lstStyle/>
          <a:p>
            <a:pPr algn="ctr">
              <a:lnSpc>
                <a:spcPts val="10499"/>
              </a:lnSpc>
              <a:spcBef>
                <a:spcPct val="0"/>
              </a:spcBef>
            </a:pPr>
            <a:r>
              <a:rPr lang="en-US" sz="7499">
                <a:solidFill>
                  <a:srgbClr val="000000"/>
                </a:solidFill>
                <a:latin typeface="House Slant"/>
                <a:ea typeface="House Slant"/>
                <a:cs typeface="House Slant"/>
                <a:sym typeface="House Slant"/>
              </a:rPr>
              <a:t>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Freeform 2"/>
          <p:cNvSpPr/>
          <p:nvPr/>
        </p:nvSpPr>
        <p:spPr>
          <a:xfrm>
            <a:off x="16215430" y="9287123"/>
            <a:ext cx="1858378" cy="802974"/>
          </a:xfrm>
          <a:custGeom>
            <a:avLst/>
            <a:gdLst/>
            <a:ahLst/>
            <a:cxnLst/>
            <a:rect l="l" t="t" r="r" b="b"/>
            <a:pathLst>
              <a:path w="1858378" h="802974">
                <a:moveTo>
                  <a:pt x="0" y="0"/>
                </a:moveTo>
                <a:lnTo>
                  <a:pt x="1858377" y="0"/>
                </a:lnTo>
                <a:lnTo>
                  <a:pt x="1858377" y="802974"/>
                </a:lnTo>
                <a:lnTo>
                  <a:pt x="0" y="802974"/>
                </a:lnTo>
                <a:lnTo>
                  <a:pt x="0" y="0"/>
                </a:lnTo>
                <a:close/>
              </a:path>
            </a:pathLst>
          </a:custGeom>
          <a:blipFill>
            <a:blip r:embed="rId2"/>
            <a:stretch>
              <a:fillRect/>
            </a:stretch>
          </a:blipFill>
        </p:spPr>
      </p:sp>
      <p:sp>
        <p:nvSpPr>
          <p:cNvPr id="3" name="Freeform 3"/>
          <p:cNvSpPr/>
          <p:nvPr/>
        </p:nvSpPr>
        <p:spPr>
          <a:xfrm>
            <a:off x="1668200" y="1493879"/>
            <a:ext cx="6883720" cy="7299242"/>
          </a:xfrm>
          <a:custGeom>
            <a:avLst/>
            <a:gdLst/>
            <a:ahLst/>
            <a:cxnLst/>
            <a:rect l="l" t="t" r="r" b="b"/>
            <a:pathLst>
              <a:path w="6883720" h="7299242">
                <a:moveTo>
                  <a:pt x="0" y="0"/>
                </a:moveTo>
                <a:lnTo>
                  <a:pt x="6883720" y="0"/>
                </a:lnTo>
                <a:lnTo>
                  <a:pt x="6883720" y="7299242"/>
                </a:lnTo>
                <a:lnTo>
                  <a:pt x="0" y="7299242"/>
                </a:lnTo>
                <a:lnTo>
                  <a:pt x="0" y="0"/>
                </a:lnTo>
                <a:close/>
              </a:path>
            </a:pathLst>
          </a:custGeom>
          <a:blipFill>
            <a:blip r:embed="rId3"/>
            <a:stretch>
              <a:fillRect l="-17421" t="-11919" r="-7466" b="-10376"/>
            </a:stretch>
          </a:blipFill>
        </p:spPr>
      </p:sp>
      <p:sp>
        <p:nvSpPr>
          <p:cNvPr id="4" name="Freeform 4"/>
          <p:cNvSpPr/>
          <p:nvPr/>
        </p:nvSpPr>
        <p:spPr>
          <a:xfrm>
            <a:off x="10179362" y="2268832"/>
            <a:ext cx="6722935" cy="5749336"/>
          </a:xfrm>
          <a:custGeom>
            <a:avLst/>
            <a:gdLst/>
            <a:ahLst/>
            <a:cxnLst/>
            <a:rect l="l" t="t" r="r" b="b"/>
            <a:pathLst>
              <a:path w="6722935" h="5749336">
                <a:moveTo>
                  <a:pt x="0" y="0"/>
                </a:moveTo>
                <a:lnTo>
                  <a:pt x="6722935" y="0"/>
                </a:lnTo>
                <a:lnTo>
                  <a:pt x="6722935" y="5749336"/>
                </a:lnTo>
                <a:lnTo>
                  <a:pt x="0" y="5749336"/>
                </a:lnTo>
                <a:lnTo>
                  <a:pt x="0" y="0"/>
                </a:lnTo>
                <a:close/>
              </a:path>
            </a:pathLst>
          </a:custGeom>
          <a:blipFill>
            <a:blip r:embed="rId4"/>
            <a:stretch>
              <a:fillRect l="-16955" t="-21703" r="-6969" b="-28455"/>
            </a:stretch>
          </a:blipFill>
        </p:spPr>
      </p:sp>
      <p:sp>
        <p:nvSpPr>
          <p:cNvPr id="5" name="TextBox 5"/>
          <p:cNvSpPr txBox="1"/>
          <p:nvPr/>
        </p:nvSpPr>
        <p:spPr>
          <a:xfrm>
            <a:off x="1028700" y="960629"/>
            <a:ext cx="374377" cy="1428754"/>
          </a:xfrm>
          <a:prstGeom prst="rect">
            <a:avLst/>
          </a:prstGeom>
        </p:spPr>
        <p:txBody>
          <a:bodyPr lIns="0" tIns="0" rIns="0" bIns="0" rtlCol="0" anchor="t">
            <a:spAutoFit/>
          </a:bodyPr>
          <a:lstStyle/>
          <a:p>
            <a:pPr algn="ctr">
              <a:lnSpc>
                <a:spcPts val="10499"/>
              </a:lnSpc>
              <a:spcBef>
                <a:spcPct val="0"/>
              </a:spcBef>
            </a:pPr>
            <a:r>
              <a:rPr lang="en-US" sz="7499">
                <a:solidFill>
                  <a:srgbClr val="000000"/>
                </a:solidFill>
                <a:latin typeface="House Slant"/>
                <a:ea typeface="House Slant"/>
                <a:cs typeface="House Slant"/>
                <a:sym typeface="House Slant"/>
              </a:rPr>
              <a:t>5</a:t>
            </a:r>
          </a:p>
        </p:txBody>
      </p:sp>
      <p:sp>
        <p:nvSpPr>
          <p:cNvPr id="6" name="TextBox 6"/>
          <p:cNvSpPr txBox="1"/>
          <p:nvPr/>
        </p:nvSpPr>
        <p:spPr>
          <a:xfrm>
            <a:off x="9624456" y="1658652"/>
            <a:ext cx="388665" cy="1428754"/>
          </a:xfrm>
          <a:prstGeom prst="rect">
            <a:avLst/>
          </a:prstGeom>
        </p:spPr>
        <p:txBody>
          <a:bodyPr lIns="0" tIns="0" rIns="0" bIns="0" rtlCol="0" anchor="t">
            <a:spAutoFit/>
          </a:bodyPr>
          <a:lstStyle/>
          <a:p>
            <a:pPr algn="ctr">
              <a:lnSpc>
                <a:spcPts val="10499"/>
              </a:lnSpc>
              <a:spcBef>
                <a:spcPct val="0"/>
              </a:spcBef>
            </a:pPr>
            <a:r>
              <a:rPr lang="en-US" sz="7499">
                <a:solidFill>
                  <a:srgbClr val="000000"/>
                </a:solidFill>
                <a:latin typeface="House Slant"/>
                <a:ea typeface="House Slant"/>
                <a:cs typeface="House Slant"/>
                <a:sym typeface="House Slant"/>
              </a:rPr>
              <a:t>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TextBox 2"/>
          <p:cNvSpPr txBox="1"/>
          <p:nvPr/>
        </p:nvSpPr>
        <p:spPr>
          <a:xfrm>
            <a:off x="4437680" y="921794"/>
            <a:ext cx="8620031" cy="3410365"/>
          </a:xfrm>
          <a:prstGeom prst="rect">
            <a:avLst/>
          </a:prstGeom>
        </p:spPr>
        <p:txBody>
          <a:bodyPr lIns="0" tIns="0" rIns="0" bIns="0" rtlCol="0" anchor="t">
            <a:spAutoFit/>
          </a:bodyPr>
          <a:lstStyle/>
          <a:p>
            <a:pPr algn="ctr">
              <a:lnSpc>
                <a:spcPts val="17290"/>
              </a:lnSpc>
            </a:pPr>
            <a:r>
              <a:rPr lang="en-US" sz="12350" b="1" dirty="0">
                <a:solidFill>
                  <a:srgbClr val="FFFFFF"/>
                </a:solidFill>
                <a:latin typeface="GH Guardian Headline 3"/>
                <a:ea typeface="GH Guardian Headline 3"/>
                <a:cs typeface="GH Guardian Headline 3"/>
                <a:sym typeface="GH Guardian Headline 3"/>
              </a:rPr>
              <a:t>Lesson 7</a:t>
            </a:r>
          </a:p>
          <a:p>
            <a:pPr algn="ctr">
              <a:lnSpc>
                <a:spcPts val="2836"/>
              </a:lnSpc>
            </a:pPr>
            <a:endParaRPr lang="en-US" sz="12350" b="1" dirty="0">
              <a:solidFill>
                <a:srgbClr val="FFFFFF"/>
              </a:solidFill>
              <a:latin typeface="GH Guardian Headline 3"/>
              <a:ea typeface="GH Guardian Headline 3"/>
              <a:cs typeface="GH Guardian Headline 3"/>
              <a:sym typeface="GH Guardian Headline 3"/>
            </a:endParaRPr>
          </a:p>
          <a:p>
            <a:pPr algn="ctr">
              <a:lnSpc>
                <a:spcPts val="4713"/>
              </a:lnSpc>
            </a:pPr>
            <a:endParaRPr lang="en-US" sz="12350" b="1" dirty="0">
              <a:solidFill>
                <a:srgbClr val="FFFFFF"/>
              </a:solidFill>
              <a:latin typeface="GH Guardian Headline 3"/>
              <a:ea typeface="GH Guardian Headline 3"/>
              <a:cs typeface="GH Guardian Headline 3"/>
              <a:sym typeface="GH Guardian Headline 3"/>
            </a:endParaRPr>
          </a:p>
        </p:txBody>
      </p:sp>
      <p:sp>
        <p:nvSpPr>
          <p:cNvPr id="3" name="TextBox 3"/>
          <p:cNvSpPr txBox="1"/>
          <p:nvPr/>
        </p:nvSpPr>
        <p:spPr>
          <a:xfrm>
            <a:off x="745456" y="3355983"/>
            <a:ext cx="16513844" cy="3929207"/>
          </a:xfrm>
          <a:prstGeom prst="rect">
            <a:avLst/>
          </a:prstGeom>
        </p:spPr>
        <p:txBody>
          <a:bodyPr lIns="0" tIns="0" rIns="0" bIns="0" rtlCol="0" anchor="t">
            <a:spAutoFit/>
          </a:bodyPr>
          <a:lstStyle/>
          <a:p>
            <a:pPr algn="ctr">
              <a:lnSpc>
                <a:spcPts val="14954"/>
              </a:lnSpc>
            </a:pPr>
            <a:r>
              <a:rPr lang="en-US" sz="10681">
                <a:solidFill>
                  <a:srgbClr val="FFFFFF"/>
                </a:solidFill>
                <a:latin typeface="GH Guardian Headline 2"/>
                <a:ea typeface="GH Guardian Headline 2"/>
                <a:cs typeface="GH Guardian Headline 2"/>
                <a:sym typeface="GH Guardian Headline 2"/>
              </a:rPr>
              <a:t>Identifying the difference between fact and opinion</a:t>
            </a:r>
          </a:p>
        </p:txBody>
      </p:sp>
      <p:sp>
        <p:nvSpPr>
          <p:cNvPr id="4" name="Freeform 4"/>
          <p:cNvSpPr/>
          <p:nvPr/>
        </p:nvSpPr>
        <p:spPr>
          <a:xfrm>
            <a:off x="15628620" y="894016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Freeform 2"/>
          <p:cNvSpPr/>
          <p:nvPr/>
        </p:nvSpPr>
        <p:spPr>
          <a:xfrm>
            <a:off x="16215430" y="9287123"/>
            <a:ext cx="1858378" cy="802974"/>
          </a:xfrm>
          <a:custGeom>
            <a:avLst/>
            <a:gdLst/>
            <a:ahLst/>
            <a:cxnLst/>
            <a:rect l="l" t="t" r="r" b="b"/>
            <a:pathLst>
              <a:path w="1858378" h="802974">
                <a:moveTo>
                  <a:pt x="0" y="0"/>
                </a:moveTo>
                <a:lnTo>
                  <a:pt x="1858377" y="0"/>
                </a:lnTo>
                <a:lnTo>
                  <a:pt x="1858377" y="802974"/>
                </a:lnTo>
                <a:lnTo>
                  <a:pt x="0" y="802974"/>
                </a:lnTo>
                <a:lnTo>
                  <a:pt x="0" y="0"/>
                </a:lnTo>
                <a:close/>
              </a:path>
            </a:pathLst>
          </a:custGeom>
          <a:blipFill>
            <a:blip r:embed="rId2"/>
            <a:stretch>
              <a:fillRect/>
            </a:stretch>
          </a:blipFill>
        </p:spPr>
      </p:sp>
      <p:sp>
        <p:nvSpPr>
          <p:cNvPr id="3" name="Freeform 3"/>
          <p:cNvSpPr/>
          <p:nvPr/>
        </p:nvSpPr>
        <p:spPr>
          <a:xfrm>
            <a:off x="1962418" y="2467716"/>
            <a:ext cx="6403427" cy="5411843"/>
          </a:xfrm>
          <a:custGeom>
            <a:avLst/>
            <a:gdLst/>
            <a:ahLst/>
            <a:cxnLst/>
            <a:rect l="l" t="t" r="r" b="b"/>
            <a:pathLst>
              <a:path w="6403427" h="5411843">
                <a:moveTo>
                  <a:pt x="0" y="0"/>
                </a:moveTo>
                <a:lnTo>
                  <a:pt x="6403427" y="0"/>
                </a:lnTo>
                <a:lnTo>
                  <a:pt x="6403427" y="5411843"/>
                </a:lnTo>
                <a:lnTo>
                  <a:pt x="0" y="5411843"/>
                </a:lnTo>
                <a:lnTo>
                  <a:pt x="0" y="0"/>
                </a:lnTo>
                <a:close/>
              </a:path>
            </a:pathLst>
          </a:custGeom>
          <a:blipFill>
            <a:blip r:embed="rId3"/>
            <a:stretch>
              <a:fillRect l="-18983" t="-27085" r="-8020" b="-28968"/>
            </a:stretch>
          </a:blipFill>
        </p:spPr>
      </p:sp>
      <p:sp>
        <p:nvSpPr>
          <p:cNvPr id="4" name="Freeform 4"/>
          <p:cNvSpPr/>
          <p:nvPr/>
        </p:nvSpPr>
        <p:spPr>
          <a:xfrm>
            <a:off x="9999217" y="2036683"/>
            <a:ext cx="6362657" cy="6238395"/>
          </a:xfrm>
          <a:custGeom>
            <a:avLst/>
            <a:gdLst/>
            <a:ahLst/>
            <a:cxnLst/>
            <a:rect l="l" t="t" r="r" b="b"/>
            <a:pathLst>
              <a:path w="6362657" h="6238395">
                <a:moveTo>
                  <a:pt x="0" y="0"/>
                </a:moveTo>
                <a:lnTo>
                  <a:pt x="6362657" y="0"/>
                </a:lnTo>
                <a:lnTo>
                  <a:pt x="6362657" y="6238395"/>
                </a:lnTo>
                <a:lnTo>
                  <a:pt x="0" y="6238395"/>
                </a:lnTo>
                <a:lnTo>
                  <a:pt x="0" y="0"/>
                </a:lnTo>
                <a:close/>
              </a:path>
            </a:pathLst>
          </a:custGeom>
          <a:blipFill>
            <a:blip r:embed="rId4"/>
            <a:stretch>
              <a:fillRect l="-15909" t="-16652" r="-7540" b="-16683"/>
            </a:stretch>
          </a:blipFill>
        </p:spPr>
      </p:sp>
      <p:sp>
        <p:nvSpPr>
          <p:cNvPr id="5" name="TextBox 5"/>
          <p:cNvSpPr txBox="1"/>
          <p:nvPr/>
        </p:nvSpPr>
        <p:spPr>
          <a:xfrm>
            <a:off x="1296449" y="1960030"/>
            <a:ext cx="408608" cy="1428754"/>
          </a:xfrm>
          <a:prstGeom prst="rect">
            <a:avLst/>
          </a:prstGeom>
        </p:spPr>
        <p:txBody>
          <a:bodyPr lIns="0" tIns="0" rIns="0" bIns="0" rtlCol="0" anchor="t">
            <a:spAutoFit/>
          </a:bodyPr>
          <a:lstStyle/>
          <a:p>
            <a:pPr algn="ctr">
              <a:lnSpc>
                <a:spcPts val="10499"/>
              </a:lnSpc>
              <a:spcBef>
                <a:spcPct val="0"/>
              </a:spcBef>
            </a:pPr>
            <a:r>
              <a:rPr lang="en-US" sz="7499">
                <a:solidFill>
                  <a:srgbClr val="000000"/>
                </a:solidFill>
                <a:latin typeface="House Slant"/>
                <a:ea typeface="House Slant"/>
                <a:cs typeface="House Slant"/>
                <a:sym typeface="House Slant"/>
              </a:rPr>
              <a:t>7</a:t>
            </a:r>
          </a:p>
        </p:txBody>
      </p:sp>
      <p:sp>
        <p:nvSpPr>
          <p:cNvPr id="6" name="TextBox 6"/>
          <p:cNvSpPr txBox="1"/>
          <p:nvPr/>
        </p:nvSpPr>
        <p:spPr>
          <a:xfrm>
            <a:off x="9329850" y="1393291"/>
            <a:ext cx="415305" cy="1428754"/>
          </a:xfrm>
          <a:prstGeom prst="rect">
            <a:avLst/>
          </a:prstGeom>
        </p:spPr>
        <p:txBody>
          <a:bodyPr lIns="0" tIns="0" rIns="0" bIns="0" rtlCol="0" anchor="t">
            <a:spAutoFit/>
          </a:bodyPr>
          <a:lstStyle/>
          <a:p>
            <a:pPr algn="ctr">
              <a:lnSpc>
                <a:spcPts val="10499"/>
              </a:lnSpc>
              <a:spcBef>
                <a:spcPct val="0"/>
              </a:spcBef>
            </a:pPr>
            <a:r>
              <a:rPr lang="en-US" sz="7499">
                <a:solidFill>
                  <a:srgbClr val="000000"/>
                </a:solidFill>
                <a:latin typeface="House Slant"/>
                <a:ea typeface="House Slant"/>
                <a:cs typeface="House Slant"/>
                <a:sym typeface="House Slant"/>
              </a:rPr>
              <a:t>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grpSp>
        <p:nvGrpSpPr>
          <p:cNvPr id="2" name="Group 2"/>
          <p:cNvGrpSpPr/>
          <p:nvPr/>
        </p:nvGrpSpPr>
        <p:grpSpPr>
          <a:xfrm>
            <a:off x="1053848" y="942975"/>
            <a:ext cx="16180304" cy="8031380"/>
            <a:chOff x="0" y="0"/>
            <a:chExt cx="4261479" cy="2115260"/>
          </a:xfrm>
        </p:grpSpPr>
        <p:sp>
          <p:nvSpPr>
            <p:cNvPr id="3" name="Freeform 3"/>
            <p:cNvSpPr/>
            <p:nvPr/>
          </p:nvSpPr>
          <p:spPr>
            <a:xfrm>
              <a:off x="0" y="0"/>
              <a:ext cx="4261479" cy="2115260"/>
            </a:xfrm>
            <a:custGeom>
              <a:avLst/>
              <a:gdLst/>
              <a:ahLst/>
              <a:cxnLst/>
              <a:rect l="l" t="t" r="r" b="b"/>
              <a:pathLst>
                <a:path w="4261479" h="2115260">
                  <a:moveTo>
                    <a:pt x="0" y="0"/>
                  </a:moveTo>
                  <a:lnTo>
                    <a:pt x="4261479" y="0"/>
                  </a:lnTo>
                  <a:lnTo>
                    <a:pt x="4261479" y="2115260"/>
                  </a:lnTo>
                  <a:lnTo>
                    <a:pt x="0" y="2115260"/>
                  </a:lnTo>
                  <a:close/>
                </a:path>
              </a:pathLst>
            </a:custGeom>
            <a:solidFill>
              <a:srgbClr val="FFFFFF"/>
            </a:solidFill>
          </p:spPr>
        </p:sp>
        <p:sp>
          <p:nvSpPr>
            <p:cNvPr id="4" name="TextBox 4"/>
            <p:cNvSpPr txBox="1"/>
            <p:nvPr/>
          </p:nvSpPr>
          <p:spPr>
            <a:xfrm>
              <a:off x="0" y="-76200"/>
              <a:ext cx="4261479" cy="219146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40088" y="915352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3"/>
            <a:stretch>
              <a:fillRect l="-101" r="-101"/>
            </a:stretch>
          </a:blipFill>
        </p:spPr>
      </p:sp>
      <p:grpSp>
        <p:nvGrpSpPr>
          <p:cNvPr id="6" name="Group 6"/>
          <p:cNvGrpSpPr/>
          <p:nvPr/>
        </p:nvGrpSpPr>
        <p:grpSpPr>
          <a:xfrm>
            <a:off x="1758082" y="2519172"/>
            <a:ext cx="6925132" cy="5010576"/>
            <a:chOff x="0" y="0"/>
            <a:chExt cx="1823903" cy="1319658"/>
          </a:xfrm>
        </p:grpSpPr>
        <p:sp>
          <p:nvSpPr>
            <p:cNvPr id="7" name="Freeform 7"/>
            <p:cNvSpPr/>
            <p:nvPr/>
          </p:nvSpPr>
          <p:spPr>
            <a:xfrm>
              <a:off x="0" y="0"/>
              <a:ext cx="1823903" cy="1319658"/>
            </a:xfrm>
            <a:custGeom>
              <a:avLst/>
              <a:gdLst/>
              <a:ahLst/>
              <a:cxnLst/>
              <a:rect l="l" t="t" r="r" b="b"/>
              <a:pathLst>
                <a:path w="1823903" h="1319658">
                  <a:moveTo>
                    <a:pt x="0" y="0"/>
                  </a:moveTo>
                  <a:lnTo>
                    <a:pt x="1823903" y="0"/>
                  </a:lnTo>
                  <a:lnTo>
                    <a:pt x="1823903" y="1319658"/>
                  </a:lnTo>
                  <a:lnTo>
                    <a:pt x="0" y="1319658"/>
                  </a:lnTo>
                  <a:close/>
                </a:path>
              </a:pathLst>
            </a:custGeom>
            <a:ln w="38100" cap="sq">
              <a:solidFill>
                <a:srgbClr val="43AAE0"/>
              </a:solidFill>
              <a:prstDash val="solid"/>
              <a:miter/>
            </a:ln>
          </p:spPr>
        </p:sp>
        <p:sp>
          <p:nvSpPr>
            <p:cNvPr id="8" name="TextBox 8"/>
            <p:cNvSpPr txBox="1"/>
            <p:nvPr/>
          </p:nvSpPr>
          <p:spPr>
            <a:xfrm>
              <a:off x="0" y="-95250"/>
              <a:ext cx="1823903" cy="1414908"/>
            </a:xfrm>
            <a:prstGeom prst="rect">
              <a:avLst/>
            </a:prstGeom>
          </p:spPr>
          <p:txBody>
            <a:bodyPr lIns="50800" tIns="50800" rIns="50800" bIns="50800" rtlCol="0" anchor="ctr"/>
            <a:lstStyle/>
            <a:p>
              <a:pPr algn="ctr">
                <a:lnSpc>
                  <a:spcPts val="2800"/>
                </a:lnSpc>
              </a:pPr>
              <a:endParaRPr/>
            </a:p>
          </p:txBody>
        </p:sp>
      </p:grpSp>
      <p:grpSp>
        <p:nvGrpSpPr>
          <p:cNvPr id="9" name="Group 9"/>
          <p:cNvGrpSpPr/>
          <p:nvPr/>
        </p:nvGrpSpPr>
        <p:grpSpPr>
          <a:xfrm>
            <a:off x="9419907" y="2519172"/>
            <a:ext cx="6925132" cy="3770579"/>
            <a:chOff x="0" y="0"/>
            <a:chExt cx="1823903" cy="993074"/>
          </a:xfrm>
        </p:grpSpPr>
        <p:sp>
          <p:nvSpPr>
            <p:cNvPr id="10" name="Freeform 10"/>
            <p:cNvSpPr/>
            <p:nvPr/>
          </p:nvSpPr>
          <p:spPr>
            <a:xfrm>
              <a:off x="0" y="0"/>
              <a:ext cx="1823903" cy="993074"/>
            </a:xfrm>
            <a:custGeom>
              <a:avLst/>
              <a:gdLst/>
              <a:ahLst/>
              <a:cxnLst/>
              <a:rect l="l" t="t" r="r" b="b"/>
              <a:pathLst>
                <a:path w="1823903" h="993074">
                  <a:moveTo>
                    <a:pt x="0" y="0"/>
                  </a:moveTo>
                  <a:lnTo>
                    <a:pt x="1823903" y="0"/>
                  </a:lnTo>
                  <a:lnTo>
                    <a:pt x="1823903" y="993074"/>
                  </a:lnTo>
                  <a:lnTo>
                    <a:pt x="0" y="993074"/>
                  </a:lnTo>
                  <a:close/>
                </a:path>
              </a:pathLst>
            </a:custGeom>
            <a:ln w="38100" cap="sq">
              <a:solidFill>
                <a:srgbClr val="43AAE0"/>
              </a:solidFill>
              <a:prstDash val="solid"/>
              <a:miter/>
            </a:ln>
          </p:spPr>
        </p:sp>
        <p:sp>
          <p:nvSpPr>
            <p:cNvPr id="11" name="TextBox 11"/>
            <p:cNvSpPr txBox="1"/>
            <p:nvPr/>
          </p:nvSpPr>
          <p:spPr>
            <a:xfrm>
              <a:off x="0" y="-95250"/>
              <a:ext cx="1823903" cy="1088324"/>
            </a:xfrm>
            <a:prstGeom prst="rect">
              <a:avLst/>
            </a:prstGeom>
          </p:spPr>
          <p:txBody>
            <a:bodyPr lIns="50800" tIns="50800" rIns="50800" bIns="50800" rtlCol="0" anchor="ctr"/>
            <a:lstStyle/>
            <a:p>
              <a:pPr algn="ctr">
                <a:lnSpc>
                  <a:spcPts val="2800"/>
                </a:lnSpc>
              </a:pPr>
              <a:endParaRPr/>
            </a:p>
          </p:txBody>
        </p:sp>
      </p:grpSp>
      <p:sp>
        <p:nvSpPr>
          <p:cNvPr id="12" name="Freeform 12"/>
          <p:cNvSpPr/>
          <p:nvPr/>
        </p:nvSpPr>
        <p:spPr>
          <a:xfrm>
            <a:off x="10527117" y="6071299"/>
            <a:ext cx="4710711" cy="5038193"/>
          </a:xfrm>
          <a:custGeom>
            <a:avLst/>
            <a:gdLst/>
            <a:ahLst/>
            <a:cxnLst/>
            <a:rect l="l" t="t" r="r" b="b"/>
            <a:pathLst>
              <a:path w="4710711" h="5038193">
                <a:moveTo>
                  <a:pt x="0" y="0"/>
                </a:moveTo>
                <a:lnTo>
                  <a:pt x="4710711" y="0"/>
                </a:lnTo>
                <a:lnTo>
                  <a:pt x="4710711" y="5038194"/>
                </a:lnTo>
                <a:lnTo>
                  <a:pt x="0" y="5038194"/>
                </a:lnTo>
                <a:lnTo>
                  <a:pt x="0" y="0"/>
                </a:lnTo>
                <a:close/>
              </a:path>
            </a:pathLst>
          </a:custGeom>
          <a:blipFill>
            <a:blip r:embed="rId4"/>
            <a:stretch>
              <a:fillRect/>
            </a:stretch>
          </a:blipFill>
        </p:spPr>
      </p:sp>
      <p:sp>
        <p:nvSpPr>
          <p:cNvPr id="13" name="TextBox 13"/>
          <p:cNvSpPr txBox="1"/>
          <p:nvPr/>
        </p:nvSpPr>
        <p:spPr>
          <a:xfrm>
            <a:off x="1274743" y="950533"/>
            <a:ext cx="8861949" cy="925069"/>
          </a:xfrm>
          <a:prstGeom prst="rect">
            <a:avLst/>
          </a:prstGeom>
        </p:spPr>
        <p:txBody>
          <a:bodyPr lIns="0" tIns="0" rIns="0" bIns="0" rtlCol="0" anchor="t">
            <a:spAutoFit/>
          </a:bodyPr>
          <a:lstStyle/>
          <a:p>
            <a:pPr algn="l">
              <a:lnSpc>
                <a:spcPts val="6761"/>
              </a:lnSpc>
            </a:pPr>
            <a:r>
              <a:rPr lang="en-US" sz="4829">
                <a:solidFill>
                  <a:srgbClr val="000000"/>
                </a:solidFill>
                <a:latin typeface="GH Guardian Headline 1"/>
                <a:ea typeface="GH Guardian Headline 1"/>
                <a:cs typeface="GH Guardian Headline 1"/>
                <a:sym typeface="GH Guardian Headline 1"/>
              </a:rPr>
              <a:t>Language of fact</a:t>
            </a:r>
          </a:p>
        </p:txBody>
      </p:sp>
      <p:sp>
        <p:nvSpPr>
          <p:cNvPr id="14" name="TextBox 14"/>
          <p:cNvSpPr txBox="1"/>
          <p:nvPr/>
        </p:nvSpPr>
        <p:spPr>
          <a:xfrm>
            <a:off x="2109031" y="2769004"/>
            <a:ext cx="6223235" cy="4377563"/>
          </a:xfrm>
          <a:prstGeom prst="rect">
            <a:avLst/>
          </a:prstGeom>
        </p:spPr>
        <p:txBody>
          <a:bodyPr lIns="0" tIns="0" rIns="0" bIns="0" rtlCol="0" anchor="t">
            <a:spAutoFit/>
          </a:bodyPr>
          <a:lstStyle/>
          <a:p>
            <a:pPr algn="l">
              <a:lnSpc>
                <a:spcPts val="4942"/>
              </a:lnSpc>
            </a:pPr>
            <a:r>
              <a:rPr lang="en-US" sz="3530">
                <a:solidFill>
                  <a:srgbClr val="000000"/>
                </a:solidFill>
                <a:latin typeface="GH Guardian Headline 2"/>
                <a:ea typeface="GH Guardian Headline 2"/>
                <a:cs typeface="GH Guardian Headline 2"/>
                <a:sym typeface="GH Guardian Headline 2"/>
              </a:rPr>
              <a:t>It is </a:t>
            </a:r>
            <a:r>
              <a:rPr lang="en-US" sz="3530">
                <a:solidFill>
                  <a:srgbClr val="E74323"/>
                </a:solidFill>
                <a:latin typeface="GH Guardian Headline 2"/>
                <a:ea typeface="GH Guardian Headline 2"/>
                <a:cs typeface="GH Guardian Headline 2"/>
                <a:sym typeface="GH Guardian Headline 2"/>
              </a:rPr>
              <a:t>proven</a:t>
            </a:r>
            <a:r>
              <a:rPr lang="en-US" sz="3530">
                <a:solidFill>
                  <a:srgbClr val="000000"/>
                </a:solidFill>
                <a:latin typeface="GH Guardian Headline 2"/>
                <a:ea typeface="GH Guardian Headline 2"/>
                <a:cs typeface="GH Guardian Headline 2"/>
                <a:sym typeface="GH Guardian Headline 2"/>
              </a:rPr>
              <a:t> that...</a:t>
            </a:r>
          </a:p>
          <a:p>
            <a:pPr algn="l">
              <a:lnSpc>
                <a:spcPts val="4942"/>
              </a:lnSpc>
            </a:pPr>
            <a:endParaRPr lang="en-US" sz="3530">
              <a:solidFill>
                <a:srgbClr val="000000"/>
              </a:solidFill>
              <a:latin typeface="GH Guardian Headline 2"/>
              <a:ea typeface="GH Guardian Headline 2"/>
              <a:cs typeface="GH Guardian Headline 2"/>
              <a:sym typeface="GH Guardian Headline 2"/>
            </a:endParaRPr>
          </a:p>
          <a:p>
            <a:pPr algn="l">
              <a:lnSpc>
                <a:spcPts val="4942"/>
              </a:lnSpc>
            </a:pPr>
            <a:r>
              <a:rPr lang="en-US" sz="3530">
                <a:solidFill>
                  <a:srgbClr val="000000"/>
                </a:solidFill>
                <a:latin typeface="GH Guardian Headline 2"/>
                <a:ea typeface="GH Guardian Headline 2"/>
                <a:cs typeface="GH Guardian Headline 2"/>
                <a:sym typeface="GH Guardian Headline 2"/>
              </a:rPr>
              <a:t>We have </a:t>
            </a:r>
            <a:r>
              <a:rPr lang="en-US" sz="3530">
                <a:solidFill>
                  <a:srgbClr val="E74323"/>
                </a:solidFill>
                <a:latin typeface="GH Guardian Headline 2"/>
                <a:ea typeface="GH Guardian Headline 2"/>
                <a:cs typeface="GH Guardian Headline 2"/>
                <a:sym typeface="GH Guardian Headline 2"/>
              </a:rPr>
              <a:t>demonstrated</a:t>
            </a:r>
            <a:r>
              <a:rPr lang="en-US" sz="3530">
                <a:solidFill>
                  <a:srgbClr val="000000"/>
                </a:solidFill>
                <a:latin typeface="GH Guardian Headline 2"/>
                <a:ea typeface="GH Guardian Headline 2"/>
                <a:cs typeface="GH Guardian Headline 2"/>
                <a:sym typeface="GH Guardian Headline 2"/>
              </a:rPr>
              <a:t>...</a:t>
            </a:r>
          </a:p>
          <a:p>
            <a:pPr algn="l">
              <a:lnSpc>
                <a:spcPts val="4942"/>
              </a:lnSpc>
            </a:pPr>
            <a:endParaRPr lang="en-US" sz="3530">
              <a:solidFill>
                <a:srgbClr val="000000"/>
              </a:solidFill>
              <a:latin typeface="GH Guardian Headline 2"/>
              <a:ea typeface="GH Guardian Headline 2"/>
              <a:cs typeface="GH Guardian Headline 2"/>
              <a:sym typeface="GH Guardian Headline 2"/>
            </a:endParaRPr>
          </a:p>
          <a:p>
            <a:pPr algn="l">
              <a:lnSpc>
                <a:spcPts val="4942"/>
              </a:lnSpc>
            </a:pPr>
            <a:r>
              <a:rPr lang="en-US" sz="3530">
                <a:solidFill>
                  <a:srgbClr val="000000"/>
                </a:solidFill>
                <a:latin typeface="GH Guardian Headline 2"/>
                <a:ea typeface="GH Guardian Headline 2"/>
                <a:cs typeface="GH Guardian Headline 2"/>
                <a:sym typeface="GH Guardian Headline 2"/>
              </a:rPr>
              <a:t>It is </a:t>
            </a:r>
            <a:r>
              <a:rPr lang="en-US" sz="3530">
                <a:solidFill>
                  <a:srgbClr val="E74323"/>
                </a:solidFill>
                <a:latin typeface="GH Guardian Headline 2"/>
                <a:ea typeface="GH Guardian Headline 2"/>
                <a:cs typeface="GH Guardian Headline 2"/>
                <a:sym typeface="GH Guardian Headline 2"/>
              </a:rPr>
              <a:t>evident </a:t>
            </a:r>
            <a:r>
              <a:rPr lang="en-US" sz="3530">
                <a:solidFill>
                  <a:srgbClr val="000000"/>
                </a:solidFill>
                <a:latin typeface="GH Guardian Headline 2"/>
                <a:ea typeface="GH Guardian Headline 2"/>
                <a:cs typeface="GH Guardian Headline 2"/>
                <a:sym typeface="GH Guardian Headline 2"/>
              </a:rPr>
              <a:t>that...</a:t>
            </a:r>
          </a:p>
          <a:p>
            <a:pPr algn="l">
              <a:lnSpc>
                <a:spcPts val="4942"/>
              </a:lnSpc>
            </a:pPr>
            <a:endParaRPr lang="en-US" sz="3530">
              <a:solidFill>
                <a:srgbClr val="000000"/>
              </a:solidFill>
              <a:latin typeface="GH Guardian Headline 2"/>
              <a:ea typeface="GH Guardian Headline 2"/>
              <a:cs typeface="GH Guardian Headline 2"/>
              <a:sym typeface="GH Guardian Headline 2"/>
            </a:endParaRPr>
          </a:p>
          <a:p>
            <a:pPr algn="l">
              <a:lnSpc>
                <a:spcPts val="4942"/>
              </a:lnSpc>
            </a:pPr>
            <a:r>
              <a:rPr lang="en-US" sz="3530">
                <a:solidFill>
                  <a:srgbClr val="E74323"/>
                </a:solidFill>
                <a:latin typeface="GH Guardian Headline 2"/>
                <a:ea typeface="GH Guardian Headline 2"/>
                <a:cs typeface="GH Guardian Headline 2"/>
                <a:sym typeface="GH Guardian Headline 2"/>
              </a:rPr>
              <a:t>Evidence</a:t>
            </a:r>
            <a:r>
              <a:rPr lang="en-US" sz="3530">
                <a:solidFill>
                  <a:srgbClr val="000000"/>
                </a:solidFill>
                <a:latin typeface="GH Guardian Headline 2"/>
                <a:ea typeface="GH Guardian Headline 2"/>
                <a:cs typeface="GH Guardian Headline 2"/>
                <a:sym typeface="GH Guardian Headline 2"/>
              </a:rPr>
              <a:t> shows...</a:t>
            </a:r>
          </a:p>
        </p:txBody>
      </p:sp>
      <p:sp>
        <p:nvSpPr>
          <p:cNvPr id="15" name="TextBox 15"/>
          <p:cNvSpPr txBox="1"/>
          <p:nvPr/>
        </p:nvSpPr>
        <p:spPr>
          <a:xfrm>
            <a:off x="9770855" y="2769004"/>
            <a:ext cx="6223235" cy="3139313"/>
          </a:xfrm>
          <a:prstGeom prst="rect">
            <a:avLst/>
          </a:prstGeom>
        </p:spPr>
        <p:txBody>
          <a:bodyPr lIns="0" tIns="0" rIns="0" bIns="0" rtlCol="0" anchor="t">
            <a:spAutoFit/>
          </a:bodyPr>
          <a:lstStyle/>
          <a:p>
            <a:pPr algn="l">
              <a:lnSpc>
                <a:spcPts val="4942"/>
              </a:lnSpc>
            </a:pPr>
            <a:r>
              <a:rPr lang="en-US" sz="3530">
                <a:solidFill>
                  <a:srgbClr val="000000"/>
                </a:solidFill>
                <a:latin typeface="GH Guardian Headline 2"/>
                <a:ea typeface="GH Guardian Headline 2"/>
                <a:cs typeface="GH Guardian Headline 2"/>
                <a:sym typeface="GH Guardian Headline 2"/>
              </a:rPr>
              <a:t>...have </a:t>
            </a:r>
            <a:r>
              <a:rPr lang="en-US" sz="3530">
                <a:solidFill>
                  <a:srgbClr val="E74323"/>
                </a:solidFill>
                <a:latin typeface="GH Guardian Headline 2"/>
                <a:ea typeface="GH Guardian Headline 2"/>
                <a:cs typeface="GH Guardian Headline 2"/>
                <a:sym typeface="GH Guardian Headline 2"/>
              </a:rPr>
              <a:t>discovered</a:t>
            </a:r>
            <a:r>
              <a:rPr lang="en-US" sz="3530">
                <a:solidFill>
                  <a:srgbClr val="000000"/>
                </a:solidFill>
                <a:latin typeface="GH Guardian Headline 2"/>
                <a:ea typeface="GH Guardian Headline 2"/>
                <a:cs typeface="GH Guardian Headline 2"/>
                <a:sym typeface="GH Guardian Headline 2"/>
              </a:rPr>
              <a:t>...</a:t>
            </a:r>
          </a:p>
          <a:p>
            <a:pPr algn="l">
              <a:lnSpc>
                <a:spcPts val="4942"/>
              </a:lnSpc>
            </a:pPr>
            <a:endParaRPr lang="en-US" sz="3530">
              <a:solidFill>
                <a:srgbClr val="000000"/>
              </a:solidFill>
              <a:latin typeface="GH Guardian Headline 2"/>
              <a:ea typeface="GH Guardian Headline 2"/>
              <a:cs typeface="GH Guardian Headline 2"/>
              <a:sym typeface="GH Guardian Headline 2"/>
            </a:endParaRPr>
          </a:p>
          <a:p>
            <a:pPr algn="l">
              <a:lnSpc>
                <a:spcPts val="4942"/>
              </a:lnSpc>
            </a:pPr>
            <a:r>
              <a:rPr lang="en-US" sz="3530">
                <a:solidFill>
                  <a:srgbClr val="000000"/>
                </a:solidFill>
                <a:latin typeface="GH Guardian Headline 2"/>
                <a:ea typeface="GH Guardian Headline 2"/>
                <a:cs typeface="GH Guardian Headline 2"/>
                <a:sym typeface="GH Guardian Headline 2"/>
              </a:rPr>
              <a:t>Nav </a:t>
            </a:r>
            <a:r>
              <a:rPr lang="en-US" sz="3530">
                <a:solidFill>
                  <a:srgbClr val="E74323"/>
                </a:solidFill>
                <a:latin typeface="GH Guardian Headline 2"/>
                <a:ea typeface="GH Guardian Headline 2"/>
                <a:cs typeface="GH Guardian Headline 2"/>
                <a:sym typeface="GH Guardian Headline 2"/>
              </a:rPr>
              <a:t>verified/confirmed</a:t>
            </a:r>
            <a:r>
              <a:rPr lang="en-US" sz="3530">
                <a:solidFill>
                  <a:srgbClr val="000000"/>
                </a:solidFill>
                <a:latin typeface="GH Guardian Headline 2"/>
                <a:ea typeface="GH Guardian Headline 2"/>
                <a:cs typeface="GH Guardian Headline 2"/>
                <a:sym typeface="GH Guardian Headline 2"/>
              </a:rPr>
              <a:t>...</a:t>
            </a:r>
          </a:p>
          <a:p>
            <a:pPr algn="l">
              <a:lnSpc>
                <a:spcPts val="4942"/>
              </a:lnSpc>
            </a:pPr>
            <a:endParaRPr lang="en-US" sz="3530">
              <a:solidFill>
                <a:srgbClr val="000000"/>
              </a:solidFill>
              <a:latin typeface="GH Guardian Headline 2"/>
              <a:ea typeface="GH Guardian Headline 2"/>
              <a:cs typeface="GH Guardian Headline 2"/>
              <a:sym typeface="GH Guardian Headline 2"/>
            </a:endParaRPr>
          </a:p>
          <a:p>
            <a:pPr algn="l">
              <a:lnSpc>
                <a:spcPts val="4942"/>
              </a:lnSpc>
            </a:pPr>
            <a:r>
              <a:rPr lang="en-US" sz="3530">
                <a:solidFill>
                  <a:srgbClr val="000000"/>
                </a:solidFill>
                <a:latin typeface="GH Guardian Headline 2"/>
                <a:ea typeface="GH Guardian Headline 2"/>
                <a:cs typeface="GH Guardian Headline 2"/>
                <a:sym typeface="GH Guardian Headline 2"/>
              </a:rPr>
              <a:t>Newshound </a:t>
            </a:r>
            <a:r>
              <a:rPr lang="en-US" sz="3530">
                <a:solidFill>
                  <a:srgbClr val="E74323"/>
                </a:solidFill>
                <a:latin typeface="GH Guardian Headline 2"/>
                <a:ea typeface="GH Guardian Headline 2"/>
                <a:cs typeface="GH Guardian Headline 2"/>
                <a:sym typeface="GH Guardian Headline 2"/>
              </a:rPr>
              <a:t>stated</a:t>
            </a:r>
            <a:r>
              <a:rPr lang="en-US" sz="3530">
                <a:solidFill>
                  <a:srgbClr val="000000"/>
                </a:solidFill>
                <a:latin typeface="GH Guardian Headline 2"/>
                <a:ea typeface="GH Guardian Headline 2"/>
                <a:cs typeface="GH Guardian Headline 2"/>
                <a:sym typeface="GH Guardian Headline 2"/>
              </a:rPr>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Freeform 2"/>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3"/>
            <a:stretch>
              <a:fillRect/>
            </a:stretch>
          </a:blipFill>
        </p:spPr>
      </p:sp>
      <p:grpSp>
        <p:nvGrpSpPr>
          <p:cNvPr id="3" name="Group 3"/>
          <p:cNvGrpSpPr/>
          <p:nvPr/>
        </p:nvGrpSpPr>
        <p:grpSpPr>
          <a:xfrm>
            <a:off x="1053848" y="942975"/>
            <a:ext cx="16180304" cy="8031380"/>
            <a:chOff x="0" y="0"/>
            <a:chExt cx="4261479" cy="2115260"/>
          </a:xfrm>
        </p:grpSpPr>
        <p:sp>
          <p:nvSpPr>
            <p:cNvPr id="4" name="Freeform 4"/>
            <p:cNvSpPr/>
            <p:nvPr/>
          </p:nvSpPr>
          <p:spPr>
            <a:xfrm>
              <a:off x="0" y="0"/>
              <a:ext cx="4261479" cy="2115260"/>
            </a:xfrm>
            <a:custGeom>
              <a:avLst/>
              <a:gdLst/>
              <a:ahLst/>
              <a:cxnLst/>
              <a:rect l="l" t="t" r="r" b="b"/>
              <a:pathLst>
                <a:path w="4261479" h="2115260">
                  <a:moveTo>
                    <a:pt x="0" y="0"/>
                  </a:moveTo>
                  <a:lnTo>
                    <a:pt x="4261479" y="0"/>
                  </a:lnTo>
                  <a:lnTo>
                    <a:pt x="4261479" y="2115260"/>
                  </a:lnTo>
                  <a:lnTo>
                    <a:pt x="0" y="2115260"/>
                  </a:lnTo>
                  <a:close/>
                </a:path>
              </a:pathLst>
            </a:custGeom>
            <a:solidFill>
              <a:srgbClr val="FFFFFF"/>
            </a:solidFill>
          </p:spPr>
        </p:sp>
        <p:sp>
          <p:nvSpPr>
            <p:cNvPr id="5" name="TextBox 5"/>
            <p:cNvSpPr txBox="1"/>
            <p:nvPr/>
          </p:nvSpPr>
          <p:spPr>
            <a:xfrm>
              <a:off x="0" y="-76200"/>
              <a:ext cx="4261479" cy="219146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758082" y="2519172"/>
            <a:ext cx="6925132" cy="5010576"/>
            <a:chOff x="0" y="0"/>
            <a:chExt cx="1823903" cy="1319658"/>
          </a:xfrm>
        </p:grpSpPr>
        <p:sp>
          <p:nvSpPr>
            <p:cNvPr id="7" name="Freeform 7"/>
            <p:cNvSpPr/>
            <p:nvPr/>
          </p:nvSpPr>
          <p:spPr>
            <a:xfrm>
              <a:off x="0" y="0"/>
              <a:ext cx="1823903" cy="1319658"/>
            </a:xfrm>
            <a:custGeom>
              <a:avLst/>
              <a:gdLst/>
              <a:ahLst/>
              <a:cxnLst/>
              <a:rect l="l" t="t" r="r" b="b"/>
              <a:pathLst>
                <a:path w="1823903" h="1319658">
                  <a:moveTo>
                    <a:pt x="0" y="0"/>
                  </a:moveTo>
                  <a:lnTo>
                    <a:pt x="1823903" y="0"/>
                  </a:lnTo>
                  <a:lnTo>
                    <a:pt x="1823903" y="1319658"/>
                  </a:lnTo>
                  <a:lnTo>
                    <a:pt x="0" y="1319658"/>
                  </a:lnTo>
                  <a:close/>
                </a:path>
              </a:pathLst>
            </a:custGeom>
            <a:ln w="38100" cap="sq">
              <a:solidFill>
                <a:srgbClr val="F9B31D"/>
              </a:solidFill>
              <a:prstDash val="solid"/>
              <a:miter/>
            </a:ln>
          </p:spPr>
        </p:sp>
        <p:sp>
          <p:nvSpPr>
            <p:cNvPr id="8" name="TextBox 8"/>
            <p:cNvSpPr txBox="1"/>
            <p:nvPr/>
          </p:nvSpPr>
          <p:spPr>
            <a:xfrm>
              <a:off x="0" y="-95250"/>
              <a:ext cx="1823903" cy="1414908"/>
            </a:xfrm>
            <a:prstGeom prst="rect">
              <a:avLst/>
            </a:prstGeom>
          </p:spPr>
          <p:txBody>
            <a:bodyPr lIns="50800" tIns="50800" rIns="50800" bIns="50800" rtlCol="0" anchor="ctr"/>
            <a:lstStyle/>
            <a:p>
              <a:pPr algn="ctr">
                <a:lnSpc>
                  <a:spcPts val="2800"/>
                </a:lnSpc>
              </a:pPr>
              <a:endParaRPr/>
            </a:p>
          </p:txBody>
        </p:sp>
      </p:grpSp>
      <p:grpSp>
        <p:nvGrpSpPr>
          <p:cNvPr id="9" name="Group 9"/>
          <p:cNvGrpSpPr/>
          <p:nvPr/>
        </p:nvGrpSpPr>
        <p:grpSpPr>
          <a:xfrm>
            <a:off x="9419907" y="2519172"/>
            <a:ext cx="6925132" cy="3770579"/>
            <a:chOff x="0" y="0"/>
            <a:chExt cx="1823903" cy="993074"/>
          </a:xfrm>
        </p:grpSpPr>
        <p:sp>
          <p:nvSpPr>
            <p:cNvPr id="10" name="Freeform 10"/>
            <p:cNvSpPr/>
            <p:nvPr/>
          </p:nvSpPr>
          <p:spPr>
            <a:xfrm>
              <a:off x="0" y="0"/>
              <a:ext cx="1823903" cy="993074"/>
            </a:xfrm>
            <a:custGeom>
              <a:avLst/>
              <a:gdLst/>
              <a:ahLst/>
              <a:cxnLst/>
              <a:rect l="l" t="t" r="r" b="b"/>
              <a:pathLst>
                <a:path w="1823903" h="993074">
                  <a:moveTo>
                    <a:pt x="0" y="0"/>
                  </a:moveTo>
                  <a:lnTo>
                    <a:pt x="1823903" y="0"/>
                  </a:lnTo>
                  <a:lnTo>
                    <a:pt x="1823903" y="993074"/>
                  </a:lnTo>
                  <a:lnTo>
                    <a:pt x="0" y="993074"/>
                  </a:lnTo>
                  <a:close/>
                </a:path>
              </a:pathLst>
            </a:custGeom>
            <a:ln w="38100" cap="sq">
              <a:solidFill>
                <a:srgbClr val="F9B31D"/>
              </a:solidFill>
              <a:prstDash val="solid"/>
              <a:miter/>
            </a:ln>
          </p:spPr>
        </p:sp>
        <p:sp>
          <p:nvSpPr>
            <p:cNvPr id="11" name="TextBox 11"/>
            <p:cNvSpPr txBox="1"/>
            <p:nvPr/>
          </p:nvSpPr>
          <p:spPr>
            <a:xfrm>
              <a:off x="0" y="-95250"/>
              <a:ext cx="1823903" cy="1088324"/>
            </a:xfrm>
            <a:prstGeom prst="rect">
              <a:avLst/>
            </a:prstGeom>
          </p:spPr>
          <p:txBody>
            <a:bodyPr lIns="50800" tIns="50800" rIns="50800" bIns="50800" rtlCol="0" anchor="ctr"/>
            <a:lstStyle/>
            <a:p>
              <a:pPr algn="ctr">
                <a:lnSpc>
                  <a:spcPts val="2800"/>
                </a:lnSpc>
              </a:pPr>
              <a:endParaRPr/>
            </a:p>
          </p:txBody>
        </p:sp>
      </p:grpSp>
      <p:sp>
        <p:nvSpPr>
          <p:cNvPr id="12" name="TextBox 12"/>
          <p:cNvSpPr txBox="1"/>
          <p:nvPr/>
        </p:nvSpPr>
        <p:spPr>
          <a:xfrm>
            <a:off x="1274743" y="950533"/>
            <a:ext cx="8861949" cy="925069"/>
          </a:xfrm>
          <a:prstGeom prst="rect">
            <a:avLst/>
          </a:prstGeom>
        </p:spPr>
        <p:txBody>
          <a:bodyPr lIns="0" tIns="0" rIns="0" bIns="0" rtlCol="0" anchor="t">
            <a:spAutoFit/>
          </a:bodyPr>
          <a:lstStyle/>
          <a:p>
            <a:pPr algn="l">
              <a:lnSpc>
                <a:spcPts val="6761"/>
              </a:lnSpc>
            </a:pPr>
            <a:r>
              <a:rPr lang="en-US" sz="4829">
                <a:solidFill>
                  <a:srgbClr val="000000"/>
                </a:solidFill>
                <a:latin typeface="GH Guardian Headline 1"/>
                <a:ea typeface="GH Guardian Headline 1"/>
                <a:cs typeface="GH Guardian Headline 1"/>
                <a:sym typeface="GH Guardian Headline 1"/>
              </a:rPr>
              <a:t>Language of opinion</a:t>
            </a:r>
          </a:p>
        </p:txBody>
      </p:sp>
      <p:sp>
        <p:nvSpPr>
          <p:cNvPr id="13" name="TextBox 13"/>
          <p:cNvSpPr txBox="1"/>
          <p:nvPr/>
        </p:nvSpPr>
        <p:spPr>
          <a:xfrm>
            <a:off x="2109031" y="2769004"/>
            <a:ext cx="6223235" cy="4377563"/>
          </a:xfrm>
          <a:prstGeom prst="rect">
            <a:avLst/>
          </a:prstGeom>
        </p:spPr>
        <p:txBody>
          <a:bodyPr lIns="0" tIns="0" rIns="0" bIns="0" rtlCol="0" anchor="t">
            <a:spAutoFit/>
          </a:bodyPr>
          <a:lstStyle/>
          <a:p>
            <a:pPr algn="l">
              <a:lnSpc>
                <a:spcPts val="4942"/>
              </a:lnSpc>
            </a:pPr>
            <a:r>
              <a:rPr lang="en-US" sz="3530">
                <a:solidFill>
                  <a:srgbClr val="000000"/>
                </a:solidFill>
                <a:latin typeface="GH Guardian Headline 2"/>
                <a:ea typeface="GH Guardian Headline 2"/>
                <a:cs typeface="GH Guardian Headline 2"/>
                <a:sym typeface="GH Guardian Headline 2"/>
              </a:rPr>
              <a:t>She </a:t>
            </a:r>
            <a:r>
              <a:rPr lang="en-US" sz="3530">
                <a:solidFill>
                  <a:srgbClr val="E74323"/>
                </a:solidFill>
                <a:latin typeface="GH Guardian Headline 2"/>
                <a:ea typeface="GH Guardian Headline 2"/>
                <a:cs typeface="GH Guardian Headline 2"/>
                <a:sym typeface="GH Guardian Headline 2"/>
              </a:rPr>
              <a:t>suggested</a:t>
            </a:r>
            <a:r>
              <a:rPr lang="en-US" sz="3530">
                <a:solidFill>
                  <a:srgbClr val="000000"/>
                </a:solidFill>
                <a:latin typeface="GH Guardian Headline 2"/>
                <a:ea typeface="GH Guardian Headline 2"/>
                <a:cs typeface="GH Guardian Headline 2"/>
                <a:sym typeface="GH Guardian Headline 2"/>
              </a:rPr>
              <a:t> that...</a:t>
            </a:r>
          </a:p>
          <a:p>
            <a:pPr algn="l">
              <a:lnSpc>
                <a:spcPts val="4942"/>
              </a:lnSpc>
            </a:pPr>
            <a:endParaRPr lang="en-US" sz="3530">
              <a:solidFill>
                <a:srgbClr val="000000"/>
              </a:solidFill>
              <a:latin typeface="GH Guardian Headline 2"/>
              <a:ea typeface="GH Guardian Headline 2"/>
              <a:cs typeface="GH Guardian Headline 2"/>
              <a:sym typeface="GH Guardian Headline 2"/>
            </a:endParaRPr>
          </a:p>
          <a:p>
            <a:pPr algn="l">
              <a:lnSpc>
                <a:spcPts val="4942"/>
              </a:lnSpc>
            </a:pPr>
            <a:r>
              <a:rPr lang="en-US" sz="3530">
                <a:solidFill>
                  <a:srgbClr val="000000"/>
                </a:solidFill>
                <a:latin typeface="GH Guardian Headline 2"/>
                <a:ea typeface="GH Guardian Headline 2"/>
                <a:cs typeface="GH Guardian Headline 2"/>
                <a:sym typeface="GH Guardian Headline 2"/>
              </a:rPr>
              <a:t>Nav </a:t>
            </a:r>
            <a:r>
              <a:rPr lang="en-US" sz="3530">
                <a:solidFill>
                  <a:srgbClr val="E74323"/>
                </a:solidFill>
                <a:latin typeface="GH Guardian Headline 2"/>
                <a:ea typeface="GH Guardian Headline 2"/>
                <a:cs typeface="GH Guardian Headline 2"/>
                <a:sym typeface="GH Guardian Headline 2"/>
              </a:rPr>
              <a:t>thinks</a:t>
            </a:r>
            <a:r>
              <a:rPr lang="en-US" sz="3530">
                <a:solidFill>
                  <a:srgbClr val="000000"/>
                </a:solidFill>
                <a:latin typeface="GH Guardian Headline 2"/>
                <a:ea typeface="GH Guardian Headline 2"/>
                <a:cs typeface="GH Guardian Headline 2"/>
                <a:sym typeface="GH Guardian Headline 2"/>
              </a:rPr>
              <a:t>...</a:t>
            </a:r>
          </a:p>
          <a:p>
            <a:pPr algn="l">
              <a:lnSpc>
                <a:spcPts val="4942"/>
              </a:lnSpc>
            </a:pPr>
            <a:endParaRPr lang="en-US" sz="3530">
              <a:solidFill>
                <a:srgbClr val="000000"/>
              </a:solidFill>
              <a:latin typeface="GH Guardian Headline 2"/>
              <a:ea typeface="GH Guardian Headline 2"/>
              <a:cs typeface="GH Guardian Headline 2"/>
              <a:sym typeface="GH Guardian Headline 2"/>
            </a:endParaRPr>
          </a:p>
          <a:p>
            <a:pPr algn="l">
              <a:lnSpc>
                <a:spcPts val="4942"/>
              </a:lnSpc>
            </a:pPr>
            <a:r>
              <a:rPr lang="en-US" sz="3530">
                <a:solidFill>
                  <a:srgbClr val="000000"/>
                </a:solidFill>
                <a:latin typeface="GH Guardian Headline 2"/>
                <a:ea typeface="GH Guardian Headline 2"/>
                <a:cs typeface="GH Guardian Headline 2"/>
                <a:sym typeface="GH Guardian Headline 2"/>
              </a:rPr>
              <a:t>Newshound </a:t>
            </a:r>
            <a:r>
              <a:rPr lang="en-US" sz="3530">
                <a:solidFill>
                  <a:srgbClr val="E74323"/>
                </a:solidFill>
                <a:latin typeface="GH Guardian Headline 2"/>
                <a:ea typeface="GH Guardian Headline 2"/>
                <a:cs typeface="GH Guardian Headline 2"/>
                <a:sym typeface="GH Guardian Headline 2"/>
              </a:rPr>
              <a:t>believes</a:t>
            </a:r>
            <a:r>
              <a:rPr lang="en-US" sz="3530">
                <a:solidFill>
                  <a:srgbClr val="000000"/>
                </a:solidFill>
                <a:latin typeface="GH Guardian Headline 2"/>
                <a:ea typeface="GH Guardian Headline 2"/>
                <a:cs typeface="GH Guardian Headline 2"/>
                <a:sym typeface="GH Guardian Headline 2"/>
              </a:rPr>
              <a:t>...</a:t>
            </a:r>
          </a:p>
          <a:p>
            <a:pPr algn="l">
              <a:lnSpc>
                <a:spcPts val="4942"/>
              </a:lnSpc>
            </a:pPr>
            <a:endParaRPr lang="en-US" sz="3530">
              <a:solidFill>
                <a:srgbClr val="000000"/>
              </a:solidFill>
              <a:latin typeface="GH Guardian Headline 2"/>
              <a:ea typeface="GH Guardian Headline 2"/>
              <a:cs typeface="GH Guardian Headline 2"/>
              <a:sym typeface="GH Guardian Headline 2"/>
            </a:endParaRPr>
          </a:p>
          <a:p>
            <a:pPr algn="l">
              <a:lnSpc>
                <a:spcPts val="4942"/>
              </a:lnSpc>
            </a:pPr>
            <a:r>
              <a:rPr lang="en-US" sz="3530">
                <a:solidFill>
                  <a:srgbClr val="160F0E"/>
                </a:solidFill>
                <a:latin typeface="GH Guardian Headline 2"/>
                <a:ea typeface="GH Guardian Headline 2"/>
                <a:cs typeface="GH Guardian Headline 2"/>
                <a:sym typeface="GH Guardian Headline 2"/>
              </a:rPr>
              <a:t>Her</a:t>
            </a:r>
            <a:r>
              <a:rPr lang="en-US" sz="3530">
                <a:solidFill>
                  <a:srgbClr val="E74323"/>
                </a:solidFill>
                <a:latin typeface="GH Guardian Headline 2"/>
                <a:ea typeface="GH Guardian Headline 2"/>
                <a:cs typeface="GH Guardian Headline 2"/>
                <a:sym typeface="GH Guardian Headline 2"/>
              </a:rPr>
              <a:t> opinion/idea</a:t>
            </a:r>
            <a:r>
              <a:rPr lang="en-US" sz="3530">
                <a:solidFill>
                  <a:srgbClr val="000000"/>
                </a:solidFill>
                <a:latin typeface="GH Guardian Headline 2"/>
                <a:ea typeface="GH Guardian Headline 2"/>
                <a:cs typeface="GH Guardian Headline 2"/>
                <a:sym typeface="GH Guardian Headline 2"/>
              </a:rPr>
              <a:t> is that...</a:t>
            </a:r>
          </a:p>
        </p:txBody>
      </p:sp>
      <p:sp>
        <p:nvSpPr>
          <p:cNvPr id="14" name="TextBox 14"/>
          <p:cNvSpPr txBox="1"/>
          <p:nvPr/>
        </p:nvSpPr>
        <p:spPr>
          <a:xfrm>
            <a:off x="9766093" y="2769004"/>
            <a:ext cx="6232760" cy="3139313"/>
          </a:xfrm>
          <a:prstGeom prst="rect">
            <a:avLst/>
          </a:prstGeom>
        </p:spPr>
        <p:txBody>
          <a:bodyPr lIns="0" tIns="0" rIns="0" bIns="0" rtlCol="0" anchor="t">
            <a:spAutoFit/>
          </a:bodyPr>
          <a:lstStyle/>
          <a:p>
            <a:pPr algn="l">
              <a:lnSpc>
                <a:spcPts val="4942"/>
              </a:lnSpc>
            </a:pPr>
            <a:r>
              <a:rPr lang="en-US" sz="3530">
                <a:solidFill>
                  <a:srgbClr val="000000"/>
                </a:solidFill>
                <a:latin typeface="GH Guardian Headline 2"/>
                <a:ea typeface="GH Guardian Headline 2"/>
                <a:cs typeface="GH Guardian Headline 2"/>
                <a:sym typeface="GH Guardian Headline 2"/>
              </a:rPr>
              <a:t>I </a:t>
            </a:r>
            <a:r>
              <a:rPr lang="en-US" sz="3530">
                <a:solidFill>
                  <a:srgbClr val="E74323"/>
                </a:solidFill>
                <a:latin typeface="GH Guardian Headline 2"/>
                <a:ea typeface="GH Guardian Headline 2"/>
                <a:cs typeface="GH Guardian Headline 2"/>
                <a:sym typeface="GH Guardian Headline 2"/>
              </a:rPr>
              <a:t>feel</a:t>
            </a:r>
            <a:r>
              <a:rPr lang="en-US" sz="3530">
                <a:solidFill>
                  <a:srgbClr val="000000"/>
                </a:solidFill>
                <a:latin typeface="GH Guardian Headline 2"/>
                <a:ea typeface="GH Guardian Headline 2"/>
                <a:cs typeface="GH Guardian Headline 2"/>
                <a:sym typeface="GH Guardian Headline 2"/>
              </a:rPr>
              <a:t>...</a:t>
            </a:r>
          </a:p>
          <a:p>
            <a:pPr algn="l">
              <a:lnSpc>
                <a:spcPts val="4942"/>
              </a:lnSpc>
            </a:pPr>
            <a:endParaRPr lang="en-US" sz="3530">
              <a:solidFill>
                <a:srgbClr val="000000"/>
              </a:solidFill>
              <a:latin typeface="GH Guardian Headline 2"/>
              <a:ea typeface="GH Guardian Headline 2"/>
              <a:cs typeface="GH Guardian Headline 2"/>
              <a:sym typeface="GH Guardian Headline 2"/>
            </a:endParaRPr>
          </a:p>
          <a:p>
            <a:pPr algn="l">
              <a:lnSpc>
                <a:spcPts val="4942"/>
              </a:lnSpc>
            </a:pPr>
            <a:r>
              <a:rPr lang="en-US" sz="3530">
                <a:solidFill>
                  <a:srgbClr val="000000"/>
                </a:solidFill>
                <a:latin typeface="GH Guardian Headline 2"/>
                <a:ea typeface="GH Guardian Headline 2"/>
                <a:cs typeface="GH Guardian Headline 2"/>
                <a:sym typeface="GH Guardian Headline 2"/>
              </a:rPr>
              <a:t>I </a:t>
            </a:r>
            <a:r>
              <a:rPr lang="en-US" sz="3530">
                <a:solidFill>
                  <a:srgbClr val="E74323"/>
                </a:solidFill>
                <a:latin typeface="GH Guardian Headline 2"/>
                <a:ea typeface="GH Guardian Headline 2"/>
                <a:cs typeface="GH Guardian Headline 2"/>
                <a:sym typeface="GH Guardian Headline 2"/>
              </a:rPr>
              <a:t>like/don’t like</a:t>
            </a:r>
            <a:r>
              <a:rPr lang="en-US" sz="3530">
                <a:solidFill>
                  <a:srgbClr val="000000"/>
                </a:solidFill>
                <a:latin typeface="GH Guardian Headline 2"/>
                <a:ea typeface="GH Guardian Headline 2"/>
                <a:cs typeface="GH Guardian Headline 2"/>
                <a:sym typeface="GH Guardian Headline 2"/>
              </a:rPr>
              <a:t>...</a:t>
            </a:r>
          </a:p>
          <a:p>
            <a:pPr algn="l">
              <a:lnSpc>
                <a:spcPts val="4942"/>
              </a:lnSpc>
            </a:pPr>
            <a:endParaRPr lang="en-US" sz="3530">
              <a:solidFill>
                <a:srgbClr val="000000"/>
              </a:solidFill>
              <a:latin typeface="GH Guardian Headline 2"/>
              <a:ea typeface="GH Guardian Headline 2"/>
              <a:cs typeface="GH Guardian Headline 2"/>
              <a:sym typeface="GH Guardian Headline 2"/>
            </a:endParaRPr>
          </a:p>
          <a:p>
            <a:pPr algn="l">
              <a:lnSpc>
                <a:spcPts val="4942"/>
              </a:lnSpc>
            </a:pPr>
            <a:r>
              <a:rPr lang="en-US" sz="3530">
                <a:solidFill>
                  <a:srgbClr val="000000"/>
                </a:solidFill>
                <a:latin typeface="GH Guardian Headline 2"/>
                <a:ea typeface="GH Guardian Headline 2"/>
                <a:cs typeface="GH Guardian Headline 2"/>
                <a:sym typeface="GH Guardian Headline 2"/>
              </a:rPr>
              <a:t>He </a:t>
            </a:r>
            <a:r>
              <a:rPr lang="en-US" sz="3530">
                <a:solidFill>
                  <a:srgbClr val="E74323"/>
                </a:solidFill>
                <a:latin typeface="GH Guardian Headline 2"/>
                <a:ea typeface="GH Guardian Headline 2"/>
                <a:cs typeface="GH Guardian Headline 2"/>
                <a:sym typeface="GH Guardian Headline 2"/>
              </a:rPr>
              <a:t>argued</a:t>
            </a:r>
            <a:r>
              <a:rPr lang="en-US" sz="3530">
                <a:solidFill>
                  <a:srgbClr val="000000"/>
                </a:solidFill>
                <a:latin typeface="GH Guardian Headline 2"/>
                <a:ea typeface="GH Guardian Headline 2"/>
                <a:cs typeface="GH Guardian Headline 2"/>
                <a:sym typeface="GH Guardian Headline 2"/>
              </a:rPr>
              <a:t> that...</a:t>
            </a:r>
          </a:p>
        </p:txBody>
      </p:sp>
      <p:sp>
        <p:nvSpPr>
          <p:cNvPr id="15" name="Freeform 15"/>
          <p:cNvSpPr/>
          <p:nvPr/>
        </p:nvSpPr>
        <p:spPr>
          <a:xfrm>
            <a:off x="10217640" y="6289751"/>
            <a:ext cx="5329666" cy="3997249"/>
          </a:xfrm>
          <a:custGeom>
            <a:avLst/>
            <a:gdLst/>
            <a:ahLst/>
            <a:cxnLst/>
            <a:rect l="l" t="t" r="r" b="b"/>
            <a:pathLst>
              <a:path w="5329666" h="3997249">
                <a:moveTo>
                  <a:pt x="0" y="0"/>
                </a:moveTo>
                <a:lnTo>
                  <a:pt x="5329666" y="0"/>
                </a:lnTo>
                <a:lnTo>
                  <a:pt x="5329666" y="3997249"/>
                </a:lnTo>
                <a:lnTo>
                  <a:pt x="0" y="3997249"/>
                </a:lnTo>
                <a:lnTo>
                  <a:pt x="0" y="0"/>
                </a:lnTo>
                <a:close/>
              </a:path>
            </a:pathLst>
          </a:custGeom>
          <a:blipFill>
            <a:blip r:embed="rId4"/>
            <a:stretch>
              <a:fillRect/>
            </a:stretch>
          </a:blipFill>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grpSp>
        <p:nvGrpSpPr>
          <p:cNvPr id="2" name="Group 2"/>
          <p:cNvGrpSpPr/>
          <p:nvPr/>
        </p:nvGrpSpPr>
        <p:grpSpPr>
          <a:xfrm>
            <a:off x="1053848" y="942975"/>
            <a:ext cx="16180304" cy="8031380"/>
            <a:chOff x="0" y="0"/>
            <a:chExt cx="4261479" cy="2115260"/>
          </a:xfrm>
        </p:grpSpPr>
        <p:sp>
          <p:nvSpPr>
            <p:cNvPr id="3" name="Freeform 3"/>
            <p:cNvSpPr/>
            <p:nvPr/>
          </p:nvSpPr>
          <p:spPr>
            <a:xfrm>
              <a:off x="0" y="0"/>
              <a:ext cx="4261479" cy="2115260"/>
            </a:xfrm>
            <a:custGeom>
              <a:avLst/>
              <a:gdLst/>
              <a:ahLst/>
              <a:cxnLst/>
              <a:rect l="l" t="t" r="r" b="b"/>
              <a:pathLst>
                <a:path w="4261479" h="2115260">
                  <a:moveTo>
                    <a:pt x="0" y="0"/>
                  </a:moveTo>
                  <a:lnTo>
                    <a:pt x="4261479" y="0"/>
                  </a:lnTo>
                  <a:lnTo>
                    <a:pt x="4261479" y="2115260"/>
                  </a:lnTo>
                  <a:lnTo>
                    <a:pt x="0" y="2115260"/>
                  </a:lnTo>
                  <a:close/>
                </a:path>
              </a:pathLst>
            </a:custGeom>
            <a:solidFill>
              <a:srgbClr val="FFFFFF"/>
            </a:solidFill>
          </p:spPr>
        </p:sp>
        <p:sp>
          <p:nvSpPr>
            <p:cNvPr id="4" name="TextBox 4"/>
            <p:cNvSpPr txBox="1"/>
            <p:nvPr/>
          </p:nvSpPr>
          <p:spPr>
            <a:xfrm>
              <a:off x="0" y="-76200"/>
              <a:ext cx="4261479" cy="219146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40088" y="915352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3"/>
            <a:stretch>
              <a:fillRect l="-101" r="-101"/>
            </a:stretch>
          </a:blipFill>
        </p:spPr>
      </p:sp>
      <p:grpSp>
        <p:nvGrpSpPr>
          <p:cNvPr id="6" name="Group 6"/>
          <p:cNvGrpSpPr/>
          <p:nvPr/>
        </p:nvGrpSpPr>
        <p:grpSpPr>
          <a:xfrm>
            <a:off x="1758082" y="2519172"/>
            <a:ext cx="6925132" cy="5010576"/>
            <a:chOff x="0" y="0"/>
            <a:chExt cx="1823903" cy="1319658"/>
          </a:xfrm>
        </p:grpSpPr>
        <p:sp>
          <p:nvSpPr>
            <p:cNvPr id="7" name="Freeform 7"/>
            <p:cNvSpPr/>
            <p:nvPr/>
          </p:nvSpPr>
          <p:spPr>
            <a:xfrm>
              <a:off x="0" y="0"/>
              <a:ext cx="1823903" cy="1319658"/>
            </a:xfrm>
            <a:custGeom>
              <a:avLst/>
              <a:gdLst/>
              <a:ahLst/>
              <a:cxnLst/>
              <a:rect l="l" t="t" r="r" b="b"/>
              <a:pathLst>
                <a:path w="1823903" h="1319658">
                  <a:moveTo>
                    <a:pt x="0" y="0"/>
                  </a:moveTo>
                  <a:lnTo>
                    <a:pt x="1823903" y="0"/>
                  </a:lnTo>
                  <a:lnTo>
                    <a:pt x="1823903" y="1319658"/>
                  </a:lnTo>
                  <a:lnTo>
                    <a:pt x="0" y="1319658"/>
                  </a:lnTo>
                  <a:close/>
                </a:path>
              </a:pathLst>
            </a:custGeom>
            <a:ln w="38100" cap="sq">
              <a:solidFill>
                <a:srgbClr val="E74323"/>
              </a:solidFill>
              <a:prstDash val="solid"/>
              <a:miter/>
            </a:ln>
          </p:spPr>
        </p:sp>
        <p:sp>
          <p:nvSpPr>
            <p:cNvPr id="8" name="TextBox 8"/>
            <p:cNvSpPr txBox="1"/>
            <p:nvPr/>
          </p:nvSpPr>
          <p:spPr>
            <a:xfrm>
              <a:off x="0" y="-95250"/>
              <a:ext cx="1823903" cy="1414908"/>
            </a:xfrm>
            <a:prstGeom prst="rect">
              <a:avLst/>
            </a:prstGeom>
          </p:spPr>
          <p:txBody>
            <a:bodyPr lIns="50800" tIns="50800" rIns="50800" bIns="50800" rtlCol="0" anchor="ctr"/>
            <a:lstStyle/>
            <a:p>
              <a:pPr algn="ctr">
                <a:lnSpc>
                  <a:spcPts val="2800"/>
                </a:lnSpc>
              </a:pPr>
              <a:endParaRPr/>
            </a:p>
          </p:txBody>
        </p:sp>
      </p:grpSp>
      <p:sp>
        <p:nvSpPr>
          <p:cNvPr id="9" name="Freeform 9"/>
          <p:cNvSpPr/>
          <p:nvPr/>
        </p:nvSpPr>
        <p:spPr>
          <a:xfrm>
            <a:off x="7751441" y="6289751"/>
            <a:ext cx="6427975" cy="4181824"/>
          </a:xfrm>
          <a:custGeom>
            <a:avLst/>
            <a:gdLst/>
            <a:ahLst/>
            <a:cxnLst/>
            <a:rect l="l" t="t" r="r" b="b"/>
            <a:pathLst>
              <a:path w="6427975" h="4181824">
                <a:moveTo>
                  <a:pt x="0" y="0"/>
                </a:moveTo>
                <a:lnTo>
                  <a:pt x="6427975" y="0"/>
                </a:lnTo>
                <a:lnTo>
                  <a:pt x="6427975" y="4181824"/>
                </a:lnTo>
                <a:lnTo>
                  <a:pt x="0" y="4181824"/>
                </a:lnTo>
                <a:lnTo>
                  <a:pt x="0" y="0"/>
                </a:lnTo>
                <a:close/>
              </a:path>
            </a:pathLst>
          </a:custGeom>
          <a:blipFill>
            <a:blip r:embed="rId4"/>
            <a:stretch>
              <a:fillRect l="-41072" t="-28494" r="-65970"/>
            </a:stretch>
          </a:blipFill>
        </p:spPr>
      </p:sp>
      <p:sp>
        <p:nvSpPr>
          <p:cNvPr id="10" name="TextBox 10"/>
          <p:cNvSpPr txBox="1"/>
          <p:nvPr/>
        </p:nvSpPr>
        <p:spPr>
          <a:xfrm>
            <a:off x="1274743" y="950533"/>
            <a:ext cx="8861949" cy="925069"/>
          </a:xfrm>
          <a:prstGeom prst="rect">
            <a:avLst/>
          </a:prstGeom>
        </p:spPr>
        <p:txBody>
          <a:bodyPr lIns="0" tIns="0" rIns="0" bIns="0" rtlCol="0" anchor="t">
            <a:spAutoFit/>
          </a:bodyPr>
          <a:lstStyle/>
          <a:p>
            <a:pPr algn="l">
              <a:lnSpc>
                <a:spcPts val="6761"/>
              </a:lnSpc>
            </a:pPr>
            <a:r>
              <a:rPr lang="en-US" sz="4829">
                <a:solidFill>
                  <a:srgbClr val="000000"/>
                </a:solidFill>
                <a:latin typeface="GH Guardian Headline 1"/>
                <a:ea typeface="GH Guardian Headline 1"/>
                <a:cs typeface="GH Guardian Headline 1"/>
                <a:sym typeface="GH Guardian Headline 1"/>
              </a:rPr>
              <a:t>Language of speculation</a:t>
            </a:r>
          </a:p>
        </p:txBody>
      </p:sp>
      <p:sp>
        <p:nvSpPr>
          <p:cNvPr id="11" name="TextBox 11"/>
          <p:cNvSpPr txBox="1"/>
          <p:nvPr/>
        </p:nvSpPr>
        <p:spPr>
          <a:xfrm>
            <a:off x="2109031" y="2769004"/>
            <a:ext cx="6223235" cy="4377563"/>
          </a:xfrm>
          <a:prstGeom prst="rect">
            <a:avLst/>
          </a:prstGeom>
        </p:spPr>
        <p:txBody>
          <a:bodyPr lIns="0" tIns="0" rIns="0" bIns="0" rtlCol="0" anchor="t">
            <a:spAutoFit/>
          </a:bodyPr>
          <a:lstStyle/>
          <a:p>
            <a:pPr algn="l">
              <a:lnSpc>
                <a:spcPts val="4942"/>
              </a:lnSpc>
            </a:pPr>
            <a:r>
              <a:rPr lang="en-US" sz="3530">
                <a:solidFill>
                  <a:srgbClr val="000000"/>
                </a:solidFill>
                <a:latin typeface="GH Guardian Headline 2"/>
                <a:ea typeface="GH Guardian Headline 2"/>
                <a:cs typeface="GH Guardian Headline 2"/>
                <a:sym typeface="GH Guardian Headline 2"/>
              </a:rPr>
              <a:t>He </a:t>
            </a:r>
            <a:r>
              <a:rPr lang="en-US" sz="3530">
                <a:solidFill>
                  <a:srgbClr val="E74323"/>
                </a:solidFill>
                <a:latin typeface="GH Guardian Headline 2"/>
                <a:ea typeface="GH Guardian Headline 2"/>
                <a:cs typeface="GH Guardian Headline 2"/>
                <a:sym typeface="GH Guardian Headline 2"/>
              </a:rPr>
              <a:t>predicts</a:t>
            </a:r>
            <a:r>
              <a:rPr lang="en-US" sz="3530">
                <a:solidFill>
                  <a:srgbClr val="000000"/>
                </a:solidFill>
                <a:latin typeface="GH Guardian Headline 2"/>
                <a:ea typeface="GH Guardian Headline 2"/>
                <a:cs typeface="GH Guardian Headline 2"/>
                <a:sym typeface="GH Guardian Headline 2"/>
              </a:rPr>
              <a:t> that...</a:t>
            </a:r>
          </a:p>
          <a:p>
            <a:pPr algn="l">
              <a:lnSpc>
                <a:spcPts val="4942"/>
              </a:lnSpc>
            </a:pPr>
            <a:endParaRPr lang="en-US" sz="3530">
              <a:solidFill>
                <a:srgbClr val="000000"/>
              </a:solidFill>
              <a:latin typeface="GH Guardian Headline 2"/>
              <a:ea typeface="GH Guardian Headline 2"/>
              <a:cs typeface="GH Guardian Headline 2"/>
              <a:sym typeface="GH Guardian Headline 2"/>
            </a:endParaRPr>
          </a:p>
          <a:p>
            <a:pPr algn="l">
              <a:lnSpc>
                <a:spcPts val="4942"/>
              </a:lnSpc>
            </a:pPr>
            <a:r>
              <a:rPr lang="en-US" sz="3530">
                <a:solidFill>
                  <a:srgbClr val="000000"/>
                </a:solidFill>
                <a:latin typeface="GH Guardian Headline 2"/>
                <a:ea typeface="GH Guardian Headline 2"/>
                <a:cs typeface="GH Guardian Headline 2"/>
                <a:sym typeface="GH Guardian Headline 2"/>
              </a:rPr>
              <a:t>They </a:t>
            </a:r>
            <a:r>
              <a:rPr lang="en-US" sz="3530">
                <a:solidFill>
                  <a:srgbClr val="E74323"/>
                </a:solidFill>
                <a:latin typeface="GH Guardian Headline 2"/>
                <a:ea typeface="GH Guardian Headline 2"/>
                <a:cs typeface="GH Guardian Headline 2"/>
                <a:sym typeface="GH Guardian Headline 2"/>
              </a:rPr>
              <a:t>suspect</a:t>
            </a:r>
            <a:r>
              <a:rPr lang="en-US" sz="3530">
                <a:solidFill>
                  <a:srgbClr val="000000"/>
                </a:solidFill>
                <a:latin typeface="GH Guardian Headline 2"/>
                <a:ea typeface="GH Guardian Headline 2"/>
                <a:cs typeface="GH Guardian Headline 2"/>
                <a:sym typeface="GH Guardian Headline 2"/>
              </a:rPr>
              <a:t> that...</a:t>
            </a:r>
          </a:p>
          <a:p>
            <a:pPr algn="l">
              <a:lnSpc>
                <a:spcPts val="4942"/>
              </a:lnSpc>
            </a:pPr>
            <a:endParaRPr lang="en-US" sz="3530">
              <a:solidFill>
                <a:srgbClr val="000000"/>
              </a:solidFill>
              <a:latin typeface="GH Guardian Headline 2"/>
              <a:ea typeface="GH Guardian Headline 2"/>
              <a:cs typeface="GH Guardian Headline 2"/>
              <a:sym typeface="GH Guardian Headline 2"/>
            </a:endParaRPr>
          </a:p>
          <a:p>
            <a:pPr algn="l">
              <a:lnSpc>
                <a:spcPts val="4942"/>
              </a:lnSpc>
            </a:pPr>
            <a:r>
              <a:rPr lang="en-US" sz="3530">
                <a:solidFill>
                  <a:srgbClr val="000000"/>
                </a:solidFill>
                <a:latin typeface="GH Guardian Headline 2"/>
                <a:ea typeface="GH Guardian Headline 2"/>
                <a:cs typeface="GH Guardian Headline 2"/>
                <a:sym typeface="GH Guardian Headline 2"/>
              </a:rPr>
              <a:t>Nav </a:t>
            </a:r>
            <a:r>
              <a:rPr lang="en-US" sz="3530">
                <a:solidFill>
                  <a:srgbClr val="E74323"/>
                </a:solidFill>
                <a:latin typeface="GH Guardian Headline 2"/>
                <a:ea typeface="GH Guardian Headline 2"/>
                <a:cs typeface="GH Guardian Headline 2"/>
                <a:sym typeface="GH Guardian Headline 2"/>
              </a:rPr>
              <a:t>reckons</a:t>
            </a:r>
            <a:r>
              <a:rPr lang="en-US" sz="3530">
                <a:solidFill>
                  <a:srgbClr val="000000"/>
                </a:solidFill>
                <a:latin typeface="GH Guardian Headline 2"/>
                <a:ea typeface="GH Guardian Headline 2"/>
                <a:cs typeface="GH Guardian Headline 2"/>
                <a:sym typeface="GH Guardian Headline 2"/>
              </a:rPr>
              <a:t>...</a:t>
            </a:r>
          </a:p>
          <a:p>
            <a:pPr algn="l">
              <a:lnSpc>
                <a:spcPts val="4942"/>
              </a:lnSpc>
            </a:pPr>
            <a:endParaRPr lang="en-US" sz="3530">
              <a:solidFill>
                <a:srgbClr val="000000"/>
              </a:solidFill>
              <a:latin typeface="GH Guardian Headline 2"/>
              <a:ea typeface="GH Guardian Headline 2"/>
              <a:cs typeface="GH Guardian Headline 2"/>
              <a:sym typeface="GH Guardian Headline 2"/>
            </a:endParaRPr>
          </a:p>
          <a:p>
            <a:pPr algn="l">
              <a:lnSpc>
                <a:spcPts val="4942"/>
              </a:lnSpc>
            </a:pPr>
            <a:r>
              <a:rPr lang="en-US" sz="3530">
                <a:solidFill>
                  <a:srgbClr val="160F0E"/>
                </a:solidFill>
                <a:latin typeface="GH Guardian Headline 2"/>
                <a:ea typeface="GH Guardian Headline 2"/>
                <a:cs typeface="GH Guardian Headline 2"/>
                <a:sym typeface="GH Guardian Headline 2"/>
              </a:rPr>
              <a:t>I </a:t>
            </a:r>
            <a:r>
              <a:rPr lang="en-US" sz="3530">
                <a:solidFill>
                  <a:srgbClr val="E74323"/>
                </a:solidFill>
                <a:latin typeface="GH Guardian Headline 2"/>
                <a:ea typeface="GH Guardian Headline 2"/>
                <a:cs typeface="GH Guardian Headline 2"/>
                <a:sym typeface="GH Guardian Headline 2"/>
              </a:rPr>
              <a:t>wonder</a:t>
            </a:r>
            <a:r>
              <a:rPr lang="en-US" sz="3530">
                <a:solidFill>
                  <a:srgbClr val="000000"/>
                </a:solidFill>
                <a:latin typeface="GH Guardian Headline 2"/>
                <a:ea typeface="GH Guardian Headline 2"/>
                <a:cs typeface="GH Guardian Headline 2"/>
                <a:sym typeface="GH Guardian Headline 2"/>
              </a:rPr>
              <a:t> if...</a:t>
            </a:r>
          </a:p>
        </p:txBody>
      </p:sp>
      <p:grpSp>
        <p:nvGrpSpPr>
          <p:cNvPr id="12" name="Group 12"/>
          <p:cNvGrpSpPr/>
          <p:nvPr/>
        </p:nvGrpSpPr>
        <p:grpSpPr>
          <a:xfrm>
            <a:off x="9419907" y="1508318"/>
            <a:ext cx="6925132" cy="4781433"/>
            <a:chOff x="0" y="0"/>
            <a:chExt cx="1823903" cy="1259307"/>
          </a:xfrm>
        </p:grpSpPr>
        <p:sp>
          <p:nvSpPr>
            <p:cNvPr id="13" name="Freeform 13"/>
            <p:cNvSpPr/>
            <p:nvPr/>
          </p:nvSpPr>
          <p:spPr>
            <a:xfrm>
              <a:off x="0" y="0"/>
              <a:ext cx="1823903" cy="1259307"/>
            </a:xfrm>
            <a:custGeom>
              <a:avLst/>
              <a:gdLst/>
              <a:ahLst/>
              <a:cxnLst/>
              <a:rect l="l" t="t" r="r" b="b"/>
              <a:pathLst>
                <a:path w="1823903" h="1259307">
                  <a:moveTo>
                    <a:pt x="0" y="0"/>
                  </a:moveTo>
                  <a:lnTo>
                    <a:pt x="1823903" y="0"/>
                  </a:lnTo>
                  <a:lnTo>
                    <a:pt x="1823903" y="1259307"/>
                  </a:lnTo>
                  <a:lnTo>
                    <a:pt x="0" y="1259307"/>
                  </a:lnTo>
                  <a:close/>
                </a:path>
              </a:pathLst>
            </a:custGeom>
            <a:ln w="38100" cap="sq">
              <a:solidFill>
                <a:srgbClr val="E74323"/>
              </a:solidFill>
              <a:prstDash val="solid"/>
              <a:miter/>
            </a:ln>
          </p:spPr>
        </p:sp>
        <p:sp>
          <p:nvSpPr>
            <p:cNvPr id="14" name="TextBox 14"/>
            <p:cNvSpPr txBox="1"/>
            <p:nvPr/>
          </p:nvSpPr>
          <p:spPr>
            <a:xfrm>
              <a:off x="0" y="-95250"/>
              <a:ext cx="1823903" cy="1354557"/>
            </a:xfrm>
            <a:prstGeom prst="rect">
              <a:avLst/>
            </a:prstGeom>
          </p:spPr>
          <p:txBody>
            <a:bodyPr lIns="50800" tIns="50800" rIns="50800" bIns="50800" rtlCol="0" anchor="ctr"/>
            <a:lstStyle/>
            <a:p>
              <a:pPr algn="ctr">
                <a:lnSpc>
                  <a:spcPts val="2800"/>
                </a:lnSpc>
              </a:pPr>
              <a:endParaRPr/>
            </a:p>
          </p:txBody>
        </p:sp>
      </p:grpSp>
      <p:sp>
        <p:nvSpPr>
          <p:cNvPr id="15" name="TextBox 15"/>
          <p:cNvSpPr txBox="1"/>
          <p:nvPr/>
        </p:nvSpPr>
        <p:spPr>
          <a:xfrm>
            <a:off x="9766093" y="1643578"/>
            <a:ext cx="6232760" cy="4377563"/>
          </a:xfrm>
          <a:prstGeom prst="rect">
            <a:avLst/>
          </a:prstGeom>
        </p:spPr>
        <p:txBody>
          <a:bodyPr lIns="0" tIns="0" rIns="0" bIns="0" rtlCol="0" anchor="t">
            <a:spAutoFit/>
          </a:bodyPr>
          <a:lstStyle/>
          <a:p>
            <a:pPr algn="l">
              <a:lnSpc>
                <a:spcPts val="4942"/>
              </a:lnSpc>
            </a:pPr>
            <a:r>
              <a:rPr lang="en-US" sz="3530">
                <a:solidFill>
                  <a:srgbClr val="160F0E"/>
                </a:solidFill>
                <a:latin typeface="GH Guardian Headline 2"/>
                <a:ea typeface="GH Guardian Headline 2"/>
                <a:cs typeface="GH Guardian Headline 2"/>
                <a:sym typeface="GH Guardian Headline 2"/>
              </a:rPr>
              <a:t>Nav</a:t>
            </a:r>
            <a:r>
              <a:rPr lang="en-US" sz="3530">
                <a:solidFill>
                  <a:srgbClr val="E74323"/>
                </a:solidFill>
                <a:latin typeface="GH Guardian Headline 2"/>
                <a:ea typeface="GH Guardian Headline 2"/>
                <a:cs typeface="GH Guardian Headline 2"/>
                <a:sym typeface="GH Guardian Headline 2"/>
              </a:rPr>
              <a:t> guessed </a:t>
            </a:r>
            <a:r>
              <a:rPr lang="en-US" sz="3530">
                <a:solidFill>
                  <a:srgbClr val="160F0E"/>
                </a:solidFill>
                <a:latin typeface="GH Guardian Headline 2"/>
                <a:ea typeface="GH Guardian Headline 2"/>
                <a:cs typeface="GH Guardian Headline 2"/>
                <a:sym typeface="GH Guardian Headline 2"/>
              </a:rPr>
              <a:t>that</a:t>
            </a:r>
            <a:r>
              <a:rPr lang="en-US" sz="3530">
                <a:solidFill>
                  <a:srgbClr val="000000"/>
                </a:solidFill>
                <a:latin typeface="GH Guardian Headline 2"/>
                <a:ea typeface="GH Guardian Headline 2"/>
                <a:cs typeface="GH Guardian Headline 2"/>
                <a:sym typeface="GH Guardian Headline 2"/>
              </a:rPr>
              <a:t>...</a:t>
            </a:r>
          </a:p>
          <a:p>
            <a:pPr algn="l">
              <a:lnSpc>
                <a:spcPts val="4942"/>
              </a:lnSpc>
            </a:pPr>
            <a:endParaRPr lang="en-US" sz="3530">
              <a:solidFill>
                <a:srgbClr val="000000"/>
              </a:solidFill>
              <a:latin typeface="GH Guardian Headline 2"/>
              <a:ea typeface="GH Guardian Headline 2"/>
              <a:cs typeface="GH Guardian Headline 2"/>
              <a:sym typeface="GH Guardian Headline 2"/>
            </a:endParaRPr>
          </a:p>
          <a:p>
            <a:pPr algn="l">
              <a:lnSpc>
                <a:spcPts val="4942"/>
              </a:lnSpc>
            </a:pPr>
            <a:r>
              <a:rPr lang="en-US" sz="3530">
                <a:solidFill>
                  <a:srgbClr val="160F0E"/>
                </a:solidFill>
                <a:latin typeface="GH Guardian Headline 2"/>
                <a:ea typeface="GH Guardian Headline 2"/>
                <a:cs typeface="GH Guardian Headline 2"/>
                <a:sym typeface="GH Guardian Headline 2"/>
              </a:rPr>
              <a:t>I</a:t>
            </a:r>
            <a:r>
              <a:rPr lang="en-US" sz="3530">
                <a:solidFill>
                  <a:srgbClr val="E74323"/>
                </a:solidFill>
                <a:latin typeface="GH Guardian Headline 2"/>
                <a:ea typeface="GH Guardian Headline 2"/>
                <a:cs typeface="GH Guardian Headline 2"/>
                <a:sym typeface="GH Guardian Headline 2"/>
              </a:rPr>
              <a:t> bet </a:t>
            </a:r>
            <a:r>
              <a:rPr lang="en-US" sz="3530">
                <a:solidFill>
                  <a:srgbClr val="160F0E"/>
                </a:solidFill>
                <a:latin typeface="GH Guardian Headline 2"/>
                <a:ea typeface="GH Guardian Headline 2"/>
                <a:cs typeface="GH Guardian Headline 2"/>
                <a:sym typeface="GH Guardian Headline 2"/>
              </a:rPr>
              <a:t>that</a:t>
            </a:r>
            <a:r>
              <a:rPr lang="en-US" sz="3530">
                <a:solidFill>
                  <a:srgbClr val="000000"/>
                </a:solidFill>
                <a:latin typeface="GH Guardian Headline 2"/>
                <a:ea typeface="GH Guardian Headline 2"/>
                <a:cs typeface="GH Guardian Headline 2"/>
                <a:sym typeface="GH Guardian Headline 2"/>
              </a:rPr>
              <a:t>...</a:t>
            </a:r>
          </a:p>
          <a:p>
            <a:pPr algn="l">
              <a:lnSpc>
                <a:spcPts val="4942"/>
              </a:lnSpc>
            </a:pPr>
            <a:endParaRPr lang="en-US" sz="3530">
              <a:solidFill>
                <a:srgbClr val="000000"/>
              </a:solidFill>
              <a:latin typeface="GH Guardian Headline 2"/>
              <a:ea typeface="GH Guardian Headline 2"/>
              <a:cs typeface="GH Guardian Headline 2"/>
              <a:sym typeface="GH Guardian Headline 2"/>
            </a:endParaRPr>
          </a:p>
          <a:p>
            <a:pPr algn="l">
              <a:lnSpc>
                <a:spcPts val="4942"/>
              </a:lnSpc>
            </a:pPr>
            <a:r>
              <a:rPr lang="en-US" sz="3530">
                <a:solidFill>
                  <a:srgbClr val="E74323"/>
                </a:solidFill>
                <a:latin typeface="GH Guardian Headline 2"/>
                <a:ea typeface="GH Guardian Headline 2"/>
                <a:cs typeface="GH Guardian Headline 2"/>
                <a:sym typeface="GH Guardian Headline 2"/>
              </a:rPr>
              <a:t>Perhaps</a:t>
            </a:r>
            <a:r>
              <a:rPr lang="en-US" sz="3530">
                <a:solidFill>
                  <a:srgbClr val="000000"/>
                </a:solidFill>
                <a:latin typeface="GH Guardian Headline 2"/>
                <a:ea typeface="GH Guardian Headline 2"/>
                <a:cs typeface="GH Guardian Headline 2"/>
                <a:sym typeface="GH Guardian Headline 2"/>
              </a:rPr>
              <a:t>...</a:t>
            </a:r>
          </a:p>
          <a:p>
            <a:pPr algn="l">
              <a:lnSpc>
                <a:spcPts val="4942"/>
              </a:lnSpc>
            </a:pPr>
            <a:endParaRPr lang="en-US" sz="3530">
              <a:solidFill>
                <a:srgbClr val="000000"/>
              </a:solidFill>
              <a:latin typeface="GH Guardian Headline 2"/>
              <a:ea typeface="GH Guardian Headline 2"/>
              <a:cs typeface="GH Guardian Headline 2"/>
              <a:sym typeface="GH Guardian Headline 2"/>
            </a:endParaRPr>
          </a:p>
          <a:p>
            <a:pPr algn="l">
              <a:lnSpc>
                <a:spcPts val="4942"/>
              </a:lnSpc>
            </a:pPr>
            <a:r>
              <a:rPr lang="en-US" sz="3530">
                <a:solidFill>
                  <a:srgbClr val="E74323"/>
                </a:solidFill>
                <a:latin typeface="GH Guardian Headline 2"/>
                <a:ea typeface="GH Guardian Headline 2"/>
                <a:cs typeface="GH Guardian Headline 2"/>
                <a:sym typeface="GH Guardian Headline 2"/>
              </a:rPr>
              <a:t>Probably</a:t>
            </a:r>
            <a:r>
              <a:rPr lang="en-US" sz="3530">
                <a:solidFill>
                  <a:srgbClr val="000000"/>
                </a:solidFill>
                <a:latin typeface="GH Guardian Headline 2"/>
                <a:ea typeface="GH Guardian Headline 2"/>
                <a:cs typeface="GH Guardian Headline 2"/>
                <a:sym typeface="GH Guardian Headline 2"/>
              </a:rPr>
              <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Freeform 2"/>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3"/>
            <a:stretch>
              <a:fillRect/>
            </a:stretch>
          </a:blipFill>
        </p:spPr>
      </p:sp>
      <p:grpSp>
        <p:nvGrpSpPr>
          <p:cNvPr id="3" name="Group 3"/>
          <p:cNvGrpSpPr/>
          <p:nvPr/>
        </p:nvGrpSpPr>
        <p:grpSpPr>
          <a:xfrm>
            <a:off x="1053848" y="942975"/>
            <a:ext cx="16180304" cy="8031380"/>
            <a:chOff x="0" y="0"/>
            <a:chExt cx="4261479" cy="2115260"/>
          </a:xfrm>
        </p:grpSpPr>
        <p:sp>
          <p:nvSpPr>
            <p:cNvPr id="4" name="Freeform 4"/>
            <p:cNvSpPr/>
            <p:nvPr/>
          </p:nvSpPr>
          <p:spPr>
            <a:xfrm>
              <a:off x="0" y="0"/>
              <a:ext cx="4261479" cy="2115260"/>
            </a:xfrm>
            <a:custGeom>
              <a:avLst/>
              <a:gdLst/>
              <a:ahLst/>
              <a:cxnLst/>
              <a:rect l="l" t="t" r="r" b="b"/>
              <a:pathLst>
                <a:path w="4261479" h="2115260">
                  <a:moveTo>
                    <a:pt x="0" y="0"/>
                  </a:moveTo>
                  <a:lnTo>
                    <a:pt x="4261479" y="0"/>
                  </a:lnTo>
                  <a:lnTo>
                    <a:pt x="4261479" y="2115260"/>
                  </a:lnTo>
                  <a:lnTo>
                    <a:pt x="0" y="2115260"/>
                  </a:lnTo>
                  <a:close/>
                </a:path>
              </a:pathLst>
            </a:custGeom>
            <a:solidFill>
              <a:srgbClr val="FFFFFF"/>
            </a:solidFill>
          </p:spPr>
        </p:sp>
        <p:sp>
          <p:nvSpPr>
            <p:cNvPr id="5" name="TextBox 5"/>
            <p:cNvSpPr txBox="1"/>
            <p:nvPr/>
          </p:nvSpPr>
          <p:spPr>
            <a:xfrm>
              <a:off x="0" y="-76200"/>
              <a:ext cx="4261479" cy="219146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758082" y="2519172"/>
            <a:ext cx="6925132" cy="6108094"/>
            <a:chOff x="0" y="0"/>
            <a:chExt cx="1823903" cy="1608716"/>
          </a:xfrm>
        </p:grpSpPr>
        <p:sp>
          <p:nvSpPr>
            <p:cNvPr id="7" name="Freeform 7"/>
            <p:cNvSpPr/>
            <p:nvPr/>
          </p:nvSpPr>
          <p:spPr>
            <a:xfrm>
              <a:off x="0" y="0"/>
              <a:ext cx="1823903" cy="1608716"/>
            </a:xfrm>
            <a:custGeom>
              <a:avLst/>
              <a:gdLst/>
              <a:ahLst/>
              <a:cxnLst/>
              <a:rect l="l" t="t" r="r" b="b"/>
              <a:pathLst>
                <a:path w="1823903" h="1608716">
                  <a:moveTo>
                    <a:pt x="0" y="0"/>
                  </a:moveTo>
                  <a:lnTo>
                    <a:pt x="1823903" y="0"/>
                  </a:lnTo>
                  <a:lnTo>
                    <a:pt x="1823903" y="1608716"/>
                  </a:lnTo>
                  <a:lnTo>
                    <a:pt x="0" y="1608716"/>
                  </a:lnTo>
                  <a:close/>
                </a:path>
              </a:pathLst>
            </a:custGeom>
            <a:ln w="38100" cap="sq">
              <a:solidFill>
                <a:srgbClr val="F9B31D"/>
              </a:solidFill>
              <a:prstDash val="solid"/>
              <a:miter/>
            </a:ln>
          </p:spPr>
        </p:sp>
        <p:sp>
          <p:nvSpPr>
            <p:cNvPr id="8" name="TextBox 8"/>
            <p:cNvSpPr txBox="1"/>
            <p:nvPr/>
          </p:nvSpPr>
          <p:spPr>
            <a:xfrm>
              <a:off x="0" y="-95250"/>
              <a:ext cx="1823903" cy="1703966"/>
            </a:xfrm>
            <a:prstGeom prst="rect">
              <a:avLst/>
            </a:prstGeom>
          </p:spPr>
          <p:txBody>
            <a:bodyPr lIns="50800" tIns="50800" rIns="50800" bIns="50800" rtlCol="0" anchor="ctr"/>
            <a:lstStyle/>
            <a:p>
              <a:pPr algn="ctr">
                <a:lnSpc>
                  <a:spcPts val="2800"/>
                </a:lnSpc>
              </a:pPr>
              <a:endParaRPr/>
            </a:p>
          </p:txBody>
        </p:sp>
      </p:grpSp>
      <p:grpSp>
        <p:nvGrpSpPr>
          <p:cNvPr id="9" name="Group 9"/>
          <p:cNvGrpSpPr/>
          <p:nvPr/>
        </p:nvGrpSpPr>
        <p:grpSpPr>
          <a:xfrm>
            <a:off x="9419907" y="1508318"/>
            <a:ext cx="6925132" cy="4781433"/>
            <a:chOff x="0" y="0"/>
            <a:chExt cx="1823903" cy="1259307"/>
          </a:xfrm>
        </p:grpSpPr>
        <p:sp>
          <p:nvSpPr>
            <p:cNvPr id="10" name="Freeform 10"/>
            <p:cNvSpPr/>
            <p:nvPr/>
          </p:nvSpPr>
          <p:spPr>
            <a:xfrm>
              <a:off x="0" y="0"/>
              <a:ext cx="1823903" cy="1259307"/>
            </a:xfrm>
            <a:custGeom>
              <a:avLst/>
              <a:gdLst/>
              <a:ahLst/>
              <a:cxnLst/>
              <a:rect l="l" t="t" r="r" b="b"/>
              <a:pathLst>
                <a:path w="1823903" h="1259307">
                  <a:moveTo>
                    <a:pt x="0" y="0"/>
                  </a:moveTo>
                  <a:lnTo>
                    <a:pt x="1823903" y="0"/>
                  </a:lnTo>
                  <a:lnTo>
                    <a:pt x="1823903" y="1259307"/>
                  </a:lnTo>
                  <a:lnTo>
                    <a:pt x="0" y="1259307"/>
                  </a:lnTo>
                  <a:close/>
                </a:path>
              </a:pathLst>
            </a:custGeom>
            <a:ln w="38100" cap="sq">
              <a:solidFill>
                <a:srgbClr val="F9B31D"/>
              </a:solidFill>
              <a:prstDash val="solid"/>
              <a:miter/>
            </a:ln>
          </p:spPr>
        </p:sp>
        <p:sp>
          <p:nvSpPr>
            <p:cNvPr id="11" name="TextBox 11"/>
            <p:cNvSpPr txBox="1"/>
            <p:nvPr/>
          </p:nvSpPr>
          <p:spPr>
            <a:xfrm>
              <a:off x="0" y="-95250"/>
              <a:ext cx="1823903" cy="1354557"/>
            </a:xfrm>
            <a:prstGeom prst="rect">
              <a:avLst/>
            </a:prstGeom>
          </p:spPr>
          <p:txBody>
            <a:bodyPr lIns="50800" tIns="50800" rIns="50800" bIns="50800" rtlCol="0" anchor="ctr"/>
            <a:lstStyle/>
            <a:p>
              <a:pPr algn="ctr">
                <a:lnSpc>
                  <a:spcPts val="2800"/>
                </a:lnSpc>
              </a:pPr>
              <a:endParaRPr/>
            </a:p>
          </p:txBody>
        </p:sp>
      </p:grpSp>
      <p:sp>
        <p:nvSpPr>
          <p:cNvPr id="12" name="Freeform 12"/>
          <p:cNvSpPr/>
          <p:nvPr/>
        </p:nvSpPr>
        <p:spPr>
          <a:xfrm>
            <a:off x="11186009" y="6409511"/>
            <a:ext cx="3392928" cy="4435510"/>
          </a:xfrm>
          <a:custGeom>
            <a:avLst/>
            <a:gdLst/>
            <a:ahLst/>
            <a:cxnLst/>
            <a:rect l="l" t="t" r="r" b="b"/>
            <a:pathLst>
              <a:path w="3392928" h="4435510">
                <a:moveTo>
                  <a:pt x="0" y="0"/>
                </a:moveTo>
                <a:lnTo>
                  <a:pt x="3392928" y="0"/>
                </a:lnTo>
                <a:lnTo>
                  <a:pt x="3392928" y="4435511"/>
                </a:lnTo>
                <a:lnTo>
                  <a:pt x="0" y="4435511"/>
                </a:lnTo>
                <a:lnTo>
                  <a:pt x="0" y="0"/>
                </a:lnTo>
                <a:close/>
              </a:path>
            </a:pathLst>
          </a:custGeom>
          <a:blipFill>
            <a:blip r:embed="rId4"/>
            <a:stretch>
              <a:fillRect l="-12763" r="-17964"/>
            </a:stretch>
          </a:blipFill>
        </p:spPr>
      </p:sp>
      <p:sp>
        <p:nvSpPr>
          <p:cNvPr id="13" name="TextBox 13"/>
          <p:cNvSpPr txBox="1"/>
          <p:nvPr/>
        </p:nvSpPr>
        <p:spPr>
          <a:xfrm>
            <a:off x="1274743" y="950533"/>
            <a:ext cx="8861949" cy="925069"/>
          </a:xfrm>
          <a:prstGeom prst="rect">
            <a:avLst/>
          </a:prstGeom>
        </p:spPr>
        <p:txBody>
          <a:bodyPr lIns="0" tIns="0" rIns="0" bIns="0" rtlCol="0" anchor="t">
            <a:spAutoFit/>
          </a:bodyPr>
          <a:lstStyle/>
          <a:p>
            <a:pPr algn="l">
              <a:lnSpc>
                <a:spcPts val="6761"/>
              </a:lnSpc>
            </a:pPr>
            <a:r>
              <a:rPr lang="en-US" sz="4829">
                <a:solidFill>
                  <a:srgbClr val="000000"/>
                </a:solidFill>
                <a:latin typeface="GH Guardian Headline 1"/>
                <a:ea typeface="GH Guardian Headline 1"/>
                <a:cs typeface="GH Guardian Headline 1"/>
                <a:sym typeface="GH Guardian Headline 1"/>
              </a:rPr>
              <a:t>Language of rumour</a:t>
            </a:r>
          </a:p>
        </p:txBody>
      </p:sp>
      <p:sp>
        <p:nvSpPr>
          <p:cNvPr id="14" name="TextBox 14"/>
          <p:cNvSpPr txBox="1"/>
          <p:nvPr/>
        </p:nvSpPr>
        <p:spPr>
          <a:xfrm>
            <a:off x="2109031" y="2698638"/>
            <a:ext cx="6223235" cy="5615813"/>
          </a:xfrm>
          <a:prstGeom prst="rect">
            <a:avLst/>
          </a:prstGeom>
        </p:spPr>
        <p:txBody>
          <a:bodyPr lIns="0" tIns="0" rIns="0" bIns="0" rtlCol="0" anchor="t">
            <a:spAutoFit/>
          </a:bodyPr>
          <a:lstStyle/>
          <a:p>
            <a:pPr algn="l">
              <a:lnSpc>
                <a:spcPts val="4942"/>
              </a:lnSpc>
            </a:pPr>
            <a:r>
              <a:rPr lang="en-US" sz="3530">
                <a:solidFill>
                  <a:srgbClr val="000000"/>
                </a:solidFill>
                <a:latin typeface="GH Guardian Headline 2"/>
                <a:ea typeface="GH Guardian Headline 2"/>
                <a:cs typeface="GH Guardian Headline 2"/>
                <a:sym typeface="GH Guardian Headline 2"/>
              </a:rPr>
              <a:t>It is </a:t>
            </a:r>
            <a:r>
              <a:rPr lang="en-US" sz="3530">
                <a:solidFill>
                  <a:srgbClr val="E74323"/>
                </a:solidFill>
                <a:latin typeface="GH Guardian Headline 2"/>
                <a:ea typeface="GH Guardian Headline 2"/>
                <a:cs typeface="GH Guardian Headline 2"/>
                <a:sym typeface="GH Guardian Headline 2"/>
              </a:rPr>
              <a:t>rumoured</a:t>
            </a:r>
            <a:r>
              <a:rPr lang="en-US" sz="3530">
                <a:solidFill>
                  <a:srgbClr val="000000"/>
                </a:solidFill>
                <a:latin typeface="GH Guardian Headline 2"/>
                <a:ea typeface="GH Guardian Headline 2"/>
                <a:cs typeface="GH Guardian Headline 2"/>
                <a:sym typeface="GH Guardian Headline 2"/>
              </a:rPr>
              <a:t> that...</a:t>
            </a:r>
          </a:p>
          <a:p>
            <a:pPr algn="l">
              <a:lnSpc>
                <a:spcPts val="4942"/>
              </a:lnSpc>
            </a:pPr>
            <a:endParaRPr lang="en-US" sz="3530">
              <a:solidFill>
                <a:srgbClr val="000000"/>
              </a:solidFill>
              <a:latin typeface="GH Guardian Headline 2"/>
              <a:ea typeface="GH Guardian Headline 2"/>
              <a:cs typeface="GH Guardian Headline 2"/>
              <a:sym typeface="GH Guardian Headline 2"/>
            </a:endParaRPr>
          </a:p>
          <a:p>
            <a:pPr algn="l">
              <a:lnSpc>
                <a:spcPts val="4942"/>
              </a:lnSpc>
            </a:pPr>
            <a:r>
              <a:rPr lang="en-US" sz="3530">
                <a:solidFill>
                  <a:srgbClr val="000000"/>
                </a:solidFill>
                <a:latin typeface="GH Guardian Headline 2"/>
                <a:ea typeface="GH Guardian Headline 2"/>
                <a:cs typeface="GH Guardian Headline 2"/>
                <a:sym typeface="GH Guardian Headline 2"/>
              </a:rPr>
              <a:t>I </a:t>
            </a:r>
            <a:r>
              <a:rPr lang="en-US" sz="3530">
                <a:solidFill>
                  <a:srgbClr val="E74323"/>
                </a:solidFill>
                <a:latin typeface="GH Guardian Headline 2"/>
                <a:ea typeface="GH Guardian Headline 2"/>
                <a:cs typeface="GH Guardian Headline 2"/>
                <a:sym typeface="GH Guardian Headline 2"/>
              </a:rPr>
              <a:t>heard</a:t>
            </a:r>
            <a:r>
              <a:rPr lang="en-US" sz="3530">
                <a:solidFill>
                  <a:srgbClr val="000000"/>
                </a:solidFill>
                <a:latin typeface="GH Guardian Headline 2"/>
                <a:ea typeface="GH Guardian Headline 2"/>
                <a:cs typeface="GH Guardian Headline 2"/>
                <a:sym typeface="GH Guardian Headline 2"/>
              </a:rPr>
              <a:t> that...</a:t>
            </a:r>
          </a:p>
          <a:p>
            <a:pPr algn="l">
              <a:lnSpc>
                <a:spcPts val="4942"/>
              </a:lnSpc>
            </a:pPr>
            <a:endParaRPr lang="en-US" sz="3530">
              <a:solidFill>
                <a:srgbClr val="000000"/>
              </a:solidFill>
              <a:latin typeface="GH Guardian Headline 2"/>
              <a:ea typeface="GH Guardian Headline 2"/>
              <a:cs typeface="GH Guardian Headline 2"/>
              <a:sym typeface="GH Guardian Headline 2"/>
            </a:endParaRPr>
          </a:p>
          <a:p>
            <a:pPr algn="l">
              <a:lnSpc>
                <a:spcPts val="4942"/>
              </a:lnSpc>
            </a:pPr>
            <a:r>
              <a:rPr lang="en-US" sz="3530">
                <a:solidFill>
                  <a:srgbClr val="000000"/>
                </a:solidFill>
                <a:latin typeface="GH Guardian Headline 2"/>
                <a:ea typeface="GH Guardian Headline 2"/>
                <a:cs typeface="GH Guardian Headline 2"/>
                <a:sym typeface="GH Guardian Headline 2"/>
              </a:rPr>
              <a:t>It has </a:t>
            </a:r>
            <a:r>
              <a:rPr lang="en-US" sz="3530">
                <a:solidFill>
                  <a:srgbClr val="E74323"/>
                </a:solidFill>
                <a:latin typeface="GH Guardian Headline 2"/>
                <a:ea typeface="GH Guardian Headline 2"/>
                <a:cs typeface="GH Guardian Headline 2"/>
                <a:sym typeface="GH Guardian Headline 2"/>
              </a:rPr>
              <a:t>been said/reported </a:t>
            </a:r>
            <a:r>
              <a:rPr lang="en-US" sz="3530">
                <a:solidFill>
                  <a:srgbClr val="000000"/>
                </a:solidFill>
                <a:latin typeface="GH Guardian Headline 2"/>
                <a:ea typeface="GH Guardian Headline 2"/>
                <a:cs typeface="GH Guardian Headline 2"/>
                <a:sym typeface="GH Guardian Headline 2"/>
              </a:rPr>
              <a:t>that...</a:t>
            </a:r>
          </a:p>
          <a:p>
            <a:pPr algn="l">
              <a:lnSpc>
                <a:spcPts val="4942"/>
              </a:lnSpc>
            </a:pPr>
            <a:endParaRPr lang="en-US" sz="3530">
              <a:solidFill>
                <a:srgbClr val="000000"/>
              </a:solidFill>
              <a:latin typeface="GH Guardian Headline 2"/>
              <a:ea typeface="GH Guardian Headline 2"/>
              <a:cs typeface="GH Guardian Headline 2"/>
              <a:sym typeface="GH Guardian Headline 2"/>
            </a:endParaRPr>
          </a:p>
          <a:p>
            <a:pPr algn="l">
              <a:lnSpc>
                <a:spcPts val="4942"/>
              </a:lnSpc>
            </a:pPr>
            <a:r>
              <a:rPr lang="en-US" sz="3530">
                <a:solidFill>
                  <a:srgbClr val="160F0E"/>
                </a:solidFill>
                <a:latin typeface="GH Guardian Headline 2"/>
                <a:ea typeface="GH Guardian Headline 2"/>
                <a:cs typeface="GH Guardian Headline 2"/>
                <a:sym typeface="GH Guardian Headline 2"/>
              </a:rPr>
              <a:t>It</a:t>
            </a:r>
            <a:r>
              <a:rPr lang="en-US" sz="3530">
                <a:solidFill>
                  <a:srgbClr val="E74323"/>
                </a:solidFill>
                <a:latin typeface="GH Guardian Headline 2"/>
                <a:ea typeface="GH Guardian Headline 2"/>
                <a:cs typeface="GH Guardian Headline 2"/>
                <a:sym typeface="GH Guardian Headline 2"/>
              </a:rPr>
              <a:t> appears</a:t>
            </a:r>
            <a:r>
              <a:rPr lang="en-US" sz="3530">
                <a:solidFill>
                  <a:srgbClr val="000000"/>
                </a:solidFill>
                <a:latin typeface="GH Guardian Headline 2"/>
                <a:ea typeface="GH Guardian Headline 2"/>
                <a:cs typeface="GH Guardian Headline 2"/>
                <a:sym typeface="GH Guardian Headline 2"/>
              </a:rPr>
              <a:t> that...</a:t>
            </a:r>
          </a:p>
          <a:p>
            <a:pPr algn="l">
              <a:lnSpc>
                <a:spcPts val="4942"/>
              </a:lnSpc>
            </a:pPr>
            <a:endParaRPr lang="en-US" sz="3530">
              <a:solidFill>
                <a:srgbClr val="000000"/>
              </a:solidFill>
              <a:latin typeface="GH Guardian Headline 2"/>
              <a:ea typeface="GH Guardian Headline 2"/>
              <a:cs typeface="GH Guardian Headline 2"/>
              <a:sym typeface="GH Guardian Headline 2"/>
            </a:endParaRPr>
          </a:p>
          <a:p>
            <a:pPr algn="l">
              <a:lnSpc>
                <a:spcPts val="4942"/>
              </a:lnSpc>
            </a:pPr>
            <a:r>
              <a:rPr lang="en-US" sz="3530">
                <a:solidFill>
                  <a:srgbClr val="000000"/>
                </a:solidFill>
                <a:latin typeface="GH Guardian Headline 2"/>
                <a:ea typeface="GH Guardian Headline 2"/>
                <a:cs typeface="GH Guardian Headline 2"/>
                <a:sym typeface="GH Guardian Headline 2"/>
              </a:rPr>
              <a:t>It </a:t>
            </a:r>
            <a:r>
              <a:rPr lang="en-US" sz="3530">
                <a:solidFill>
                  <a:srgbClr val="E74323"/>
                </a:solidFill>
                <a:latin typeface="GH Guardian Headline 2"/>
                <a:ea typeface="GH Guardian Headline 2"/>
                <a:cs typeface="GH Guardian Headline 2"/>
                <a:sym typeface="GH Guardian Headline 2"/>
              </a:rPr>
              <a:t>seems</a:t>
            </a:r>
            <a:r>
              <a:rPr lang="en-US" sz="3530">
                <a:solidFill>
                  <a:srgbClr val="000000"/>
                </a:solidFill>
                <a:latin typeface="GH Guardian Headline 2"/>
                <a:ea typeface="GH Guardian Headline 2"/>
                <a:cs typeface="GH Guardian Headline 2"/>
                <a:sym typeface="GH Guardian Headline 2"/>
              </a:rPr>
              <a:t> that...</a:t>
            </a:r>
          </a:p>
        </p:txBody>
      </p:sp>
      <p:sp>
        <p:nvSpPr>
          <p:cNvPr id="15" name="TextBox 15"/>
          <p:cNvSpPr txBox="1"/>
          <p:nvPr/>
        </p:nvSpPr>
        <p:spPr>
          <a:xfrm>
            <a:off x="9766093" y="1643578"/>
            <a:ext cx="6232760" cy="4377563"/>
          </a:xfrm>
          <a:prstGeom prst="rect">
            <a:avLst/>
          </a:prstGeom>
        </p:spPr>
        <p:txBody>
          <a:bodyPr lIns="0" tIns="0" rIns="0" bIns="0" rtlCol="0" anchor="t">
            <a:spAutoFit/>
          </a:bodyPr>
          <a:lstStyle/>
          <a:p>
            <a:pPr algn="l">
              <a:lnSpc>
                <a:spcPts val="4942"/>
              </a:lnSpc>
            </a:pPr>
            <a:r>
              <a:rPr lang="en-US" sz="3530">
                <a:solidFill>
                  <a:srgbClr val="E74323"/>
                </a:solidFill>
                <a:latin typeface="GH Guardian Headline 2"/>
                <a:ea typeface="GH Guardian Headline 2"/>
                <a:cs typeface="GH Guardian Headline 2"/>
                <a:sym typeface="GH Guardian Headline 2"/>
              </a:rPr>
              <a:t>Apparently</a:t>
            </a:r>
            <a:r>
              <a:rPr lang="en-US" sz="3530">
                <a:solidFill>
                  <a:srgbClr val="000000"/>
                </a:solidFill>
                <a:latin typeface="GH Guardian Headline 2"/>
                <a:ea typeface="GH Guardian Headline 2"/>
                <a:cs typeface="GH Guardian Headline 2"/>
                <a:sym typeface="GH Guardian Headline 2"/>
              </a:rPr>
              <a:t>...</a:t>
            </a:r>
          </a:p>
          <a:p>
            <a:pPr algn="l">
              <a:lnSpc>
                <a:spcPts val="4942"/>
              </a:lnSpc>
            </a:pPr>
            <a:endParaRPr lang="en-US" sz="3530">
              <a:solidFill>
                <a:srgbClr val="000000"/>
              </a:solidFill>
              <a:latin typeface="GH Guardian Headline 2"/>
              <a:ea typeface="GH Guardian Headline 2"/>
              <a:cs typeface="GH Guardian Headline 2"/>
              <a:sym typeface="GH Guardian Headline 2"/>
            </a:endParaRPr>
          </a:p>
          <a:p>
            <a:pPr algn="l">
              <a:lnSpc>
                <a:spcPts val="4942"/>
              </a:lnSpc>
            </a:pPr>
            <a:r>
              <a:rPr lang="en-US" sz="3530">
                <a:solidFill>
                  <a:srgbClr val="E74323"/>
                </a:solidFill>
                <a:latin typeface="GH Guardian Headline 2"/>
                <a:ea typeface="GH Guardian Headline 2"/>
                <a:cs typeface="GH Guardian Headline 2"/>
                <a:sym typeface="GH Guardian Headline 2"/>
              </a:rPr>
              <a:t>Allegedly</a:t>
            </a:r>
            <a:r>
              <a:rPr lang="en-US" sz="3530">
                <a:solidFill>
                  <a:srgbClr val="000000"/>
                </a:solidFill>
                <a:latin typeface="GH Guardian Headline 2"/>
                <a:ea typeface="GH Guardian Headline 2"/>
                <a:cs typeface="GH Guardian Headline 2"/>
                <a:sym typeface="GH Guardian Headline 2"/>
              </a:rPr>
              <a:t>...</a:t>
            </a:r>
          </a:p>
          <a:p>
            <a:pPr algn="l">
              <a:lnSpc>
                <a:spcPts val="4942"/>
              </a:lnSpc>
            </a:pPr>
            <a:endParaRPr lang="en-US" sz="3530">
              <a:solidFill>
                <a:srgbClr val="000000"/>
              </a:solidFill>
              <a:latin typeface="GH Guardian Headline 2"/>
              <a:ea typeface="GH Guardian Headline 2"/>
              <a:cs typeface="GH Guardian Headline 2"/>
              <a:sym typeface="GH Guardian Headline 2"/>
            </a:endParaRPr>
          </a:p>
          <a:p>
            <a:pPr algn="l">
              <a:lnSpc>
                <a:spcPts val="4942"/>
              </a:lnSpc>
            </a:pPr>
            <a:r>
              <a:rPr lang="en-US" sz="3530">
                <a:solidFill>
                  <a:srgbClr val="E74323"/>
                </a:solidFill>
                <a:latin typeface="GH Guardian Headline 2"/>
                <a:ea typeface="GH Guardian Headline 2"/>
                <a:cs typeface="GH Guardian Headline 2"/>
                <a:sym typeface="GH Guardian Headline 2"/>
              </a:rPr>
              <a:t>Reportedly</a:t>
            </a:r>
            <a:r>
              <a:rPr lang="en-US" sz="3530">
                <a:solidFill>
                  <a:srgbClr val="000000"/>
                </a:solidFill>
                <a:latin typeface="GH Guardian Headline 2"/>
                <a:ea typeface="GH Guardian Headline 2"/>
                <a:cs typeface="GH Guardian Headline 2"/>
                <a:sym typeface="GH Guardian Headline 2"/>
              </a:rPr>
              <a:t>...</a:t>
            </a:r>
          </a:p>
          <a:p>
            <a:pPr algn="l">
              <a:lnSpc>
                <a:spcPts val="4942"/>
              </a:lnSpc>
            </a:pPr>
            <a:endParaRPr lang="en-US" sz="3530">
              <a:solidFill>
                <a:srgbClr val="000000"/>
              </a:solidFill>
              <a:latin typeface="GH Guardian Headline 2"/>
              <a:ea typeface="GH Guardian Headline 2"/>
              <a:cs typeface="GH Guardian Headline 2"/>
              <a:sym typeface="GH Guardian Headline 2"/>
            </a:endParaRPr>
          </a:p>
          <a:p>
            <a:pPr algn="l">
              <a:lnSpc>
                <a:spcPts val="4942"/>
              </a:lnSpc>
            </a:pPr>
            <a:r>
              <a:rPr lang="en-US" sz="3530">
                <a:solidFill>
                  <a:srgbClr val="E74323"/>
                </a:solidFill>
                <a:latin typeface="GH Guardian Headline 2"/>
                <a:ea typeface="GH Guardian Headline 2"/>
                <a:cs typeface="GH Guardian Headline 2"/>
                <a:sym typeface="GH Guardian Headline 2"/>
              </a:rPr>
              <a:t>Supposedly</a:t>
            </a:r>
            <a:r>
              <a:rPr lang="en-US" sz="3530">
                <a:solidFill>
                  <a:srgbClr val="000000"/>
                </a:solidFill>
                <a:latin typeface="GH Guardian Headline 2"/>
                <a:ea typeface="GH Guardian Headline 2"/>
                <a:cs typeface="GH Guardian Headline 2"/>
                <a:sym typeface="GH Guardian Headline 2"/>
              </a:rPr>
              <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grpSp>
        <p:nvGrpSpPr>
          <p:cNvPr id="2" name="Group 2"/>
          <p:cNvGrpSpPr/>
          <p:nvPr/>
        </p:nvGrpSpPr>
        <p:grpSpPr>
          <a:xfrm>
            <a:off x="1053848" y="942975"/>
            <a:ext cx="16180304" cy="8031380"/>
            <a:chOff x="0" y="0"/>
            <a:chExt cx="4261479" cy="2115260"/>
          </a:xfrm>
        </p:grpSpPr>
        <p:sp>
          <p:nvSpPr>
            <p:cNvPr id="3" name="Freeform 3"/>
            <p:cNvSpPr/>
            <p:nvPr/>
          </p:nvSpPr>
          <p:spPr>
            <a:xfrm>
              <a:off x="0" y="0"/>
              <a:ext cx="4261479" cy="2115260"/>
            </a:xfrm>
            <a:custGeom>
              <a:avLst/>
              <a:gdLst/>
              <a:ahLst/>
              <a:cxnLst/>
              <a:rect l="l" t="t" r="r" b="b"/>
              <a:pathLst>
                <a:path w="4261479" h="2115260">
                  <a:moveTo>
                    <a:pt x="0" y="0"/>
                  </a:moveTo>
                  <a:lnTo>
                    <a:pt x="4261479" y="0"/>
                  </a:lnTo>
                  <a:lnTo>
                    <a:pt x="4261479" y="2115260"/>
                  </a:lnTo>
                  <a:lnTo>
                    <a:pt x="0" y="2115260"/>
                  </a:lnTo>
                  <a:close/>
                </a:path>
              </a:pathLst>
            </a:custGeom>
            <a:solidFill>
              <a:srgbClr val="FFFFFF"/>
            </a:solidFill>
          </p:spPr>
        </p:sp>
        <p:sp>
          <p:nvSpPr>
            <p:cNvPr id="4" name="TextBox 4"/>
            <p:cNvSpPr txBox="1"/>
            <p:nvPr/>
          </p:nvSpPr>
          <p:spPr>
            <a:xfrm>
              <a:off x="0" y="-76200"/>
              <a:ext cx="4261479" cy="219146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40088" y="915352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3"/>
            <a:stretch>
              <a:fillRect l="-101" r="-101"/>
            </a:stretch>
          </a:blipFill>
        </p:spPr>
      </p:sp>
      <p:sp>
        <p:nvSpPr>
          <p:cNvPr id="6" name="Freeform 6"/>
          <p:cNvSpPr/>
          <p:nvPr/>
        </p:nvSpPr>
        <p:spPr>
          <a:xfrm>
            <a:off x="435576" y="5315112"/>
            <a:ext cx="7326234" cy="5496226"/>
          </a:xfrm>
          <a:custGeom>
            <a:avLst/>
            <a:gdLst/>
            <a:ahLst/>
            <a:cxnLst/>
            <a:rect l="l" t="t" r="r" b="b"/>
            <a:pathLst>
              <a:path w="7326234" h="5496226">
                <a:moveTo>
                  <a:pt x="0" y="0"/>
                </a:moveTo>
                <a:lnTo>
                  <a:pt x="7326233" y="0"/>
                </a:lnTo>
                <a:lnTo>
                  <a:pt x="7326233" y="5496226"/>
                </a:lnTo>
                <a:lnTo>
                  <a:pt x="0" y="5496226"/>
                </a:lnTo>
                <a:lnTo>
                  <a:pt x="0" y="0"/>
                </a:lnTo>
                <a:close/>
              </a:path>
            </a:pathLst>
          </a:custGeom>
          <a:blipFill>
            <a:blip r:embed="rId4"/>
            <a:stretch>
              <a:fillRect/>
            </a:stretch>
          </a:blipFill>
        </p:spPr>
      </p:sp>
      <p:sp>
        <p:nvSpPr>
          <p:cNvPr id="7" name="TextBox 7"/>
          <p:cNvSpPr txBox="1"/>
          <p:nvPr/>
        </p:nvSpPr>
        <p:spPr>
          <a:xfrm>
            <a:off x="1274743" y="950533"/>
            <a:ext cx="15676976" cy="786177"/>
          </a:xfrm>
          <a:prstGeom prst="rect">
            <a:avLst/>
          </a:prstGeom>
        </p:spPr>
        <p:txBody>
          <a:bodyPr lIns="0" tIns="0" rIns="0" bIns="0" rtlCol="0" anchor="t">
            <a:spAutoFit/>
          </a:bodyPr>
          <a:lstStyle/>
          <a:p>
            <a:pPr algn="l">
              <a:lnSpc>
                <a:spcPts val="6761"/>
              </a:lnSpc>
            </a:pPr>
            <a:r>
              <a:rPr lang="en-US" sz="4829" b="1" dirty="0">
                <a:solidFill>
                  <a:srgbClr val="000000"/>
                </a:solidFill>
                <a:latin typeface="GH Guardian Headline 1"/>
                <a:ea typeface="GH Guardian Headline 1"/>
                <a:cs typeface="GH Guardian Headline 1"/>
                <a:sym typeface="GH Guardian Headline 1"/>
              </a:rPr>
              <a:t>Time to become a reporter...</a:t>
            </a:r>
          </a:p>
        </p:txBody>
      </p:sp>
      <p:sp>
        <p:nvSpPr>
          <p:cNvPr id="8" name="TextBox 8"/>
          <p:cNvSpPr txBox="1"/>
          <p:nvPr/>
        </p:nvSpPr>
        <p:spPr>
          <a:xfrm>
            <a:off x="1568990" y="2533643"/>
            <a:ext cx="15088483" cy="1470025"/>
          </a:xfrm>
          <a:prstGeom prst="rect">
            <a:avLst/>
          </a:prstGeom>
        </p:spPr>
        <p:txBody>
          <a:bodyPr lIns="0" tIns="0" rIns="0" bIns="0" rtlCol="0" anchor="t">
            <a:spAutoFit/>
          </a:bodyPr>
          <a:lstStyle/>
          <a:p>
            <a:pPr algn="l">
              <a:lnSpc>
                <a:spcPts val="5599"/>
              </a:lnSpc>
              <a:spcBef>
                <a:spcPct val="0"/>
              </a:spcBef>
            </a:pPr>
            <a:r>
              <a:rPr lang="en-US" sz="3999">
                <a:solidFill>
                  <a:srgbClr val="000000"/>
                </a:solidFill>
                <a:latin typeface="GH Guardian Headline 2"/>
                <a:ea typeface="GH Guardian Headline 2"/>
                <a:cs typeface="GH Guardian Headline 2"/>
                <a:sym typeface="GH Guardian Headline 2"/>
              </a:rPr>
              <a:t>Can you write a news headline and a summary (using the 5Ws), stating the facts of what actually happened in the news story? </a:t>
            </a:r>
          </a:p>
        </p:txBody>
      </p:sp>
      <p:sp>
        <p:nvSpPr>
          <p:cNvPr id="9" name="TextBox 9"/>
          <p:cNvSpPr txBox="1"/>
          <p:nvPr/>
        </p:nvSpPr>
        <p:spPr>
          <a:xfrm>
            <a:off x="6232618" y="4661709"/>
            <a:ext cx="10545403" cy="2174875"/>
          </a:xfrm>
          <a:prstGeom prst="rect">
            <a:avLst/>
          </a:prstGeom>
        </p:spPr>
        <p:txBody>
          <a:bodyPr lIns="0" tIns="0" rIns="0" bIns="0" rtlCol="0" anchor="t">
            <a:spAutoFit/>
          </a:bodyPr>
          <a:lstStyle/>
          <a:p>
            <a:pPr algn="l">
              <a:lnSpc>
                <a:spcPts val="5599"/>
              </a:lnSpc>
            </a:pPr>
            <a:r>
              <a:rPr lang="en-US" sz="3999">
                <a:solidFill>
                  <a:srgbClr val="000000"/>
                </a:solidFill>
                <a:latin typeface="GH Guardian Headline 2"/>
                <a:ea typeface="GH Guardian Headline 2"/>
                <a:cs typeface="GH Guardian Headline 2"/>
                <a:sym typeface="GH Guardian Headline 2"/>
              </a:rPr>
              <a:t>You could do this by writing them down or you</a:t>
            </a:r>
          </a:p>
          <a:p>
            <a:pPr algn="l">
              <a:lnSpc>
                <a:spcPts val="5599"/>
              </a:lnSpc>
              <a:spcBef>
                <a:spcPct val="0"/>
              </a:spcBef>
            </a:pPr>
            <a:r>
              <a:rPr lang="en-US" sz="3999">
                <a:solidFill>
                  <a:srgbClr val="000000"/>
                </a:solidFill>
                <a:latin typeface="GH Guardian Headline 2"/>
                <a:ea typeface="GH Guardian Headline 2"/>
                <a:cs typeface="GH Guardian Headline 2"/>
                <a:sym typeface="GH Guardian Headline 2"/>
              </a:rPr>
              <a:t>could perform news bulletins in role as a TV or radio reporter.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TextBox 2"/>
          <p:cNvSpPr txBox="1"/>
          <p:nvPr/>
        </p:nvSpPr>
        <p:spPr>
          <a:xfrm>
            <a:off x="6189778" y="505278"/>
            <a:ext cx="5908444" cy="1088888"/>
          </a:xfrm>
          <a:prstGeom prst="rect">
            <a:avLst/>
          </a:prstGeom>
        </p:spPr>
        <p:txBody>
          <a:bodyPr lIns="0" tIns="0" rIns="0" bIns="0" rtlCol="0" anchor="t">
            <a:spAutoFit/>
          </a:bodyPr>
          <a:lstStyle/>
          <a:p>
            <a:pPr algn="l">
              <a:lnSpc>
                <a:spcPts val="9449"/>
              </a:lnSpc>
            </a:pPr>
            <a:r>
              <a:rPr lang="en-US" sz="6749" b="1" dirty="0">
                <a:solidFill>
                  <a:srgbClr val="FFFFFF"/>
                </a:solidFill>
                <a:latin typeface="GH Guardian Headline 3"/>
                <a:ea typeface="GH Guardian Headline 3"/>
                <a:cs typeface="GH Guardian Headline 3"/>
                <a:sym typeface="GH Guardian Headline 3"/>
              </a:rPr>
              <a:t>Let’s discuss</a:t>
            </a:r>
          </a:p>
        </p:txBody>
      </p:sp>
      <p:sp>
        <p:nvSpPr>
          <p:cNvPr id="3" name="Freeform 3"/>
          <p:cNvSpPr/>
          <p:nvPr/>
        </p:nvSpPr>
        <p:spPr>
          <a:xfrm>
            <a:off x="15769241" y="9028284"/>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grpSp>
        <p:nvGrpSpPr>
          <p:cNvPr id="4" name="Group 4"/>
          <p:cNvGrpSpPr/>
          <p:nvPr/>
        </p:nvGrpSpPr>
        <p:grpSpPr>
          <a:xfrm>
            <a:off x="1416717" y="2184817"/>
            <a:ext cx="15454567" cy="6176805"/>
            <a:chOff x="0" y="0"/>
            <a:chExt cx="20606089" cy="8235741"/>
          </a:xfrm>
        </p:grpSpPr>
        <p:grpSp>
          <p:nvGrpSpPr>
            <p:cNvPr id="5" name="Group 5"/>
            <p:cNvGrpSpPr/>
            <p:nvPr/>
          </p:nvGrpSpPr>
          <p:grpSpPr>
            <a:xfrm>
              <a:off x="0" y="0"/>
              <a:ext cx="20606089" cy="8235741"/>
              <a:chOff x="0" y="0"/>
              <a:chExt cx="4070339" cy="1626813"/>
            </a:xfrm>
          </p:grpSpPr>
          <p:sp>
            <p:nvSpPr>
              <p:cNvPr id="6" name="Freeform 6"/>
              <p:cNvSpPr/>
              <p:nvPr/>
            </p:nvSpPr>
            <p:spPr>
              <a:xfrm>
                <a:off x="0" y="0"/>
                <a:ext cx="4070338" cy="1626813"/>
              </a:xfrm>
              <a:custGeom>
                <a:avLst/>
                <a:gdLst/>
                <a:ahLst/>
                <a:cxnLst/>
                <a:rect l="l" t="t" r="r" b="b"/>
                <a:pathLst>
                  <a:path w="4070338" h="1626813">
                    <a:moveTo>
                      <a:pt x="0" y="0"/>
                    </a:moveTo>
                    <a:lnTo>
                      <a:pt x="4070338" y="0"/>
                    </a:lnTo>
                    <a:lnTo>
                      <a:pt x="4070338" y="1626813"/>
                    </a:lnTo>
                    <a:lnTo>
                      <a:pt x="0" y="1626813"/>
                    </a:lnTo>
                    <a:close/>
                  </a:path>
                </a:pathLst>
              </a:custGeom>
              <a:solidFill>
                <a:srgbClr val="FFFFFF"/>
              </a:solidFill>
            </p:spPr>
          </p:sp>
          <p:sp>
            <p:nvSpPr>
              <p:cNvPr id="7" name="TextBox 7"/>
              <p:cNvSpPr txBox="1"/>
              <p:nvPr/>
            </p:nvSpPr>
            <p:spPr>
              <a:xfrm>
                <a:off x="0" y="-57150"/>
                <a:ext cx="4070339" cy="1683963"/>
              </a:xfrm>
              <a:prstGeom prst="rect">
                <a:avLst/>
              </a:prstGeom>
            </p:spPr>
            <p:txBody>
              <a:bodyPr lIns="50800" tIns="50800" rIns="50800" bIns="50800" rtlCol="0" anchor="ctr"/>
              <a:lstStyle/>
              <a:p>
                <a:pPr algn="ctr">
                  <a:lnSpc>
                    <a:spcPts val="1960"/>
                  </a:lnSpc>
                </a:pPr>
                <a:endParaRPr/>
              </a:p>
            </p:txBody>
          </p:sp>
        </p:grpSp>
        <p:sp>
          <p:nvSpPr>
            <p:cNvPr id="8" name="TextBox 8"/>
            <p:cNvSpPr txBox="1"/>
            <p:nvPr/>
          </p:nvSpPr>
          <p:spPr>
            <a:xfrm>
              <a:off x="210092" y="192866"/>
              <a:ext cx="20185905" cy="3190877"/>
            </a:xfrm>
            <a:prstGeom prst="rect">
              <a:avLst/>
            </a:prstGeom>
          </p:spPr>
          <p:txBody>
            <a:bodyPr lIns="0" tIns="0" rIns="0" bIns="0" rtlCol="0" anchor="t">
              <a:spAutoFit/>
            </a:bodyPr>
            <a:lstStyle/>
            <a:p>
              <a:pPr algn="l">
                <a:lnSpc>
                  <a:spcPts val="6299"/>
                </a:lnSpc>
              </a:pPr>
              <a:r>
                <a:rPr lang="en-US" sz="4499">
                  <a:solidFill>
                    <a:srgbClr val="160F0E"/>
                  </a:solidFill>
                  <a:latin typeface="GH Guardian Headline 1"/>
                  <a:ea typeface="GH Guardian Headline 1"/>
                  <a:cs typeface="GH Guardian Headline 1"/>
                  <a:sym typeface="GH Guardian Headline 1"/>
                </a:rPr>
                <a:t>Let’s think back to the news story we looked at during the starter. Can you write either a fact or an opinion statement about it? </a:t>
              </a:r>
            </a:p>
          </p:txBody>
        </p:sp>
        <p:sp>
          <p:nvSpPr>
            <p:cNvPr id="9" name="TextBox 9"/>
            <p:cNvSpPr txBox="1"/>
            <p:nvPr/>
          </p:nvSpPr>
          <p:spPr>
            <a:xfrm>
              <a:off x="7626772" y="3889270"/>
              <a:ext cx="5352546" cy="1407939"/>
            </a:xfrm>
            <a:prstGeom prst="rect">
              <a:avLst/>
            </a:prstGeom>
          </p:spPr>
          <p:txBody>
            <a:bodyPr lIns="0" tIns="0" rIns="0" bIns="0" rtlCol="0" anchor="t">
              <a:spAutoFit/>
            </a:bodyPr>
            <a:lstStyle/>
            <a:p>
              <a:pPr algn="ctr">
                <a:lnSpc>
                  <a:spcPts val="8159"/>
                </a:lnSpc>
                <a:spcBef>
                  <a:spcPct val="0"/>
                </a:spcBef>
              </a:pPr>
              <a:r>
                <a:rPr lang="en-US" sz="5828">
                  <a:solidFill>
                    <a:srgbClr val="000000"/>
                  </a:solidFill>
                  <a:latin typeface="GH Guardian Headline 3"/>
                  <a:ea typeface="GH Guardian Headline 3"/>
                  <a:cs typeface="GH Guardian Headline 3"/>
                  <a:sym typeface="GH Guardian Headline 3"/>
                </a:rPr>
                <a:t>Challenge:</a:t>
              </a:r>
            </a:p>
          </p:txBody>
        </p:sp>
        <p:sp>
          <p:nvSpPr>
            <p:cNvPr id="10" name="TextBox 10"/>
            <p:cNvSpPr txBox="1"/>
            <p:nvPr/>
          </p:nvSpPr>
          <p:spPr>
            <a:xfrm>
              <a:off x="595539" y="5850792"/>
              <a:ext cx="19415011" cy="1076325"/>
            </a:xfrm>
            <a:prstGeom prst="rect">
              <a:avLst/>
            </a:prstGeom>
          </p:spPr>
          <p:txBody>
            <a:bodyPr lIns="0" tIns="0" rIns="0" bIns="0" rtlCol="0" anchor="t">
              <a:spAutoFit/>
            </a:bodyPr>
            <a:lstStyle/>
            <a:p>
              <a:pPr algn="ctr">
                <a:lnSpc>
                  <a:spcPts val="6299"/>
                </a:lnSpc>
                <a:spcBef>
                  <a:spcPct val="0"/>
                </a:spcBef>
              </a:pPr>
              <a:r>
                <a:rPr lang="en-US" sz="4500">
                  <a:solidFill>
                    <a:srgbClr val="000000"/>
                  </a:solidFill>
                  <a:latin typeface="GH Guardian Headline 1"/>
                  <a:ea typeface="GH Guardian Headline 1"/>
                  <a:cs typeface="GH Guardian Headline 1"/>
                  <a:sym typeface="GH Guardian Headline 1"/>
                </a:rPr>
                <a:t>Can you write a speculation or a rumour statement?</a:t>
              </a: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TextBox 2"/>
          <p:cNvSpPr txBox="1"/>
          <p:nvPr/>
        </p:nvSpPr>
        <p:spPr>
          <a:xfrm>
            <a:off x="6189778" y="505278"/>
            <a:ext cx="5908444" cy="1088888"/>
          </a:xfrm>
          <a:prstGeom prst="rect">
            <a:avLst/>
          </a:prstGeom>
        </p:spPr>
        <p:txBody>
          <a:bodyPr lIns="0" tIns="0" rIns="0" bIns="0" rtlCol="0" anchor="t">
            <a:spAutoFit/>
          </a:bodyPr>
          <a:lstStyle/>
          <a:p>
            <a:pPr algn="l">
              <a:lnSpc>
                <a:spcPts val="9449"/>
              </a:lnSpc>
            </a:pPr>
            <a:r>
              <a:rPr lang="en-US" sz="6749" b="1">
                <a:solidFill>
                  <a:srgbClr val="FFFFFF"/>
                </a:solidFill>
                <a:latin typeface="GH Guardian Headline 3"/>
                <a:ea typeface="GH Guardian Headline 3"/>
                <a:cs typeface="GH Guardian Headline 3"/>
                <a:sym typeface="GH Guardian Headline 3"/>
              </a:rPr>
              <a:t>Let’s discuss</a:t>
            </a:r>
          </a:p>
        </p:txBody>
      </p:sp>
      <p:grpSp>
        <p:nvGrpSpPr>
          <p:cNvPr id="3" name="Group 3"/>
          <p:cNvGrpSpPr/>
          <p:nvPr/>
        </p:nvGrpSpPr>
        <p:grpSpPr>
          <a:xfrm>
            <a:off x="1416717" y="2146395"/>
            <a:ext cx="15454567" cy="6646156"/>
            <a:chOff x="0" y="0"/>
            <a:chExt cx="4070339" cy="1750428"/>
          </a:xfrm>
        </p:grpSpPr>
        <p:sp>
          <p:nvSpPr>
            <p:cNvPr id="4" name="Freeform 4"/>
            <p:cNvSpPr/>
            <p:nvPr/>
          </p:nvSpPr>
          <p:spPr>
            <a:xfrm>
              <a:off x="0" y="0"/>
              <a:ext cx="4070338" cy="1750428"/>
            </a:xfrm>
            <a:custGeom>
              <a:avLst/>
              <a:gdLst/>
              <a:ahLst/>
              <a:cxnLst/>
              <a:rect l="l" t="t" r="r" b="b"/>
              <a:pathLst>
                <a:path w="4070338" h="1750428">
                  <a:moveTo>
                    <a:pt x="0" y="0"/>
                  </a:moveTo>
                  <a:lnTo>
                    <a:pt x="4070338" y="0"/>
                  </a:lnTo>
                  <a:lnTo>
                    <a:pt x="4070338" y="1750428"/>
                  </a:lnTo>
                  <a:lnTo>
                    <a:pt x="0" y="1750428"/>
                  </a:lnTo>
                  <a:close/>
                </a:path>
              </a:pathLst>
            </a:custGeom>
            <a:solidFill>
              <a:srgbClr val="FFFFFF"/>
            </a:solidFill>
          </p:spPr>
        </p:sp>
        <p:sp>
          <p:nvSpPr>
            <p:cNvPr id="5" name="TextBox 5"/>
            <p:cNvSpPr txBox="1"/>
            <p:nvPr/>
          </p:nvSpPr>
          <p:spPr>
            <a:xfrm>
              <a:off x="0" y="-57150"/>
              <a:ext cx="4070339" cy="1807578"/>
            </a:xfrm>
            <a:prstGeom prst="rect">
              <a:avLst/>
            </a:prstGeom>
          </p:spPr>
          <p:txBody>
            <a:bodyPr lIns="50800" tIns="50800" rIns="50800" bIns="50800" rtlCol="0" anchor="ctr"/>
            <a:lstStyle/>
            <a:p>
              <a:pPr algn="ctr">
                <a:lnSpc>
                  <a:spcPts val="1960"/>
                </a:lnSpc>
              </a:pPr>
              <a:endParaRPr/>
            </a:p>
          </p:txBody>
        </p:sp>
      </p:grpSp>
      <p:sp>
        <p:nvSpPr>
          <p:cNvPr id="6" name="TextBox 6"/>
          <p:cNvSpPr txBox="1"/>
          <p:nvPr/>
        </p:nvSpPr>
        <p:spPr>
          <a:xfrm>
            <a:off x="1731854" y="2104578"/>
            <a:ext cx="15139429" cy="2438402"/>
          </a:xfrm>
          <a:prstGeom prst="rect">
            <a:avLst/>
          </a:prstGeom>
        </p:spPr>
        <p:txBody>
          <a:bodyPr lIns="0" tIns="0" rIns="0" bIns="0" rtlCol="0" anchor="t">
            <a:spAutoFit/>
          </a:bodyPr>
          <a:lstStyle/>
          <a:p>
            <a:pPr algn="l">
              <a:lnSpc>
                <a:spcPts val="6299"/>
              </a:lnSpc>
            </a:pPr>
            <a:r>
              <a:rPr lang="en-US" sz="4499">
                <a:solidFill>
                  <a:srgbClr val="160F0E"/>
                </a:solidFill>
                <a:latin typeface="GH Guardian Headline 1"/>
                <a:ea typeface="GH Guardian Headline 1"/>
                <a:cs typeface="GH Guardian Headline 1"/>
                <a:sym typeface="GH Guardian Headline 1"/>
              </a:rPr>
              <a:t>Find a pair and swap your statement with your partner. </a:t>
            </a:r>
          </a:p>
          <a:p>
            <a:pPr algn="l">
              <a:lnSpc>
                <a:spcPts val="6299"/>
              </a:lnSpc>
            </a:pPr>
            <a:r>
              <a:rPr lang="en-US" sz="4499">
                <a:solidFill>
                  <a:srgbClr val="160F0E"/>
                </a:solidFill>
                <a:latin typeface="GH Guardian Headline 1"/>
                <a:ea typeface="GH Guardian Headline 1"/>
                <a:cs typeface="GH Guardian Headline 1"/>
                <a:sym typeface="GH Guardian Headline 1"/>
              </a:rPr>
              <a:t>Using the language clues, can you figure out what kind of statment your partner has written? </a:t>
            </a:r>
          </a:p>
        </p:txBody>
      </p:sp>
      <p:sp>
        <p:nvSpPr>
          <p:cNvPr id="7" name="Freeform 7"/>
          <p:cNvSpPr/>
          <p:nvPr/>
        </p:nvSpPr>
        <p:spPr>
          <a:xfrm>
            <a:off x="15769241" y="9028284"/>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sp>
        <p:nvSpPr>
          <p:cNvPr id="8" name="TextBox 8"/>
          <p:cNvSpPr txBox="1"/>
          <p:nvPr/>
        </p:nvSpPr>
        <p:spPr>
          <a:xfrm>
            <a:off x="1808413" y="5123243"/>
            <a:ext cx="3444000" cy="968375"/>
          </a:xfrm>
          <a:prstGeom prst="rect">
            <a:avLst/>
          </a:prstGeom>
        </p:spPr>
        <p:txBody>
          <a:bodyPr lIns="0" tIns="0" rIns="0" bIns="0" rtlCol="0" anchor="t">
            <a:spAutoFit/>
          </a:bodyPr>
          <a:lstStyle/>
          <a:p>
            <a:pPr algn="ctr">
              <a:lnSpc>
                <a:spcPts val="7000"/>
              </a:lnSpc>
              <a:spcBef>
                <a:spcPct val="0"/>
              </a:spcBef>
            </a:pPr>
            <a:r>
              <a:rPr lang="en-US" sz="5000">
                <a:solidFill>
                  <a:srgbClr val="FFFFFF"/>
                </a:solidFill>
                <a:latin typeface="GH Guardian Headline 3"/>
                <a:ea typeface="GH Guardian Headline 3"/>
                <a:cs typeface="GH Guardian Headline 3"/>
                <a:sym typeface="GH Guardian Headline 3"/>
              </a:rPr>
              <a:t>Challenge:</a:t>
            </a:r>
          </a:p>
        </p:txBody>
      </p:sp>
      <p:sp>
        <p:nvSpPr>
          <p:cNvPr id="9" name="TextBox 9"/>
          <p:cNvSpPr txBox="1"/>
          <p:nvPr/>
        </p:nvSpPr>
        <p:spPr>
          <a:xfrm>
            <a:off x="1808413" y="4838255"/>
            <a:ext cx="15293219" cy="3758438"/>
          </a:xfrm>
          <a:prstGeom prst="rect">
            <a:avLst/>
          </a:prstGeom>
        </p:spPr>
        <p:txBody>
          <a:bodyPr lIns="0" tIns="0" rIns="0" bIns="0" rtlCol="0" anchor="t">
            <a:spAutoFit/>
          </a:bodyPr>
          <a:lstStyle/>
          <a:p>
            <a:pPr marL="762128" lvl="1" indent="-381064" algn="l">
              <a:lnSpc>
                <a:spcPts val="4942"/>
              </a:lnSpc>
              <a:buFont typeface="Arial"/>
              <a:buChar char="•"/>
            </a:pPr>
            <a:r>
              <a:rPr lang="en-US" sz="3530">
                <a:solidFill>
                  <a:srgbClr val="000000"/>
                </a:solidFill>
                <a:latin typeface="GH Guardian Headline 2"/>
                <a:ea typeface="GH Guardian Headline 2"/>
                <a:cs typeface="GH Guardian Headline 2"/>
                <a:sym typeface="GH Guardian Headline 2"/>
              </a:rPr>
              <a:t>How can you tell the difference? </a:t>
            </a:r>
          </a:p>
          <a:p>
            <a:pPr marL="762128" lvl="1" indent="-381064" algn="l">
              <a:lnSpc>
                <a:spcPts val="4942"/>
              </a:lnSpc>
              <a:buFont typeface="Arial"/>
              <a:buChar char="•"/>
            </a:pPr>
            <a:r>
              <a:rPr lang="en-US" sz="3530">
                <a:solidFill>
                  <a:srgbClr val="000000"/>
                </a:solidFill>
                <a:latin typeface="GH Guardian Headline 2"/>
                <a:ea typeface="GH Guardian Headline 2"/>
                <a:cs typeface="GH Guardian Headline 2"/>
                <a:sym typeface="GH Guardian Headline 2"/>
              </a:rPr>
              <a:t>What kind of language clues can we look out for? </a:t>
            </a:r>
          </a:p>
          <a:p>
            <a:pPr marL="762128" lvl="1" indent="-381064" algn="l">
              <a:lnSpc>
                <a:spcPts val="4942"/>
              </a:lnSpc>
              <a:buFont typeface="Arial"/>
              <a:buChar char="•"/>
            </a:pPr>
            <a:r>
              <a:rPr lang="en-US" sz="3530">
                <a:solidFill>
                  <a:srgbClr val="000000"/>
                </a:solidFill>
                <a:latin typeface="GH Guardian Headline 2"/>
                <a:ea typeface="GH Guardian Headline 2"/>
                <a:cs typeface="GH Guardian Headline 2"/>
                <a:sym typeface="GH Guardian Headline 2"/>
              </a:rPr>
              <a:t>Why is it important to be able to tell the difference between fact and opinion when online?</a:t>
            </a:r>
          </a:p>
          <a:p>
            <a:pPr marL="762128" lvl="1" indent="-381064" algn="l">
              <a:lnSpc>
                <a:spcPts val="4942"/>
              </a:lnSpc>
              <a:buFont typeface="Arial"/>
              <a:buChar char="•"/>
            </a:pPr>
            <a:r>
              <a:rPr lang="en-US" sz="3530">
                <a:solidFill>
                  <a:srgbClr val="000000"/>
                </a:solidFill>
                <a:latin typeface="GH Guardian Headline 2"/>
                <a:ea typeface="GH Guardian Headline 2"/>
                <a:cs typeface="GH Guardian Headline 2"/>
                <a:sym typeface="GH Guardian Headline 2"/>
              </a:rPr>
              <a:t>What would happen if a journalist reported a speculation or rumour as fact?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426962" y="2432314"/>
            <a:ext cx="17434077" cy="2711186"/>
            <a:chOff x="0" y="0"/>
            <a:chExt cx="4591691" cy="714057"/>
          </a:xfrm>
        </p:grpSpPr>
        <p:sp>
          <p:nvSpPr>
            <p:cNvPr id="3" name="Freeform 3"/>
            <p:cNvSpPr/>
            <p:nvPr/>
          </p:nvSpPr>
          <p:spPr>
            <a:xfrm>
              <a:off x="0" y="0"/>
              <a:ext cx="4591691" cy="714057"/>
            </a:xfrm>
            <a:custGeom>
              <a:avLst/>
              <a:gdLst/>
              <a:ahLst/>
              <a:cxnLst/>
              <a:rect l="l" t="t" r="r" b="b"/>
              <a:pathLst>
                <a:path w="4591691" h="714057">
                  <a:moveTo>
                    <a:pt x="0" y="0"/>
                  </a:moveTo>
                  <a:lnTo>
                    <a:pt x="4591691" y="0"/>
                  </a:lnTo>
                  <a:lnTo>
                    <a:pt x="4591691" y="714057"/>
                  </a:lnTo>
                  <a:lnTo>
                    <a:pt x="0" y="714057"/>
                  </a:lnTo>
                  <a:close/>
                </a:path>
              </a:pathLst>
            </a:custGeom>
            <a:solidFill>
              <a:srgbClr val="FFFFFF"/>
            </a:solidFill>
          </p:spPr>
        </p:sp>
        <p:sp>
          <p:nvSpPr>
            <p:cNvPr id="4" name="TextBox 4"/>
            <p:cNvSpPr txBox="1"/>
            <p:nvPr/>
          </p:nvSpPr>
          <p:spPr>
            <a:xfrm>
              <a:off x="0" y="-76200"/>
              <a:ext cx="4591691" cy="790257"/>
            </a:xfrm>
            <a:prstGeom prst="rect">
              <a:avLst/>
            </a:prstGeom>
          </p:spPr>
          <p:txBody>
            <a:bodyPr lIns="50800" tIns="50800" rIns="50800" bIns="50800" rtlCol="0" anchor="ctr"/>
            <a:lstStyle/>
            <a:p>
              <a:pPr algn="ctr">
                <a:lnSpc>
                  <a:spcPts val="2808"/>
                </a:lnSpc>
              </a:pPr>
              <a:endParaRPr/>
            </a:p>
          </p:txBody>
        </p:sp>
      </p:grpSp>
      <p:sp>
        <p:nvSpPr>
          <p:cNvPr id="5" name="TextBox 5"/>
          <p:cNvSpPr txBox="1"/>
          <p:nvPr/>
        </p:nvSpPr>
        <p:spPr>
          <a:xfrm>
            <a:off x="6257048" y="300233"/>
            <a:ext cx="5128096" cy="1285288"/>
          </a:xfrm>
          <a:prstGeom prst="rect">
            <a:avLst/>
          </a:prstGeom>
        </p:spPr>
        <p:txBody>
          <a:bodyPr lIns="0" tIns="0" rIns="0" bIns="0" rtlCol="0" anchor="t">
            <a:spAutoFit/>
          </a:bodyPr>
          <a:lstStyle/>
          <a:p>
            <a:pPr algn="ctr">
              <a:lnSpc>
                <a:spcPts val="11130"/>
              </a:lnSpc>
            </a:pPr>
            <a:r>
              <a:rPr lang="en-US" sz="7950" b="1" dirty="0">
                <a:solidFill>
                  <a:srgbClr val="000000"/>
                </a:solidFill>
                <a:latin typeface="GH Guardian Headline 3"/>
                <a:ea typeface="GH Guardian Headline 3"/>
                <a:cs typeface="GH Guardian Headline 3"/>
                <a:sym typeface="GH Guardian Headline 3"/>
              </a:rPr>
              <a:t>Extension </a:t>
            </a:r>
          </a:p>
        </p:txBody>
      </p:sp>
      <p:sp>
        <p:nvSpPr>
          <p:cNvPr id="6" name="TextBox 6"/>
          <p:cNvSpPr txBox="1"/>
          <p:nvPr/>
        </p:nvSpPr>
        <p:spPr>
          <a:xfrm>
            <a:off x="1198427" y="3002893"/>
            <a:ext cx="16181424" cy="1512361"/>
          </a:xfrm>
          <a:prstGeom prst="rect">
            <a:avLst/>
          </a:prstGeom>
        </p:spPr>
        <p:txBody>
          <a:bodyPr lIns="0" tIns="0" rIns="0" bIns="0" rtlCol="0" anchor="t">
            <a:spAutoFit/>
          </a:bodyPr>
          <a:lstStyle/>
          <a:p>
            <a:pPr algn="ctr">
              <a:lnSpc>
                <a:spcPts val="5768"/>
              </a:lnSpc>
            </a:pPr>
            <a:r>
              <a:rPr lang="en-US" sz="4120">
                <a:solidFill>
                  <a:srgbClr val="000000"/>
                </a:solidFill>
                <a:latin typeface="GH Guardian Headline 2"/>
                <a:ea typeface="GH Guardian Headline 2"/>
                <a:cs typeface="GH Guardian Headline 2"/>
                <a:sym typeface="GH Guardian Headline 2"/>
              </a:rPr>
              <a:t>Can you read a news story and then write your own opinion piece in response to it? </a:t>
            </a:r>
          </a:p>
        </p:txBody>
      </p:sp>
      <p:sp>
        <p:nvSpPr>
          <p:cNvPr id="7" name="Freeform 7"/>
          <p:cNvSpPr/>
          <p:nvPr/>
        </p:nvSpPr>
        <p:spPr>
          <a:xfrm>
            <a:off x="5948480" y="4515254"/>
            <a:ext cx="7326234" cy="5496226"/>
          </a:xfrm>
          <a:custGeom>
            <a:avLst/>
            <a:gdLst/>
            <a:ahLst/>
            <a:cxnLst/>
            <a:rect l="l" t="t" r="r" b="b"/>
            <a:pathLst>
              <a:path w="7326234" h="5496226">
                <a:moveTo>
                  <a:pt x="0" y="0"/>
                </a:moveTo>
                <a:lnTo>
                  <a:pt x="7326234" y="0"/>
                </a:lnTo>
                <a:lnTo>
                  <a:pt x="7326234" y="5496226"/>
                </a:lnTo>
                <a:lnTo>
                  <a:pt x="0" y="5496226"/>
                </a:lnTo>
                <a:lnTo>
                  <a:pt x="0" y="0"/>
                </a:lnTo>
                <a:close/>
              </a:path>
            </a:pathLst>
          </a:custGeom>
          <a:blipFill>
            <a:blip r:embed="rId2"/>
            <a:stretch>
              <a:fillRect/>
            </a:stretch>
          </a:blipFill>
        </p:spPr>
      </p:sp>
      <p:sp>
        <p:nvSpPr>
          <p:cNvPr id="8" name="Freeform 8"/>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3"/>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grpSp>
        <p:nvGrpSpPr>
          <p:cNvPr id="2" name="Group 2"/>
          <p:cNvGrpSpPr/>
          <p:nvPr/>
        </p:nvGrpSpPr>
        <p:grpSpPr>
          <a:xfrm>
            <a:off x="1028700" y="4929068"/>
            <a:ext cx="16230600" cy="3546304"/>
            <a:chOff x="0" y="0"/>
            <a:chExt cx="4274726" cy="934006"/>
          </a:xfrm>
        </p:grpSpPr>
        <p:sp>
          <p:nvSpPr>
            <p:cNvPr id="3" name="Freeform 3"/>
            <p:cNvSpPr/>
            <p:nvPr/>
          </p:nvSpPr>
          <p:spPr>
            <a:xfrm>
              <a:off x="0" y="0"/>
              <a:ext cx="4274726" cy="934006"/>
            </a:xfrm>
            <a:custGeom>
              <a:avLst/>
              <a:gdLst/>
              <a:ahLst/>
              <a:cxnLst/>
              <a:rect l="l" t="t" r="r" b="b"/>
              <a:pathLst>
                <a:path w="4274726" h="934006">
                  <a:moveTo>
                    <a:pt x="0" y="0"/>
                  </a:moveTo>
                  <a:lnTo>
                    <a:pt x="4274726" y="0"/>
                  </a:lnTo>
                  <a:lnTo>
                    <a:pt x="4274726" y="934006"/>
                  </a:lnTo>
                  <a:lnTo>
                    <a:pt x="0" y="934006"/>
                  </a:lnTo>
                  <a:close/>
                </a:path>
              </a:pathLst>
            </a:custGeom>
            <a:solidFill>
              <a:srgbClr val="FFFFFF"/>
            </a:solidFill>
          </p:spPr>
        </p:sp>
        <p:sp>
          <p:nvSpPr>
            <p:cNvPr id="4" name="TextBox 4"/>
            <p:cNvSpPr txBox="1"/>
            <p:nvPr/>
          </p:nvSpPr>
          <p:spPr>
            <a:xfrm>
              <a:off x="0" y="-57150"/>
              <a:ext cx="4274726" cy="991156"/>
            </a:xfrm>
            <a:prstGeom prst="rect">
              <a:avLst/>
            </a:prstGeom>
          </p:spPr>
          <p:txBody>
            <a:bodyPr lIns="50800" tIns="50800" rIns="50800" bIns="50800" rtlCol="0" anchor="ctr"/>
            <a:lstStyle/>
            <a:p>
              <a:pPr algn="ctr">
                <a:lnSpc>
                  <a:spcPts val="1960"/>
                </a:lnSpc>
              </a:pPr>
              <a:endParaRPr/>
            </a:p>
          </p:txBody>
        </p:sp>
      </p:grpSp>
      <p:sp>
        <p:nvSpPr>
          <p:cNvPr id="5" name="Freeform 5"/>
          <p:cNvSpPr/>
          <p:nvPr/>
        </p:nvSpPr>
        <p:spPr>
          <a:xfrm>
            <a:off x="15628620" y="894016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grpSp>
        <p:nvGrpSpPr>
          <p:cNvPr id="6" name="Group 6"/>
          <p:cNvGrpSpPr/>
          <p:nvPr/>
        </p:nvGrpSpPr>
        <p:grpSpPr>
          <a:xfrm>
            <a:off x="1028700" y="1028700"/>
            <a:ext cx="11038753" cy="1756366"/>
            <a:chOff x="0" y="0"/>
            <a:chExt cx="2907326" cy="462582"/>
          </a:xfrm>
        </p:grpSpPr>
        <p:sp>
          <p:nvSpPr>
            <p:cNvPr id="7" name="Freeform 7"/>
            <p:cNvSpPr/>
            <p:nvPr/>
          </p:nvSpPr>
          <p:spPr>
            <a:xfrm>
              <a:off x="0" y="0"/>
              <a:ext cx="2907326" cy="462582"/>
            </a:xfrm>
            <a:custGeom>
              <a:avLst/>
              <a:gdLst/>
              <a:ahLst/>
              <a:cxnLst/>
              <a:rect l="l" t="t" r="r" b="b"/>
              <a:pathLst>
                <a:path w="2907326" h="462582">
                  <a:moveTo>
                    <a:pt x="0" y="0"/>
                  </a:moveTo>
                  <a:lnTo>
                    <a:pt x="2907326" y="0"/>
                  </a:lnTo>
                  <a:lnTo>
                    <a:pt x="2907326" y="462582"/>
                  </a:lnTo>
                  <a:lnTo>
                    <a:pt x="0" y="462582"/>
                  </a:lnTo>
                  <a:close/>
                </a:path>
              </a:pathLst>
            </a:custGeom>
            <a:solidFill>
              <a:srgbClr val="FFFFFF"/>
            </a:solidFill>
          </p:spPr>
        </p:sp>
        <p:sp>
          <p:nvSpPr>
            <p:cNvPr id="8" name="TextBox 8"/>
            <p:cNvSpPr txBox="1"/>
            <p:nvPr/>
          </p:nvSpPr>
          <p:spPr>
            <a:xfrm>
              <a:off x="0" y="-57150"/>
              <a:ext cx="2907326" cy="519732"/>
            </a:xfrm>
            <a:prstGeom prst="rect">
              <a:avLst/>
            </a:prstGeom>
          </p:spPr>
          <p:txBody>
            <a:bodyPr lIns="50800" tIns="50800" rIns="50800" bIns="50800" rtlCol="0" anchor="ctr"/>
            <a:lstStyle/>
            <a:p>
              <a:pPr algn="ctr">
                <a:lnSpc>
                  <a:spcPts val="1960"/>
                </a:lnSpc>
              </a:pPr>
              <a:endParaRPr/>
            </a:p>
          </p:txBody>
        </p:sp>
      </p:grpSp>
      <p:sp>
        <p:nvSpPr>
          <p:cNvPr id="9" name="TextBox 9"/>
          <p:cNvSpPr txBox="1"/>
          <p:nvPr/>
        </p:nvSpPr>
        <p:spPr>
          <a:xfrm>
            <a:off x="1196480" y="4962525"/>
            <a:ext cx="15874948" cy="3965576"/>
          </a:xfrm>
          <a:prstGeom prst="rect">
            <a:avLst/>
          </a:prstGeom>
        </p:spPr>
        <p:txBody>
          <a:bodyPr lIns="0" tIns="0" rIns="0" bIns="0" rtlCol="0" anchor="t">
            <a:spAutoFit/>
          </a:bodyPr>
          <a:lstStyle/>
          <a:p>
            <a:pPr algn="l">
              <a:lnSpc>
                <a:spcPts val="6299"/>
              </a:lnSpc>
            </a:pPr>
            <a:r>
              <a:rPr lang="en-US" sz="4499" b="1" dirty="0">
                <a:solidFill>
                  <a:srgbClr val="160F0E"/>
                </a:solidFill>
                <a:latin typeface="GH Guardian Headline 1"/>
                <a:ea typeface="GH Guardian Headline 1"/>
                <a:cs typeface="GH Guardian Headline 1"/>
                <a:sym typeface="GH Guardian Headline 1"/>
              </a:rPr>
              <a:t>Journalist training school</a:t>
            </a:r>
          </a:p>
          <a:p>
            <a:pPr algn="l">
              <a:lnSpc>
                <a:spcPts val="4899"/>
              </a:lnSpc>
            </a:pPr>
            <a:r>
              <a:rPr lang="en-US" sz="3499" dirty="0">
                <a:solidFill>
                  <a:srgbClr val="160F0E"/>
                </a:solidFill>
                <a:latin typeface="GH Guardian Headline 2"/>
                <a:ea typeface="GH Guardian Headline 2"/>
                <a:cs typeface="GH Guardian Headline 2"/>
                <a:sym typeface="GH Guardian Headline 2"/>
              </a:rPr>
              <a:t>Journalists must not include their own opinions in a news report. They can include the opinions of those involved in the story, but must not report them as fact. Therefore, journalists must be able to tell the difference between fact and opinion, as well as speculation and </a:t>
            </a:r>
            <a:r>
              <a:rPr lang="en-US" sz="3499" dirty="0" err="1">
                <a:solidFill>
                  <a:srgbClr val="160F0E"/>
                </a:solidFill>
                <a:latin typeface="GH Guardian Headline 2"/>
                <a:ea typeface="GH Guardian Headline 2"/>
                <a:cs typeface="GH Guardian Headline 2"/>
                <a:sym typeface="GH Guardian Headline 2"/>
              </a:rPr>
              <a:t>rumour</a:t>
            </a:r>
            <a:r>
              <a:rPr lang="en-US" sz="3499" dirty="0">
                <a:solidFill>
                  <a:srgbClr val="160F0E"/>
                </a:solidFill>
                <a:latin typeface="GH Guardian Headline 2"/>
                <a:ea typeface="GH Guardian Headline 2"/>
                <a:cs typeface="GH Guardian Headline 2"/>
                <a:sym typeface="GH Guardian Headline 2"/>
              </a:rPr>
              <a:t>.</a:t>
            </a:r>
          </a:p>
          <a:p>
            <a:pPr algn="l">
              <a:lnSpc>
                <a:spcPts val="4899"/>
              </a:lnSpc>
            </a:pPr>
            <a:endParaRPr lang="en-US" sz="3499" dirty="0">
              <a:solidFill>
                <a:srgbClr val="160F0E"/>
              </a:solidFill>
              <a:latin typeface="GH Guardian Headline 2"/>
              <a:ea typeface="GH Guardian Headline 2"/>
              <a:cs typeface="GH Guardian Headline 2"/>
              <a:sym typeface="GH Guardian Headline 2"/>
            </a:endParaRPr>
          </a:p>
        </p:txBody>
      </p:sp>
      <p:sp>
        <p:nvSpPr>
          <p:cNvPr id="10" name="TextBox 10"/>
          <p:cNvSpPr txBox="1"/>
          <p:nvPr/>
        </p:nvSpPr>
        <p:spPr>
          <a:xfrm>
            <a:off x="1175507" y="996796"/>
            <a:ext cx="10681892" cy="2968625"/>
          </a:xfrm>
          <a:prstGeom prst="rect">
            <a:avLst/>
          </a:prstGeom>
        </p:spPr>
        <p:txBody>
          <a:bodyPr lIns="0" tIns="0" rIns="0" bIns="0" rtlCol="0" anchor="t">
            <a:spAutoFit/>
          </a:bodyPr>
          <a:lstStyle/>
          <a:p>
            <a:pPr algn="l">
              <a:lnSpc>
                <a:spcPts val="6299"/>
              </a:lnSpc>
              <a:spcBef>
                <a:spcPct val="0"/>
              </a:spcBef>
            </a:pPr>
            <a:r>
              <a:rPr lang="en-US" sz="4500" b="1" dirty="0">
                <a:solidFill>
                  <a:srgbClr val="160F0E"/>
                </a:solidFill>
                <a:latin typeface="GH Guardian Headline 3"/>
                <a:ea typeface="GH Guardian Headline 3"/>
                <a:cs typeface="GH Guardian Headline 3"/>
                <a:sym typeface="GH Guardian Headline 3"/>
              </a:rPr>
              <a:t>Learning objective</a:t>
            </a:r>
          </a:p>
          <a:p>
            <a:pPr algn="l">
              <a:lnSpc>
                <a:spcPts val="5599"/>
              </a:lnSpc>
              <a:spcBef>
                <a:spcPct val="0"/>
              </a:spcBef>
            </a:pPr>
            <a:r>
              <a:rPr lang="en-US" sz="3999" dirty="0">
                <a:solidFill>
                  <a:srgbClr val="160F0E"/>
                </a:solidFill>
                <a:latin typeface="GH Guardian Headline 2"/>
                <a:ea typeface="GH Guardian Headline 2"/>
                <a:cs typeface="GH Guardian Headline 2"/>
                <a:sym typeface="GH Guardian Headline 2"/>
              </a:rPr>
              <a:t>To distinguish between fact and opinion</a:t>
            </a:r>
          </a:p>
          <a:p>
            <a:pPr algn="l">
              <a:lnSpc>
                <a:spcPts val="5599"/>
              </a:lnSpc>
              <a:spcBef>
                <a:spcPct val="0"/>
              </a:spcBef>
            </a:pPr>
            <a:endParaRPr lang="en-US" sz="3999" dirty="0">
              <a:solidFill>
                <a:srgbClr val="160F0E"/>
              </a:solidFill>
              <a:latin typeface="GH Guardian Headline 2"/>
              <a:ea typeface="GH Guardian Headline 2"/>
              <a:cs typeface="GH Guardian Headline 2"/>
              <a:sym typeface="GH Guardian Headline 2"/>
            </a:endParaRPr>
          </a:p>
          <a:p>
            <a:pPr algn="l">
              <a:lnSpc>
                <a:spcPts val="5599"/>
              </a:lnSpc>
              <a:spcBef>
                <a:spcPct val="0"/>
              </a:spcBef>
            </a:pPr>
            <a:endParaRPr lang="en-US" sz="3999" dirty="0">
              <a:solidFill>
                <a:srgbClr val="160F0E"/>
              </a:solidFill>
              <a:latin typeface="GH Guardian Headline 2"/>
              <a:ea typeface="GH Guardian Headline 2"/>
              <a:cs typeface="GH Guardian Headline 2"/>
              <a:sym typeface="GH Guardian Headline 2"/>
            </a:endParaRPr>
          </a:p>
        </p:txBody>
      </p:sp>
      <p:sp>
        <p:nvSpPr>
          <p:cNvPr id="11" name="Freeform 11"/>
          <p:cNvSpPr/>
          <p:nvPr/>
        </p:nvSpPr>
        <p:spPr>
          <a:xfrm>
            <a:off x="9239748" y="0"/>
            <a:ext cx="8592957" cy="6446537"/>
          </a:xfrm>
          <a:custGeom>
            <a:avLst/>
            <a:gdLst/>
            <a:ahLst/>
            <a:cxnLst/>
            <a:rect l="l" t="t" r="r" b="b"/>
            <a:pathLst>
              <a:path w="8592957" h="6446537">
                <a:moveTo>
                  <a:pt x="0" y="0"/>
                </a:moveTo>
                <a:lnTo>
                  <a:pt x="8592957" y="0"/>
                </a:lnTo>
                <a:lnTo>
                  <a:pt x="8592957" y="6446537"/>
                </a:lnTo>
                <a:lnTo>
                  <a:pt x="0" y="6446537"/>
                </a:lnTo>
                <a:lnTo>
                  <a:pt x="0" y="0"/>
                </a:lnTo>
                <a:close/>
              </a:path>
            </a:pathLst>
          </a:custGeom>
          <a:blipFill>
            <a:blip r:embed="rId3"/>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grpSp>
        <p:nvGrpSpPr>
          <p:cNvPr id="2" name="Group 2"/>
          <p:cNvGrpSpPr/>
          <p:nvPr/>
        </p:nvGrpSpPr>
        <p:grpSpPr>
          <a:xfrm>
            <a:off x="1028700" y="3527194"/>
            <a:ext cx="16230600" cy="4861756"/>
            <a:chOff x="0" y="0"/>
            <a:chExt cx="4274726" cy="1280463"/>
          </a:xfrm>
        </p:grpSpPr>
        <p:sp>
          <p:nvSpPr>
            <p:cNvPr id="3" name="Freeform 3"/>
            <p:cNvSpPr/>
            <p:nvPr/>
          </p:nvSpPr>
          <p:spPr>
            <a:xfrm>
              <a:off x="0" y="0"/>
              <a:ext cx="4274726" cy="1280463"/>
            </a:xfrm>
            <a:custGeom>
              <a:avLst/>
              <a:gdLst/>
              <a:ahLst/>
              <a:cxnLst/>
              <a:rect l="l" t="t" r="r" b="b"/>
              <a:pathLst>
                <a:path w="4274726" h="1280463">
                  <a:moveTo>
                    <a:pt x="0" y="0"/>
                  </a:moveTo>
                  <a:lnTo>
                    <a:pt x="4274726" y="0"/>
                  </a:lnTo>
                  <a:lnTo>
                    <a:pt x="4274726" y="1280463"/>
                  </a:lnTo>
                  <a:lnTo>
                    <a:pt x="0" y="1280463"/>
                  </a:lnTo>
                  <a:close/>
                </a:path>
              </a:pathLst>
            </a:custGeom>
            <a:solidFill>
              <a:srgbClr val="FFFFFF"/>
            </a:solidFill>
          </p:spPr>
        </p:sp>
        <p:sp>
          <p:nvSpPr>
            <p:cNvPr id="4" name="TextBox 4"/>
            <p:cNvSpPr txBox="1"/>
            <p:nvPr/>
          </p:nvSpPr>
          <p:spPr>
            <a:xfrm>
              <a:off x="0" y="-57150"/>
              <a:ext cx="4274726" cy="1337613"/>
            </a:xfrm>
            <a:prstGeom prst="rect">
              <a:avLst/>
            </a:prstGeom>
          </p:spPr>
          <p:txBody>
            <a:bodyPr lIns="50800" tIns="50800" rIns="50800" bIns="50800" rtlCol="0" anchor="ctr"/>
            <a:lstStyle/>
            <a:p>
              <a:pPr algn="ctr">
                <a:lnSpc>
                  <a:spcPts val="1960"/>
                </a:lnSpc>
              </a:pPr>
              <a:endParaRPr/>
            </a:p>
          </p:txBody>
        </p:sp>
      </p:grpSp>
      <p:sp>
        <p:nvSpPr>
          <p:cNvPr id="5" name="Freeform 5"/>
          <p:cNvSpPr/>
          <p:nvPr/>
        </p:nvSpPr>
        <p:spPr>
          <a:xfrm>
            <a:off x="15628620" y="894016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grpSp>
        <p:nvGrpSpPr>
          <p:cNvPr id="6" name="Group 6"/>
          <p:cNvGrpSpPr/>
          <p:nvPr/>
        </p:nvGrpSpPr>
        <p:grpSpPr>
          <a:xfrm>
            <a:off x="900710" y="947719"/>
            <a:ext cx="6170474" cy="1091300"/>
            <a:chOff x="0" y="0"/>
            <a:chExt cx="1625145" cy="287421"/>
          </a:xfrm>
        </p:grpSpPr>
        <p:sp>
          <p:nvSpPr>
            <p:cNvPr id="7" name="Freeform 7"/>
            <p:cNvSpPr/>
            <p:nvPr/>
          </p:nvSpPr>
          <p:spPr>
            <a:xfrm>
              <a:off x="0" y="0"/>
              <a:ext cx="1625145" cy="287421"/>
            </a:xfrm>
            <a:custGeom>
              <a:avLst/>
              <a:gdLst/>
              <a:ahLst/>
              <a:cxnLst/>
              <a:rect l="l" t="t" r="r" b="b"/>
              <a:pathLst>
                <a:path w="1625145" h="287421">
                  <a:moveTo>
                    <a:pt x="0" y="0"/>
                  </a:moveTo>
                  <a:lnTo>
                    <a:pt x="1625145" y="0"/>
                  </a:lnTo>
                  <a:lnTo>
                    <a:pt x="1625145" y="287421"/>
                  </a:lnTo>
                  <a:lnTo>
                    <a:pt x="0" y="287421"/>
                  </a:lnTo>
                  <a:close/>
                </a:path>
              </a:pathLst>
            </a:custGeom>
            <a:solidFill>
              <a:srgbClr val="FFFFFF"/>
            </a:solidFill>
          </p:spPr>
        </p:sp>
        <p:sp>
          <p:nvSpPr>
            <p:cNvPr id="8" name="TextBox 8"/>
            <p:cNvSpPr txBox="1"/>
            <p:nvPr/>
          </p:nvSpPr>
          <p:spPr>
            <a:xfrm>
              <a:off x="0" y="-57150"/>
              <a:ext cx="1625145" cy="344571"/>
            </a:xfrm>
            <a:prstGeom prst="rect">
              <a:avLst/>
            </a:prstGeom>
          </p:spPr>
          <p:txBody>
            <a:bodyPr lIns="50800" tIns="50800" rIns="50800" bIns="50800" rtlCol="0" anchor="ctr"/>
            <a:lstStyle/>
            <a:p>
              <a:pPr algn="ctr">
                <a:lnSpc>
                  <a:spcPts val="1960"/>
                </a:lnSpc>
              </a:pPr>
              <a:endParaRPr/>
            </a:p>
          </p:txBody>
        </p:sp>
      </p:grpSp>
      <p:sp>
        <p:nvSpPr>
          <p:cNvPr id="9" name="Freeform 9"/>
          <p:cNvSpPr/>
          <p:nvPr/>
        </p:nvSpPr>
        <p:spPr>
          <a:xfrm>
            <a:off x="7093351" y="-419100"/>
            <a:ext cx="6959745" cy="5221282"/>
          </a:xfrm>
          <a:custGeom>
            <a:avLst/>
            <a:gdLst/>
            <a:ahLst/>
            <a:cxnLst/>
            <a:rect l="l" t="t" r="r" b="b"/>
            <a:pathLst>
              <a:path w="6959745" h="5221282">
                <a:moveTo>
                  <a:pt x="0" y="0"/>
                </a:moveTo>
                <a:lnTo>
                  <a:pt x="6959745" y="0"/>
                </a:lnTo>
                <a:lnTo>
                  <a:pt x="6959745" y="5221282"/>
                </a:lnTo>
                <a:lnTo>
                  <a:pt x="0" y="5221282"/>
                </a:lnTo>
                <a:lnTo>
                  <a:pt x="0" y="0"/>
                </a:lnTo>
                <a:close/>
              </a:path>
            </a:pathLst>
          </a:custGeom>
          <a:blipFill>
            <a:blip r:embed="rId3"/>
            <a:stretch>
              <a:fillRect/>
            </a:stretch>
          </a:blipFill>
        </p:spPr>
      </p:sp>
      <p:sp>
        <p:nvSpPr>
          <p:cNvPr id="10" name="TextBox 10"/>
          <p:cNvSpPr txBox="1"/>
          <p:nvPr/>
        </p:nvSpPr>
        <p:spPr>
          <a:xfrm>
            <a:off x="1622872" y="3816460"/>
            <a:ext cx="15300868" cy="5441840"/>
          </a:xfrm>
          <a:prstGeom prst="rect">
            <a:avLst/>
          </a:prstGeom>
        </p:spPr>
        <p:txBody>
          <a:bodyPr lIns="0" tIns="0" rIns="0" bIns="0" rtlCol="0" anchor="t">
            <a:spAutoFit/>
          </a:bodyPr>
          <a:lstStyle/>
          <a:p>
            <a:pPr marL="971535" lvl="1" indent="-485768" algn="l">
              <a:lnSpc>
                <a:spcPts val="6299"/>
              </a:lnSpc>
              <a:buFont typeface="Arial"/>
              <a:buChar char="•"/>
            </a:pPr>
            <a:r>
              <a:rPr lang="en-US" sz="4499" dirty="0">
                <a:solidFill>
                  <a:srgbClr val="160F0E"/>
                </a:solidFill>
                <a:latin typeface="GH Guardian Headline 2"/>
                <a:ea typeface="GH Guardian Headline 2"/>
                <a:cs typeface="GH Guardian Headline 2"/>
                <a:sym typeface="GH Guardian Headline 2"/>
              </a:rPr>
              <a:t>Explain the difference between news reports and opinion pieces.</a:t>
            </a:r>
          </a:p>
          <a:p>
            <a:pPr marL="971535" lvl="1" indent="-485768" algn="l">
              <a:lnSpc>
                <a:spcPts val="6299"/>
              </a:lnSpc>
              <a:buFont typeface="Arial"/>
              <a:buChar char="•"/>
            </a:pPr>
            <a:r>
              <a:rPr lang="en-US" sz="4499" dirty="0">
                <a:solidFill>
                  <a:srgbClr val="160F0E"/>
                </a:solidFill>
                <a:latin typeface="GH Guardian Headline 2"/>
                <a:ea typeface="GH Guardian Headline 2"/>
                <a:cs typeface="GH Guardian Headline 2"/>
                <a:sym typeface="GH Guardian Headline 2"/>
              </a:rPr>
              <a:t>Use language clues to </a:t>
            </a:r>
            <a:r>
              <a:rPr lang="en-US" sz="4499" dirty="0" err="1">
                <a:solidFill>
                  <a:srgbClr val="160F0E"/>
                </a:solidFill>
                <a:latin typeface="GH Guardian Headline 2"/>
                <a:ea typeface="GH Guardian Headline 2"/>
                <a:cs typeface="GH Guardian Headline 2"/>
                <a:sym typeface="GH Guardian Headline 2"/>
              </a:rPr>
              <a:t>analyse</a:t>
            </a:r>
            <a:r>
              <a:rPr lang="en-US" sz="4499" dirty="0">
                <a:solidFill>
                  <a:srgbClr val="160F0E"/>
                </a:solidFill>
                <a:latin typeface="GH Guardian Headline 2"/>
                <a:ea typeface="GH Guardian Headline 2"/>
                <a:cs typeface="GH Guardian Headline 2"/>
                <a:sym typeface="GH Guardian Headline 2"/>
              </a:rPr>
              <a:t> whether a statement is</a:t>
            </a:r>
          </a:p>
          <a:p>
            <a:pPr algn="l">
              <a:lnSpc>
                <a:spcPts val="6299"/>
              </a:lnSpc>
            </a:pPr>
            <a:r>
              <a:rPr lang="en-US" sz="4499" dirty="0">
                <a:solidFill>
                  <a:srgbClr val="160F0E"/>
                </a:solidFill>
                <a:latin typeface="GH Guardian Headline 2"/>
                <a:ea typeface="GH Guardian Headline 2"/>
                <a:cs typeface="GH Guardian Headline 2"/>
                <a:sym typeface="GH Guardian Headline 2"/>
              </a:rPr>
              <a:t>        fact or opinion (also including speculation and </a:t>
            </a:r>
            <a:r>
              <a:rPr lang="en-US" sz="4499" dirty="0" err="1">
                <a:solidFill>
                  <a:srgbClr val="160F0E"/>
                </a:solidFill>
                <a:latin typeface="GH Guardian Headline 2"/>
                <a:ea typeface="GH Guardian Headline 2"/>
                <a:cs typeface="GH Guardian Headline 2"/>
                <a:sym typeface="GH Guardian Headline 2"/>
              </a:rPr>
              <a:t>rumour</a:t>
            </a:r>
            <a:r>
              <a:rPr lang="en-US" sz="4499" dirty="0">
                <a:solidFill>
                  <a:srgbClr val="160F0E"/>
                </a:solidFill>
                <a:latin typeface="GH Guardian Headline 2"/>
                <a:ea typeface="GH Guardian Headline 2"/>
                <a:cs typeface="GH Guardian Headline 2"/>
                <a:sym typeface="GH Guardian Headline 2"/>
              </a:rPr>
              <a:t>).</a:t>
            </a:r>
          </a:p>
          <a:p>
            <a:pPr marL="971535" lvl="1" indent="-485768" algn="l">
              <a:lnSpc>
                <a:spcPts val="6299"/>
              </a:lnSpc>
              <a:buFont typeface="Arial"/>
              <a:buChar char="•"/>
            </a:pPr>
            <a:r>
              <a:rPr lang="en-US" sz="4499" dirty="0" err="1">
                <a:solidFill>
                  <a:srgbClr val="160F0E"/>
                </a:solidFill>
                <a:latin typeface="GH Guardian Headline 2"/>
                <a:ea typeface="GH Guardian Headline 2"/>
                <a:cs typeface="GH Guardian Headline 2"/>
                <a:sym typeface="GH Guardian Headline 2"/>
              </a:rPr>
              <a:t>Summarise</a:t>
            </a:r>
            <a:r>
              <a:rPr lang="en-US" sz="4499" dirty="0">
                <a:solidFill>
                  <a:srgbClr val="160F0E"/>
                </a:solidFill>
                <a:latin typeface="GH Guardian Headline 2"/>
                <a:ea typeface="GH Guardian Headline 2"/>
                <a:cs typeface="GH Guardian Headline 2"/>
                <a:sym typeface="GH Guardian Headline 2"/>
              </a:rPr>
              <a:t> a news story using the key facts.</a:t>
            </a:r>
          </a:p>
          <a:p>
            <a:pPr algn="l">
              <a:lnSpc>
                <a:spcPts val="6299"/>
              </a:lnSpc>
            </a:pPr>
            <a:endParaRPr lang="en-US" sz="4499" dirty="0">
              <a:solidFill>
                <a:srgbClr val="160F0E"/>
              </a:solidFill>
              <a:latin typeface="GH Guardian Headline 2"/>
              <a:ea typeface="GH Guardian Headline 2"/>
              <a:cs typeface="GH Guardian Headline 2"/>
              <a:sym typeface="GH Guardian Headline 2"/>
            </a:endParaRPr>
          </a:p>
          <a:p>
            <a:pPr algn="l">
              <a:lnSpc>
                <a:spcPts val="4899"/>
              </a:lnSpc>
            </a:pPr>
            <a:endParaRPr lang="en-US" sz="4499" dirty="0">
              <a:solidFill>
                <a:srgbClr val="160F0E"/>
              </a:solidFill>
              <a:latin typeface="GH Guardian Headline 2"/>
              <a:ea typeface="GH Guardian Headline 2"/>
              <a:cs typeface="GH Guardian Headline 2"/>
              <a:sym typeface="GH Guardian Headline 2"/>
            </a:endParaRPr>
          </a:p>
        </p:txBody>
      </p:sp>
      <p:sp>
        <p:nvSpPr>
          <p:cNvPr id="11" name="TextBox 11"/>
          <p:cNvSpPr txBox="1"/>
          <p:nvPr/>
        </p:nvSpPr>
        <p:spPr>
          <a:xfrm>
            <a:off x="1296059" y="1069507"/>
            <a:ext cx="5679016" cy="729174"/>
          </a:xfrm>
          <a:prstGeom prst="rect">
            <a:avLst/>
          </a:prstGeom>
        </p:spPr>
        <p:txBody>
          <a:bodyPr lIns="0" tIns="0" rIns="0" bIns="0" rtlCol="0" anchor="t">
            <a:spAutoFit/>
          </a:bodyPr>
          <a:lstStyle/>
          <a:p>
            <a:pPr algn="l">
              <a:lnSpc>
                <a:spcPts val="6299"/>
              </a:lnSpc>
              <a:spcBef>
                <a:spcPct val="0"/>
              </a:spcBef>
            </a:pPr>
            <a:r>
              <a:rPr lang="en-US" sz="4500" b="1" dirty="0">
                <a:solidFill>
                  <a:srgbClr val="160F0E"/>
                </a:solidFill>
                <a:latin typeface="GH Guardian Headline 3"/>
                <a:ea typeface="GH Guardian Headline 3"/>
                <a:cs typeface="GH Guardian Headline 3"/>
                <a:sym typeface="GH Guardian Headline 3"/>
              </a:rPr>
              <a:t>Learning outcomes</a:t>
            </a:r>
            <a:r>
              <a:rPr lang="en-US" sz="4500" dirty="0">
                <a:solidFill>
                  <a:srgbClr val="160F0E"/>
                </a:solidFill>
                <a:latin typeface="GH Guardian Headline 3"/>
                <a:ea typeface="GH Guardian Headline 3"/>
                <a:cs typeface="GH Guardian Headline 3"/>
                <a:sym typeface="GH Guardian Headline 3"/>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Freeform 2"/>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3"/>
            <a:stretch>
              <a:fillRect/>
            </a:stretch>
          </a:blipFill>
        </p:spPr>
      </p:sp>
      <p:sp>
        <p:nvSpPr>
          <p:cNvPr id="3" name="Freeform 3">
            <a:hlinkClick r:id="rId4" tooltip="https://www.theguardian.com/environment/article/2024/jul/18/five-just-stop-oil-supporters-jailed-over-protest-that-blocked-m25"/>
          </p:cNvPr>
          <p:cNvSpPr/>
          <p:nvPr/>
        </p:nvSpPr>
        <p:spPr>
          <a:xfrm>
            <a:off x="304041" y="217776"/>
            <a:ext cx="7189480" cy="7613303"/>
          </a:xfrm>
          <a:custGeom>
            <a:avLst/>
            <a:gdLst/>
            <a:ahLst/>
            <a:cxnLst/>
            <a:rect l="l" t="t" r="r" b="b"/>
            <a:pathLst>
              <a:path w="7189480" h="7613303">
                <a:moveTo>
                  <a:pt x="0" y="0"/>
                </a:moveTo>
                <a:lnTo>
                  <a:pt x="7189480" y="0"/>
                </a:lnTo>
                <a:lnTo>
                  <a:pt x="7189480" y="7613303"/>
                </a:lnTo>
                <a:lnTo>
                  <a:pt x="0" y="7613303"/>
                </a:lnTo>
                <a:lnTo>
                  <a:pt x="0" y="0"/>
                </a:lnTo>
                <a:close/>
              </a:path>
            </a:pathLst>
          </a:custGeom>
          <a:blipFill>
            <a:blip r:embed="rId5"/>
            <a:stretch>
              <a:fillRect r="-8808"/>
            </a:stretch>
          </a:blipFill>
          <a:ln w="28575" cap="sq">
            <a:solidFill>
              <a:srgbClr val="000000"/>
            </a:solidFill>
            <a:prstDash val="solid"/>
            <a:miter/>
          </a:ln>
        </p:spPr>
      </p:sp>
      <p:sp>
        <p:nvSpPr>
          <p:cNvPr id="4" name="Freeform 4">
            <a:hlinkClick r:id="rId6" tooltip="https://www.theguardian.com/commentisfree/article/2024/jul/19/just-stop-oil-tactics-prison-chris-packham"/>
          </p:cNvPr>
          <p:cNvSpPr/>
          <p:nvPr/>
        </p:nvSpPr>
        <p:spPr>
          <a:xfrm>
            <a:off x="1364005" y="1796781"/>
            <a:ext cx="7966630" cy="6693439"/>
          </a:xfrm>
          <a:custGeom>
            <a:avLst/>
            <a:gdLst/>
            <a:ahLst/>
            <a:cxnLst/>
            <a:rect l="l" t="t" r="r" b="b"/>
            <a:pathLst>
              <a:path w="7966630" h="6693439">
                <a:moveTo>
                  <a:pt x="0" y="0"/>
                </a:moveTo>
                <a:lnTo>
                  <a:pt x="7966630" y="0"/>
                </a:lnTo>
                <a:lnTo>
                  <a:pt x="7966630" y="6693438"/>
                </a:lnTo>
                <a:lnTo>
                  <a:pt x="0" y="6693438"/>
                </a:lnTo>
                <a:lnTo>
                  <a:pt x="0" y="0"/>
                </a:lnTo>
                <a:close/>
              </a:path>
            </a:pathLst>
          </a:custGeom>
          <a:blipFill>
            <a:blip r:embed="rId7"/>
            <a:stretch>
              <a:fillRect r="-7023"/>
            </a:stretch>
          </a:blipFill>
          <a:ln w="28575" cap="sq">
            <a:solidFill>
              <a:srgbClr val="000000"/>
            </a:solidFill>
            <a:prstDash val="solid"/>
            <a:miter/>
          </a:ln>
        </p:spPr>
      </p:sp>
      <p:sp>
        <p:nvSpPr>
          <p:cNvPr id="5" name="Freeform 5">
            <a:hlinkClick r:id="rId8" tooltip="https://spectator.com/article/just-stop-oil-fanatics-deserve-their-lengthy-jail-terms/"/>
          </p:cNvPr>
          <p:cNvSpPr/>
          <p:nvPr/>
        </p:nvSpPr>
        <p:spPr>
          <a:xfrm>
            <a:off x="4463842" y="3347094"/>
            <a:ext cx="5285914" cy="6542308"/>
          </a:xfrm>
          <a:custGeom>
            <a:avLst/>
            <a:gdLst/>
            <a:ahLst/>
            <a:cxnLst/>
            <a:rect l="l" t="t" r="r" b="b"/>
            <a:pathLst>
              <a:path w="5285914" h="6542308">
                <a:moveTo>
                  <a:pt x="0" y="0"/>
                </a:moveTo>
                <a:lnTo>
                  <a:pt x="5285913" y="0"/>
                </a:lnTo>
                <a:lnTo>
                  <a:pt x="5285913" y="6542309"/>
                </a:lnTo>
                <a:lnTo>
                  <a:pt x="0" y="6542309"/>
                </a:lnTo>
                <a:lnTo>
                  <a:pt x="0" y="0"/>
                </a:lnTo>
                <a:close/>
              </a:path>
            </a:pathLst>
          </a:custGeom>
          <a:blipFill>
            <a:blip r:embed="rId9"/>
            <a:stretch>
              <a:fillRect/>
            </a:stretch>
          </a:blipFill>
          <a:ln w="28575" cap="sq">
            <a:solidFill>
              <a:srgbClr val="000000"/>
            </a:solidFill>
            <a:prstDash val="solid"/>
            <a:miter/>
          </a:ln>
        </p:spPr>
      </p:sp>
      <p:grpSp>
        <p:nvGrpSpPr>
          <p:cNvPr id="6" name="Group 6"/>
          <p:cNvGrpSpPr/>
          <p:nvPr/>
        </p:nvGrpSpPr>
        <p:grpSpPr>
          <a:xfrm>
            <a:off x="10520820" y="3507829"/>
            <a:ext cx="7227724" cy="2250462"/>
            <a:chOff x="0" y="0"/>
            <a:chExt cx="1903598" cy="592714"/>
          </a:xfrm>
        </p:grpSpPr>
        <p:sp>
          <p:nvSpPr>
            <p:cNvPr id="7" name="Freeform 7"/>
            <p:cNvSpPr/>
            <p:nvPr/>
          </p:nvSpPr>
          <p:spPr>
            <a:xfrm>
              <a:off x="0" y="0"/>
              <a:ext cx="1903598" cy="592714"/>
            </a:xfrm>
            <a:custGeom>
              <a:avLst/>
              <a:gdLst/>
              <a:ahLst/>
              <a:cxnLst/>
              <a:rect l="l" t="t" r="r" b="b"/>
              <a:pathLst>
                <a:path w="1903598" h="592714">
                  <a:moveTo>
                    <a:pt x="0" y="0"/>
                  </a:moveTo>
                  <a:lnTo>
                    <a:pt x="1903598" y="0"/>
                  </a:lnTo>
                  <a:lnTo>
                    <a:pt x="1903598" y="592714"/>
                  </a:lnTo>
                  <a:lnTo>
                    <a:pt x="0" y="592714"/>
                  </a:lnTo>
                  <a:close/>
                </a:path>
              </a:pathLst>
            </a:custGeom>
            <a:solidFill>
              <a:srgbClr val="FFFFFF"/>
            </a:solidFill>
          </p:spPr>
        </p:sp>
        <p:sp>
          <p:nvSpPr>
            <p:cNvPr id="8" name="TextBox 8"/>
            <p:cNvSpPr txBox="1"/>
            <p:nvPr/>
          </p:nvSpPr>
          <p:spPr>
            <a:xfrm>
              <a:off x="0" y="-76200"/>
              <a:ext cx="1903598" cy="668914"/>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7106798" y="1420270"/>
            <a:ext cx="2305544" cy="753020"/>
          </a:xfrm>
          <a:custGeom>
            <a:avLst/>
            <a:gdLst/>
            <a:ahLst/>
            <a:cxnLst/>
            <a:rect l="l" t="t" r="r" b="b"/>
            <a:pathLst>
              <a:path w="2305544" h="753020">
                <a:moveTo>
                  <a:pt x="0" y="0"/>
                </a:moveTo>
                <a:lnTo>
                  <a:pt x="2305544" y="0"/>
                </a:lnTo>
                <a:lnTo>
                  <a:pt x="2305544" y="753021"/>
                </a:lnTo>
                <a:lnTo>
                  <a:pt x="0" y="753021"/>
                </a:lnTo>
                <a:lnTo>
                  <a:pt x="0" y="0"/>
                </a:lnTo>
                <a:close/>
              </a:path>
            </a:pathLst>
          </a:custGeom>
          <a:blipFill>
            <a:blip r:embed="rId10"/>
            <a:stretch>
              <a:fillRect/>
            </a:stretch>
          </a:blipFill>
          <a:ln w="19050" cap="sq">
            <a:solidFill>
              <a:srgbClr val="000000"/>
            </a:solidFill>
            <a:prstDash val="solid"/>
            <a:miter/>
          </a:ln>
        </p:spPr>
      </p:sp>
      <p:sp>
        <p:nvSpPr>
          <p:cNvPr id="10" name="Freeform 10"/>
          <p:cNvSpPr/>
          <p:nvPr/>
        </p:nvSpPr>
        <p:spPr>
          <a:xfrm>
            <a:off x="2648996" y="8893615"/>
            <a:ext cx="2499571" cy="730922"/>
          </a:xfrm>
          <a:custGeom>
            <a:avLst/>
            <a:gdLst/>
            <a:ahLst/>
            <a:cxnLst/>
            <a:rect l="l" t="t" r="r" b="b"/>
            <a:pathLst>
              <a:path w="2499571" h="730922">
                <a:moveTo>
                  <a:pt x="0" y="0"/>
                </a:moveTo>
                <a:lnTo>
                  <a:pt x="2499571" y="0"/>
                </a:lnTo>
                <a:lnTo>
                  <a:pt x="2499571" y="730921"/>
                </a:lnTo>
                <a:lnTo>
                  <a:pt x="0" y="730921"/>
                </a:lnTo>
                <a:lnTo>
                  <a:pt x="0" y="0"/>
                </a:lnTo>
                <a:close/>
              </a:path>
            </a:pathLst>
          </a:custGeom>
          <a:blipFill>
            <a:blip r:embed="rId11"/>
            <a:stretch>
              <a:fillRect/>
            </a:stretch>
          </a:blipFill>
          <a:ln w="19050" cap="sq">
            <a:solidFill>
              <a:srgbClr val="000000"/>
            </a:solidFill>
            <a:prstDash val="solid"/>
            <a:miter/>
          </a:ln>
        </p:spPr>
      </p:sp>
      <p:sp>
        <p:nvSpPr>
          <p:cNvPr id="11" name="TextBox 11"/>
          <p:cNvSpPr txBox="1"/>
          <p:nvPr/>
        </p:nvSpPr>
        <p:spPr>
          <a:xfrm>
            <a:off x="10736025" y="3656697"/>
            <a:ext cx="6797314" cy="1782319"/>
          </a:xfrm>
          <a:prstGeom prst="rect">
            <a:avLst/>
          </a:prstGeom>
        </p:spPr>
        <p:txBody>
          <a:bodyPr lIns="0" tIns="0" rIns="0" bIns="0" rtlCol="0" anchor="t">
            <a:spAutoFit/>
          </a:bodyPr>
          <a:lstStyle/>
          <a:p>
            <a:pPr algn="ctr">
              <a:lnSpc>
                <a:spcPts val="6761"/>
              </a:lnSpc>
            </a:pPr>
            <a:r>
              <a:rPr lang="en-US" sz="4829">
                <a:solidFill>
                  <a:srgbClr val="000000"/>
                </a:solidFill>
                <a:latin typeface="GH Guardian Headline 1"/>
                <a:ea typeface="GH Guardian Headline 1"/>
                <a:cs typeface="GH Guardian Headline 1"/>
                <a:sym typeface="GH Guardian Headline 1"/>
              </a:rPr>
              <a:t>20mph speed limits in Wales</a:t>
            </a:r>
          </a:p>
        </p:txBody>
      </p:sp>
      <p:sp>
        <p:nvSpPr>
          <p:cNvPr id="12" name="TextBox 12"/>
          <p:cNvSpPr txBox="1"/>
          <p:nvPr/>
        </p:nvSpPr>
        <p:spPr>
          <a:xfrm>
            <a:off x="10559421" y="1245287"/>
            <a:ext cx="7150522" cy="1769715"/>
          </a:xfrm>
          <a:prstGeom prst="rect">
            <a:avLst/>
          </a:prstGeom>
        </p:spPr>
        <p:txBody>
          <a:bodyPr wrap="square" lIns="0" tIns="0" rIns="0" bIns="0" rtlCol="0" anchor="t">
            <a:spAutoFit/>
          </a:bodyPr>
          <a:lstStyle/>
          <a:p>
            <a:pPr algn="ctr">
              <a:lnSpc>
                <a:spcPts val="6859"/>
              </a:lnSpc>
              <a:spcBef>
                <a:spcPct val="0"/>
              </a:spcBef>
            </a:pPr>
            <a:r>
              <a:rPr lang="en-US" sz="6600" b="1" dirty="0">
                <a:solidFill>
                  <a:srgbClr val="000000"/>
                </a:solidFill>
                <a:latin typeface="GH Guardian Headline 3"/>
                <a:ea typeface="GH Guardian Headline 3"/>
                <a:cs typeface="GH Guardian Headline 3"/>
                <a:sym typeface="GH Guardian Headline 3"/>
              </a:rPr>
              <a:t>News report or opinion?</a:t>
            </a:r>
          </a:p>
        </p:txBody>
      </p:sp>
      <p:grpSp>
        <p:nvGrpSpPr>
          <p:cNvPr id="13" name="Group 13"/>
          <p:cNvGrpSpPr/>
          <p:nvPr/>
        </p:nvGrpSpPr>
        <p:grpSpPr>
          <a:xfrm>
            <a:off x="10520820" y="3347094"/>
            <a:ext cx="7227724" cy="2592024"/>
            <a:chOff x="0" y="0"/>
            <a:chExt cx="1903598" cy="682673"/>
          </a:xfrm>
        </p:grpSpPr>
        <p:sp>
          <p:nvSpPr>
            <p:cNvPr id="14" name="Freeform 14"/>
            <p:cNvSpPr/>
            <p:nvPr/>
          </p:nvSpPr>
          <p:spPr>
            <a:xfrm>
              <a:off x="0" y="0"/>
              <a:ext cx="1903598" cy="682673"/>
            </a:xfrm>
            <a:custGeom>
              <a:avLst/>
              <a:gdLst/>
              <a:ahLst/>
              <a:cxnLst/>
              <a:rect l="l" t="t" r="r" b="b"/>
              <a:pathLst>
                <a:path w="1903598" h="682673">
                  <a:moveTo>
                    <a:pt x="0" y="0"/>
                  </a:moveTo>
                  <a:lnTo>
                    <a:pt x="1903598" y="0"/>
                  </a:lnTo>
                  <a:lnTo>
                    <a:pt x="1903598" y="682673"/>
                  </a:lnTo>
                  <a:lnTo>
                    <a:pt x="0" y="682673"/>
                  </a:lnTo>
                  <a:close/>
                </a:path>
              </a:pathLst>
            </a:custGeom>
            <a:solidFill>
              <a:srgbClr val="FFFFFF"/>
            </a:solidFill>
          </p:spPr>
        </p:sp>
        <p:sp>
          <p:nvSpPr>
            <p:cNvPr id="15" name="TextBox 15"/>
            <p:cNvSpPr txBox="1"/>
            <p:nvPr/>
          </p:nvSpPr>
          <p:spPr>
            <a:xfrm>
              <a:off x="0" y="-76200"/>
              <a:ext cx="1903598" cy="758873"/>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10736025" y="3656697"/>
            <a:ext cx="6797314" cy="1782319"/>
          </a:xfrm>
          <a:prstGeom prst="rect">
            <a:avLst/>
          </a:prstGeom>
        </p:spPr>
        <p:txBody>
          <a:bodyPr lIns="0" tIns="0" rIns="0" bIns="0" rtlCol="0" anchor="t">
            <a:spAutoFit/>
          </a:bodyPr>
          <a:lstStyle/>
          <a:p>
            <a:pPr algn="l">
              <a:lnSpc>
                <a:spcPts val="6761"/>
              </a:lnSpc>
            </a:pPr>
            <a:r>
              <a:rPr lang="en-US" sz="4829">
                <a:solidFill>
                  <a:srgbClr val="000000"/>
                </a:solidFill>
                <a:latin typeface="GH Guardian Headline 1"/>
                <a:ea typeface="GH Guardian Headline 1"/>
                <a:cs typeface="GH Guardian Headline 1"/>
                <a:sym typeface="GH Guardian Headline 1"/>
              </a:rPr>
              <a:t>Just stop oil protesters given record sentences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Freeform 2"/>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3"/>
            <a:stretch>
              <a:fillRect/>
            </a:stretch>
          </a:blipFill>
        </p:spPr>
      </p:sp>
      <p:grpSp>
        <p:nvGrpSpPr>
          <p:cNvPr id="3" name="Group 3"/>
          <p:cNvGrpSpPr/>
          <p:nvPr/>
        </p:nvGrpSpPr>
        <p:grpSpPr>
          <a:xfrm>
            <a:off x="10520820" y="3507829"/>
            <a:ext cx="7227724" cy="2210278"/>
            <a:chOff x="0" y="0"/>
            <a:chExt cx="1903598" cy="582131"/>
          </a:xfrm>
        </p:grpSpPr>
        <p:sp>
          <p:nvSpPr>
            <p:cNvPr id="4" name="Freeform 4"/>
            <p:cNvSpPr/>
            <p:nvPr/>
          </p:nvSpPr>
          <p:spPr>
            <a:xfrm>
              <a:off x="0" y="0"/>
              <a:ext cx="1903598" cy="582131"/>
            </a:xfrm>
            <a:custGeom>
              <a:avLst/>
              <a:gdLst/>
              <a:ahLst/>
              <a:cxnLst/>
              <a:rect l="l" t="t" r="r" b="b"/>
              <a:pathLst>
                <a:path w="1903598" h="582131">
                  <a:moveTo>
                    <a:pt x="0" y="0"/>
                  </a:moveTo>
                  <a:lnTo>
                    <a:pt x="1903598" y="0"/>
                  </a:lnTo>
                  <a:lnTo>
                    <a:pt x="1903598" y="582131"/>
                  </a:lnTo>
                  <a:lnTo>
                    <a:pt x="0" y="582131"/>
                  </a:lnTo>
                  <a:close/>
                </a:path>
              </a:pathLst>
            </a:custGeom>
            <a:solidFill>
              <a:srgbClr val="FFFFFF"/>
            </a:solidFill>
          </p:spPr>
        </p:sp>
        <p:sp>
          <p:nvSpPr>
            <p:cNvPr id="5" name="TextBox 5"/>
            <p:cNvSpPr txBox="1"/>
            <p:nvPr/>
          </p:nvSpPr>
          <p:spPr>
            <a:xfrm>
              <a:off x="0" y="-76200"/>
              <a:ext cx="1903598" cy="658331"/>
            </a:xfrm>
            <a:prstGeom prst="rect">
              <a:avLst/>
            </a:prstGeom>
          </p:spPr>
          <p:txBody>
            <a:bodyPr lIns="50800" tIns="50800" rIns="50800" bIns="50800" rtlCol="0" anchor="ctr"/>
            <a:lstStyle/>
            <a:p>
              <a:pPr algn="ctr">
                <a:lnSpc>
                  <a:spcPts val="2659"/>
                </a:lnSpc>
              </a:pPr>
              <a:endParaRPr/>
            </a:p>
          </p:txBody>
        </p:sp>
      </p:grpSp>
      <p:sp>
        <p:nvSpPr>
          <p:cNvPr id="6" name="Freeform 6">
            <a:hlinkClick r:id="rId4" tooltip="https://www.theguardian.com/world/article/2024/aug/01/casualties-on-welsh-roads-fall-after-20mph-speed-limit-figures-show"/>
          </p:cNvPr>
          <p:cNvSpPr/>
          <p:nvPr/>
        </p:nvSpPr>
        <p:spPr>
          <a:xfrm>
            <a:off x="406412" y="772929"/>
            <a:ext cx="6585381" cy="6571219"/>
          </a:xfrm>
          <a:custGeom>
            <a:avLst/>
            <a:gdLst/>
            <a:ahLst/>
            <a:cxnLst/>
            <a:rect l="l" t="t" r="r" b="b"/>
            <a:pathLst>
              <a:path w="6585381" h="6571219">
                <a:moveTo>
                  <a:pt x="0" y="0"/>
                </a:moveTo>
                <a:lnTo>
                  <a:pt x="6585381" y="0"/>
                </a:lnTo>
                <a:lnTo>
                  <a:pt x="6585381" y="6571219"/>
                </a:lnTo>
                <a:lnTo>
                  <a:pt x="0" y="6571219"/>
                </a:lnTo>
                <a:lnTo>
                  <a:pt x="0" y="0"/>
                </a:lnTo>
                <a:close/>
              </a:path>
            </a:pathLst>
          </a:custGeom>
          <a:blipFill>
            <a:blip r:embed="rId5"/>
            <a:stretch>
              <a:fillRect/>
            </a:stretch>
          </a:blipFill>
          <a:ln w="28575" cap="sq">
            <a:solidFill>
              <a:srgbClr val="000000"/>
            </a:solidFill>
            <a:prstDash val="solid"/>
            <a:miter/>
          </a:ln>
        </p:spPr>
      </p:sp>
      <p:sp>
        <p:nvSpPr>
          <p:cNvPr id="7" name="Freeform 7"/>
          <p:cNvSpPr/>
          <p:nvPr/>
        </p:nvSpPr>
        <p:spPr>
          <a:xfrm>
            <a:off x="5399376" y="772929"/>
            <a:ext cx="1592417" cy="529330"/>
          </a:xfrm>
          <a:custGeom>
            <a:avLst/>
            <a:gdLst/>
            <a:ahLst/>
            <a:cxnLst/>
            <a:rect l="l" t="t" r="r" b="b"/>
            <a:pathLst>
              <a:path w="1592417" h="529330">
                <a:moveTo>
                  <a:pt x="0" y="0"/>
                </a:moveTo>
                <a:lnTo>
                  <a:pt x="1592417" y="0"/>
                </a:lnTo>
                <a:lnTo>
                  <a:pt x="1592417" y="529330"/>
                </a:lnTo>
                <a:lnTo>
                  <a:pt x="0" y="529330"/>
                </a:lnTo>
                <a:lnTo>
                  <a:pt x="0" y="0"/>
                </a:lnTo>
                <a:close/>
              </a:path>
            </a:pathLst>
          </a:custGeom>
          <a:blipFill>
            <a:blip r:embed="rId6"/>
            <a:stretch>
              <a:fillRect r="-1773"/>
            </a:stretch>
          </a:blipFill>
        </p:spPr>
      </p:sp>
      <p:sp>
        <p:nvSpPr>
          <p:cNvPr id="8" name="Freeform 8">
            <a:hlinkClick r:id="rId7" tooltip="https://www.theguardian.com/commentisfree/2024/nov/18/wales-20mph-speed-limit-lives-money-policy"/>
          </p:cNvPr>
          <p:cNvSpPr/>
          <p:nvPr/>
        </p:nvSpPr>
        <p:spPr>
          <a:xfrm>
            <a:off x="2111249" y="2613276"/>
            <a:ext cx="7314632" cy="7011260"/>
          </a:xfrm>
          <a:custGeom>
            <a:avLst/>
            <a:gdLst/>
            <a:ahLst/>
            <a:cxnLst/>
            <a:rect l="l" t="t" r="r" b="b"/>
            <a:pathLst>
              <a:path w="7314632" h="7011260">
                <a:moveTo>
                  <a:pt x="0" y="0"/>
                </a:moveTo>
                <a:lnTo>
                  <a:pt x="7314632" y="0"/>
                </a:lnTo>
                <a:lnTo>
                  <a:pt x="7314632" y="7011260"/>
                </a:lnTo>
                <a:lnTo>
                  <a:pt x="0" y="7011260"/>
                </a:lnTo>
                <a:lnTo>
                  <a:pt x="0" y="0"/>
                </a:lnTo>
                <a:close/>
              </a:path>
            </a:pathLst>
          </a:custGeom>
          <a:blipFill>
            <a:blip r:embed="rId8"/>
            <a:stretch>
              <a:fillRect/>
            </a:stretch>
          </a:blipFill>
          <a:ln w="28575" cap="sq">
            <a:solidFill>
              <a:srgbClr val="000000"/>
            </a:solidFill>
            <a:prstDash val="solid"/>
            <a:miter/>
          </a:ln>
        </p:spPr>
      </p:sp>
      <p:sp>
        <p:nvSpPr>
          <p:cNvPr id="9" name="TextBox 9"/>
          <p:cNvSpPr txBox="1"/>
          <p:nvPr/>
        </p:nvSpPr>
        <p:spPr>
          <a:xfrm>
            <a:off x="10736025" y="3656697"/>
            <a:ext cx="6797314" cy="1782319"/>
          </a:xfrm>
          <a:prstGeom prst="rect">
            <a:avLst/>
          </a:prstGeom>
        </p:spPr>
        <p:txBody>
          <a:bodyPr lIns="0" tIns="0" rIns="0" bIns="0" rtlCol="0" anchor="t">
            <a:spAutoFit/>
          </a:bodyPr>
          <a:lstStyle/>
          <a:p>
            <a:pPr algn="ctr">
              <a:lnSpc>
                <a:spcPts val="6761"/>
              </a:lnSpc>
            </a:pPr>
            <a:r>
              <a:rPr lang="en-US" sz="4829">
                <a:solidFill>
                  <a:srgbClr val="000000"/>
                </a:solidFill>
                <a:latin typeface="GH Guardian Headline 1"/>
                <a:ea typeface="GH Guardian Headline 1"/>
                <a:cs typeface="GH Guardian Headline 1"/>
                <a:sym typeface="GH Guardian Headline 1"/>
              </a:rPr>
              <a:t>20mph speed limits in Wales</a:t>
            </a:r>
          </a:p>
        </p:txBody>
      </p:sp>
      <p:sp>
        <p:nvSpPr>
          <p:cNvPr id="10" name="TextBox 10"/>
          <p:cNvSpPr txBox="1"/>
          <p:nvPr/>
        </p:nvSpPr>
        <p:spPr>
          <a:xfrm>
            <a:off x="10611877" y="1169701"/>
            <a:ext cx="7150522" cy="1769715"/>
          </a:xfrm>
          <a:prstGeom prst="rect">
            <a:avLst/>
          </a:prstGeom>
        </p:spPr>
        <p:txBody>
          <a:bodyPr lIns="0" tIns="0" rIns="0" bIns="0" rtlCol="0" anchor="t">
            <a:spAutoFit/>
          </a:bodyPr>
          <a:lstStyle/>
          <a:p>
            <a:pPr algn="ctr">
              <a:lnSpc>
                <a:spcPts val="6859"/>
              </a:lnSpc>
              <a:spcBef>
                <a:spcPct val="0"/>
              </a:spcBef>
            </a:pPr>
            <a:r>
              <a:rPr lang="en-US" sz="6600" b="1" dirty="0">
                <a:solidFill>
                  <a:srgbClr val="000000"/>
                </a:solidFill>
                <a:latin typeface="GH Guardian Headline 3"/>
                <a:ea typeface="GH Guardian Headline 3"/>
                <a:cs typeface="GH Guardian Headline 3"/>
                <a:sym typeface="GH Guardian Headline 3"/>
              </a:rPr>
              <a:t>News report or opinion?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Freeform 2"/>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3"/>
            <a:stretch>
              <a:fillRect/>
            </a:stretch>
          </a:blipFill>
        </p:spPr>
      </p:sp>
      <p:grpSp>
        <p:nvGrpSpPr>
          <p:cNvPr id="3" name="Group 3"/>
          <p:cNvGrpSpPr/>
          <p:nvPr/>
        </p:nvGrpSpPr>
        <p:grpSpPr>
          <a:xfrm>
            <a:off x="10520820" y="3548013"/>
            <a:ext cx="7227724" cy="2170094"/>
            <a:chOff x="0" y="0"/>
            <a:chExt cx="1903598" cy="571548"/>
          </a:xfrm>
        </p:grpSpPr>
        <p:sp>
          <p:nvSpPr>
            <p:cNvPr id="4" name="Freeform 4"/>
            <p:cNvSpPr/>
            <p:nvPr/>
          </p:nvSpPr>
          <p:spPr>
            <a:xfrm>
              <a:off x="0" y="0"/>
              <a:ext cx="1903598" cy="571548"/>
            </a:xfrm>
            <a:custGeom>
              <a:avLst/>
              <a:gdLst/>
              <a:ahLst/>
              <a:cxnLst/>
              <a:rect l="l" t="t" r="r" b="b"/>
              <a:pathLst>
                <a:path w="1903598" h="571548">
                  <a:moveTo>
                    <a:pt x="0" y="0"/>
                  </a:moveTo>
                  <a:lnTo>
                    <a:pt x="1903598" y="0"/>
                  </a:lnTo>
                  <a:lnTo>
                    <a:pt x="1903598" y="571548"/>
                  </a:lnTo>
                  <a:lnTo>
                    <a:pt x="0" y="571548"/>
                  </a:lnTo>
                  <a:close/>
                </a:path>
              </a:pathLst>
            </a:custGeom>
            <a:solidFill>
              <a:srgbClr val="FFFFFF"/>
            </a:solidFill>
          </p:spPr>
        </p:sp>
        <p:sp>
          <p:nvSpPr>
            <p:cNvPr id="5" name="TextBox 5"/>
            <p:cNvSpPr txBox="1"/>
            <p:nvPr/>
          </p:nvSpPr>
          <p:spPr>
            <a:xfrm>
              <a:off x="0" y="-76200"/>
              <a:ext cx="1903598" cy="647748"/>
            </a:xfrm>
            <a:prstGeom prst="rect">
              <a:avLst/>
            </a:prstGeom>
          </p:spPr>
          <p:txBody>
            <a:bodyPr lIns="50800" tIns="50800" rIns="50800" bIns="50800" rtlCol="0" anchor="ctr"/>
            <a:lstStyle/>
            <a:p>
              <a:pPr algn="ctr">
                <a:lnSpc>
                  <a:spcPts val="2659"/>
                </a:lnSpc>
              </a:pPr>
              <a:endParaRPr/>
            </a:p>
          </p:txBody>
        </p:sp>
      </p:grpSp>
      <p:sp>
        <p:nvSpPr>
          <p:cNvPr id="6" name="Freeform 6">
            <a:hlinkClick r:id="rId4" tooltip="https://www.aljazeera.com/gallery/2024/7/22/thousands-protest-over-tourism-in-spains-mallorca"/>
          </p:cNvPr>
          <p:cNvSpPr/>
          <p:nvPr/>
        </p:nvSpPr>
        <p:spPr>
          <a:xfrm>
            <a:off x="247650" y="326567"/>
            <a:ext cx="9168086" cy="5541336"/>
          </a:xfrm>
          <a:custGeom>
            <a:avLst/>
            <a:gdLst/>
            <a:ahLst/>
            <a:cxnLst/>
            <a:rect l="l" t="t" r="r" b="b"/>
            <a:pathLst>
              <a:path w="9168086" h="5541336">
                <a:moveTo>
                  <a:pt x="0" y="0"/>
                </a:moveTo>
                <a:lnTo>
                  <a:pt x="9168086" y="0"/>
                </a:lnTo>
                <a:lnTo>
                  <a:pt x="9168086" y="5541336"/>
                </a:lnTo>
                <a:lnTo>
                  <a:pt x="0" y="5541336"/>
                </a:lnTo>
                <a:lnTo>
                  <a:pt x="0" y="0"/>
                </a:lnTo>
                <a:close/>
              </a:path>
            </a:pathLst>
          </a:custGeom>
          <a:blipFill>
            <a:blip r:embed="rId5"/>
            <a:stretch>
              <a:fillRect/>
            </a:stretch>
          </a:blipFill>
          <a:ln w="28575" cap="sq">
            <a:solidFill>
              <a:srgbClr val="000000"/>
            </a:solidFill>
            <a:prstDash val="solid"/>
            <a:miter/>
          </a:ln>
        </p:spPr>
      </p:sp>
      <p:sp>
        <p:nvSpPr>
          <p:cNvPr id="7" name="Freeform 7">
            <a:hlinkClick r:id="rId6" tooltip="https://www.theguardian.com/commentisfree/article/2024/aug/19/barcelona-mass-tourism-visitors-city-industry"/>
          </p:cNvPr>
          <p:cNvSpPr/>
          <p:nvPr/>
        </p:nvSpPr>
        <p:spPr>
          <a:xfrm>
            <a:off x="3738928" y="2592986"/>
            <a:ext cx="6027920" cy="7502561"/>
          </a:xfrm>
          <a:custGeom>
            <a:avLst/>
            <a:gdLst/>
            <a:ahLst/>
            <a:cxnLst/>
            <a:rect l="l" t="t" r="r" b="b"/>
            <a:pathLst>
              <a:path w="6027920" h="7502561">
                <a:moveTo>
                  <a:pt x="0" y="0"/>
                </a:moveTo>
                <a:lnTo>
                  <a:pt x="6027920" y="0"/>
                </a:lnTo>
                <a:lnTo>
                  <a:pt x="6027920" y="7502561"/>
                </a:lnTo>
                <a:lnTo>
                  <a:pt x="0" y="7502561"/>
                </a:lnTo>
                <a:lnTo>
                  <a:pt x="0" y="0"/>
                </a:lnTo>
                <a:close/>
              </a:path>
            </a:pathLst>
          </a:custGeom>
          <a:blipFill>
            <a:blip r:embed="rId7"/>
            <a:stretch>
              <a:fillRect/>
            </a:stretch>
          </a:blipFill>
          <a:ln w="28575" cap="sq">
            <a:solidFill>
              <a:srgbClr val="000000"/>
            </a:solidFill>
            <a:prstDash val="solid"/>
            <a:miter/>
          </a:ln>
        </p:spPr>
      </p:sp>
      <p:sp>
        <p:nvSpPr>
          <p:cNvPr id="8" name="Freeform 8"/>
          <p:cNvSpPr/>
          <p:nvPr/>
        </p:nvSpPr>
        <p:spPr>
          <a:xfrm>
            <a:off x="8187467" y="2592986"/>
            <a:ext cx="1579381" cy="560129"/>
          </a:xfrm>
          <a:custGeom>
            <a:avLst/>
            <a:gdLst/>
            <a:ahLst/>
            <a:cxnLst/>
            <a:rect l="l" t="t" r="r" b="b"/>
            <a:pathLst>
              <a:path w="1579381" h="560129">
                <a:moveTo>
                  <a:pt x="0" y="0"/>
                </a:moveTo>
                <a:lnTo>
                  <a:pt x="1579381" y="0"/>
                </a:lnTo>
                <a:lnTo>
                  <a:pt x="1579381" y="560129"/>
                </a:lnTo>
                <a:lnTo>
                  <a:pt x="0" y="560129"/>
                </a:lnTo>
                <a:lnTo>
                  <a:pt x="0" y="0"/>
                </a:lnTo>
                <a:close/>
              </a:path>
            </a:pathLst>
          </a:custGeom>
          <a:blipFill>
            <a:blip r:embed="rId8"/>
            <a:stretch>
              <a:fillRect l="-4292" r="-4292"/>
            </a:stretch>
          </a:blipFill>
        </p:spPr>
      </p:sp>
      <p:sp>
        <p:nvSpPr>
          <p:cNvPr id="9" name="TextBox 9"/>
          <p:cNvSpPr txBox="1"/>
          <p:nvPr/>
        </p:nvSpPr>
        <p:spPr>
          <a:xfrm>
            <a:off x="10736025" y="3656697"/>
            <a:ext cx="6797314" cy="1782319"/>
          </a:xfrm>
          <a:prstGeom prst="rect">
            <a:avLst/>
          </a:prstGeom>
        </p:spPr>
        <p:txBody>
          <a:bodyPr lIns="0" tIns="0" rIns="0" bIns="0" rtlCol="0" anchor="t">
            <a:spAutoFit/>
          </a:bodyPr>
          <a:lstStyle/>
          <a:p>
            <a:pPr algn="ctr">
              <a:lnSpc>
                <a:spcPts val="6761"/>
              </a:lnSpc>
            </a:pPr>
            <a:r>
              <a:rPr lang="en-US" sz="4829">
                <a:solidFill>
                  <a:srgbClr val="000000"/>
                </a:solidFill>
                <a:latin typeface="GH Guardian Headline 1"/>
                <a:ea typeface="GH Guardian Headline 1"/>
                <a:cs typeface="GH Guardian Headline 1"/>
                <a:sym typeface="GH Guardian Headline 1"/>
              </a:rPr>
              <a:t>Overtourism protests in Spain</a:t>
            </a:r>
          </a:p>
        </p:txBody>
      </p:sp>
      <p:sp>
        <p:nvSpPr>
          <p:cNvPr id="10" name="TextBox 10"/>
          <p:cNvSpPr txBox="1"/>
          <p:nvPr/>
        </p:nvSpPr>
        <p:spPr>
          <a:xfrm>
            <a:off x="10598022" y="1472580"/>
            <a:ext cx="7150522" cy="1769715"/>
          </a:xfrm>
          <a:prstGeom prst="rect">
            <a:avLst/>
          </a:prstGeom>
        </p:spPr>
        <p:txBody>
          <a:bodyPr lIns="0" tIns="0" rIns="0" bIns="0" rtlCol="0" anchor="t">
            <a:spAutoFit/>
          </a:bodyPr>
          <a:lstStyle/>
          <a:p>
            <a:pPr algn="ctr">
              <a:lnSpc>
                <a:spcPts val="6859"/>
              </a:lnSpc>
              <a:spcBef>
                <a:spcPct val="0"/>
              </a:spcBef>
            </a:pPr>
            <a:r>
              <a:rPr lang="en-US" sz="6600" b="1">
                <a:solidFill>
                  <a:srgbClr val="000000"/>
                </a:solidFill>
                <a:latin typeface="GH Guardian Headline 3"/>
                <a:ea typeface="GH Guardian Headline 3"/>
                <a:cs typeface="GH Guardian Headline 3"/>
                <a:sym typeface="GH Guardian Headline 3"/>
              </a:rPr>
              <a:t>News report or opinion?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Freeform 2"/>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3"/>
            <a:stretch>
              <a:fillRect/>
            </a:stretch>
          </a:blipFill>
        </p:spPr>
      </p:sp>
      <p:grpSp>
        <p:nvGrpSpPr>
          <p:cNvPr id="3" name="Group 3"/>
          <p:cNvGrpSpPr/>
          <p:nvPr/>
        </p:nvGrpSpPr>
        <p:grpSpPr>
          <a:xfrm>
            <a:off x="10520820" y="3347094"/>
            <a:ext cx="7227724" cy="2592024"/>
            <a:chOff x="0" y="0"/>
            <a:chExt cx="1903598" cy="682673"/>
          </a:xfrm>
        </p:grpSpPr>
        <p:sp>
          <p:nvSpPr>
            <p:cNvPr id="4" name="Freeform 4"/>
            <p:cNvSpPr/>
            <p:nvPr/>
          </p:nvSpPr>
          <p:spPr>
            <a:xfrm>
              <a:off x="0" y="0"/>
              <a:ext cx="1903598" cy="682673"/>
            </a:xfrm>
            <a:custGeom>
              <a:avLst/>
              <a:gdLst/>
              <a:ahLst/>
              <a:cxnLst/>
              <a:rect l="l" t="t" r="r" b="b"/>
              <a:pathLst>
                <a:path w="1903598" h="682673">
                  <a:moveTo>
                    <a:pt x="0" y="0"/>
                  </a:moveTo>
                  <a:lnTo>
                    <a:pt x="1903598" y="0"/>
                  </a:lnTo>
                  <a:lnTo>
                    <a:pt x="1903598" y="682673"/>
                  </a:lnTo>
                  <a:lnTo>
                    <a:pt x="0" y="682673"/>
                  </a:lnTo>
                  <a:close/>
                </a:path>
              </a:pathLst>
            </a:custGeom>
            <a:solidFill>
              <a:srgbClr val="FFFFFF"/>
            </a:solidFill>
          </p:spPr>
        </p:sp>
        <p:sp>
          <p:nvSpPr>
            <p:cNvPr id="5" name="TextBox 5"/>
            <p:cNvSpPr txBox="1"/>
            <p:nvPr/>
          </p:nvSpPr>
          <p:spPr>
            <a:xfrm>
              <a:off x="0" y="-76200"/>
              <a:ext cx="1903598" cy="758873"/>
            </a:xfrm>
            <a:prstGeom prst="rect">
              <a:avLst/>
            </a:prstGeom>
          </p:spPr>
          <p:txBody>
            <a:bodyPr lIns="50800" tIns="50800" rIns="50800" bIns="50800" rtlCol="0" anchor="ctr"/>
            <a:lstStyle/>
            <a:p>
              <a:pPr algn="ctr">
                <a:lnSpc>
                  <a:spcPts val="2659"/>
                </a:lnSpc>
              </a:pPr>
              <a:endParaRPr/>
            </a:p>
          </p:txBody>
        </p:sp>
      </p:grpSp>
      <p:sp>
        <p:nvSpPr>
          <p:cNvPr id="6" name="Freeform 6">
            <a:hlinkClick r:id="rId4" tooltip="https://www.bbc.co.uk/sport/darts/articles/clyx7403y9ko"/>
          </p:cNvPr>
          <p:cNvSpPr/>
          <p:nvPr/>
        </p:nvSpPr>
        <p:spPr>
          <a:xfrm>
            <a:off x="261578" y="218459"/>
            <a:ext cx="6111558" cy="7257475"/>
          </a:xfrm>
          <a:custGeom>
            <a:avLst/>
            <a:gdLst/>
            <a:ahLst/>
            <a:cxnLst/>
            <a:rect l="l" t="t" r="r" b="b"/>
            <a:pathLst>
              <a:path w="6111558" h="7257475">
                <a:moveTo>
                  <a:pt x="0" y="0"/>
                </a:moveTo>
                <a:lnTo>
                  <a:pt x="6111558" y="0"/>
                </a:lnTo>
                <a:lnTo>
                  <a:pt x="6111558" y="7257475"/>
                </a:lnTo>
                <a:lnTo>
                  <a:pt x="0" y="7257475"/>
                </a:lnTo>
                <a:lnTo>
                  <a:pt x="0" y="0"/>
                </a:lnTo>
                <a:close/>
              </a:path>
            </a:pathLst>
          </a:custGeom>
          <a:blipFill>
            <a:blip r:embed="rId5"/>
            <a:stretch>
              <a:fillRect/>
            </a:stretch>
          </a:blipFill>
          <a:ln w="38100" cap="sq">
            <a:solidFill>
              <a:srgbClr val="000000"/>
            </a:solidFill>
            <a:prstDash val="solid"/>
            <a:miter/>
          </a:ln>
        </p:spPr>
      </p:sp>
      <p:sp>
        <p:nvSpPr>
          <p:cNvPr id="7" name="Freeform 7">
            <a:hlinkClick r:id="rId6" tooltip="https://www.theguardian.com/sport/blog/2025/jan/04/luke-littler-darts-domination-pdc-world-championships"/>
          </p:cNvPr>
          <p:cNvSpPr/>
          <p:nvPr/>
        </p:nvSpPr>
        <p:spPr>
          <a:xfrm>
            <a:off x="767506" y="2719133"/>
            <a:ext cx="7880004" cy="6905403"/>
          </a:xfrm>
          <a:custGeom>
            <a:avLst/>
            <a:gdLst/>
            <a:ahLst/>
            <a:cxnLst/>
            <a:rect l="l" t="t" r="r" b="b"/>
            <a:pathLst>
              <a:path w="7880004" h="6905403">
                <a:moveTo>
                  <a:pt x="0" y="0"/>
                </a:moveTo>
                <a:lnTo>
                  <a:pt x="7880003" y="0"/>
                </a:lnTo>
                <a:lnTo>
                  <a:pt x="7880003" y="6905403"/>
                </a:lnTo>
                <a:lnTo>
                  <a:pt x="0" y="6905403"/>
                </a:lnTo>
                <a:lnTo>
                  <a:pt x="0" y="0"/>
                </a:lnTo>
                <a:close/>
              </a:path>
            </a:pathLst>
          </a:custGeom>
          <a:blipFill>
            <a:blip r:embed="rId7"/>
            <a:stretch>
              <a:fillRect/>
            </a:stretch>
          </a:blipFill>
          <a:ln w="28575" cap="sq">
            <a:solidFill>
              <a:srgbClr val="000000"/>
            </a:solidFill>
            <a:prstDash val="solid"/>
            <a:miter/>
          </a:ln>
        </p:spPr>
      </p:sp>
      <p:sp>
        <p:nvSpPr>
          <p:cNvPr id="8" name="Freeform 8">
            <a:hlinkClick r:id="rId8" tooltip="https://www.independent.co.uk/sport/darts/luke-littler-darts-final-championship-2025-van-gerwen-b2673621.html"/>
          </p:cNvPr>
          <p:cNvSpPr/>
          <p:nvPr/>
        </p:nvSpPr>
        <p:spPr>
          <a:xfrm>
            <a:off x="3699102" y="4594275"/>
            <a:ext cx="6309711" cy="5501273"/>
          </a:xfrm>
          <a:custGeom>
            <a:avLst/>
            <a:gdLst/>
            <a:ahLst/>
            <a:cxnLst/>
            <a:rect l="l" t="t" r="r" b="b"/>
            <a:pathLst>
              <a:path w="6309711" h="5501273">
                <a:moveTo>
                  <a:pt x="0" y="0"/>
                </a:moveTo>
                <a:lnTo>
                  <a:pt x="6309711" y="0"/>
                </a:lnTo>
                <a:lnTo>
                  <a:pt x="6309711" y="5501273"/>
                </a:lnTo>
                <a:lnTo>
                  <a:pt x="0" y="5501273"/>
                </a:lnTo>
                <a:lnTo>
                  <a:pt x="0" y="0"/>
                </a:lnTo>
                <a:close/>
              </a:path>
            </a:pathLst>
          </a:custGeom>
          <a:blipFill>
            <a:blip r:embed="rId9"/>
            <a:stretch>
              <a:fillRect l="-1372" t="-1888" r="-1097"/>
            </a:stretch>
          </a:blipFill>
          <a:ln w="38100" cap="sq">
            <a:solidFill>
              <a:srgbClr val="000000"/>
            </a:solidFill>
            <a:prstDash val="solid"/>
            <a:miter/>
          </a:ln>
        </p:spPr>
      </p:sp>
      <p:sp>
        <p:nvSpPr>
          <p:cNvPr id="9" name="Freeform 9"/>
          <p:cNvSpPr/>
          <p:nvPr/>
        </p:nvSpPr>
        <p:spPr>
          <a:xfrm>
            <a:off x="6507300" y="4129511"/>
            <a:ext cx="3501513" cy="668471"/>
          </a:xfrm>
          <a:custGeom>
            <a:avLst/>
            <a:gdLst/>
            <a:ahLst/>
            <a:cxnLst/>
            <a:rect l="l" t="t" r="r" b="b"/>
            <a:pathLst>
              <a:path w="3501513" h="668471">
                <a:moveTo>
                  <a:pt x="0" y="0"/>
                </a:moveTo>
                <a:lnTo>
                  <a:pt x="3501513" y="0"/>
                </a:lnTo>
                <a:lnTo>
                  <a:pt x="3501513" y="668471"/>
                </a:lnTo>
                <a:lnTo>
                  <a:pt x="0" y="668471"/>
                </a:lnTo>
                <a:lnTo>
                  <a:pt x="0" y="0"/>
                </a:lnTo>
                <a:close/>
              </a:path>
            </a:pathLst>
          </a:custGeom>
          <a:blipFill>
            <a:blip r:embed="rId10"/>
            <a:stretch>
              <a:fillRect/>
            </a:stretch>
          </a:blipFill>
          <a:ln w="28575" cap="sq">
            <a:solidFill>
              <a:srgbClr val="000000"/>
            </a:solidFill>
            <a:prstDash val="solid"/>
            <a:miter/>
          </a:ln>
        </p:spPr>
      </p:sp>
      <p:sp>
        <p:nvSpPr>
          <p:cNvPr id="10" name="TextBox 10"/>
          <p:cNvSpPr txBox="1"/>
          <p:nvPr/>
        </p:nvSpPr>
        <p:spPr>
          <a:xfrm>
            <a:off x="10736025" y="3656697"/>
            <a:ext cx="6797314" cy="1782319"/>
          </a:xfrm>
          <a:prstGeom prst="rect">
            <a:avLst/>
          </a:prstGeom>
        </p:spPr>
        <p:txBody>
          <a:bodyPr lIns="0" tIns="0" rIns="0" bIns="0" rtlCol="0" anchor="t">
            <a:spAutoFit/>
          </a:bodyPr>
          <a:lstStyle/>
          <a:p>
            <a:pPr algn="ctr">
              <a:lnSpc>
                <a:spcPts val="6761"/>
              </a:lnSpc>
            </a:pPr>
            <a:r>
              <a:rPr lang="en-US" sz="4829">
                <a:solidFill>
                  <a:srgbClr val="000000"/>
                </a:solidFill>
                <a:latin typeface="GH Guardian Headline 1"/>
                <a:ea typeface="GH Guardian Headline 1"/>
                <a:cs typeface="GH Guardian Headline 1"/>
                <a:sym typeface="GH Guardian Headline 1"/>
              </a:rPr>
              <a:t>Luke Littler wins darts world championship</a:t>
            </a:r>
          </a:p>
        </p:txBody>
      </p:sp>
      <p:sp>
        <p:nvSpPr>
          <p:cNvPr id="11" name="TextBox 11"/>
          <p:cNvSpPr txBox="1"/>
          <p:nvPr/>
        </p:nvSpPr>
        <p:spPr>
          <a:xfrm>
            <a:off x="10567542" y="965351"/>
            <a:ext cx="7150522" cy="1769715"/>
          </a:xfrm>
          <a:prstGeom prst="rect">
            <a:avLst/>
          </a:prstGeom>
        </p:spPr>
        <p:txBody>
          <a:bodyPr lIns="0" tIns="0" rIns="0" bIns="0" rtlCol="0" anchor="t">
            <a:spAutoFit/>
          </a:bodyPr>
          <a:lstStyle/>
          <a:p>
            <a:pPr algn="ctr">
              <a:lnSpc>
                <a:spcPts val="6859"/>
              </a:lnSpc>
              <a:spcBef>
                <a:spcPct val="0"/>
              </a:spcBef>
            </a:pPr>
            <a:r>
              <a:rPr lang="en-US" sz="6600" b="1" dirty="0">
                <a:solidFill>
                  <a:srgbClr val="000000"/>
                </a:solidFill>
                <a:latin typeface="GH Guardian Headline 3"/>
                <a:ea typeface="GH Guardian Headline 3"/>
                <a:cs typeface="GH Guardian Headline 3"/>
                <a:sym typeface="GH Guardian Headline 3"/>
              </a:rPr>
              <a:t>News report or opinion?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Freeform 2"/>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3"/>
            <a:stretch>
              <a:fillRect/>
            </a:stretch>
          </a:blipFill>
        </p:spPr>
      </p:sp>
      <p:grpSp>
        <p:nvGrpSpPr>
          <p:cNvPr id="3" name="Group 3"/>
          <p:cNvGrpSpPr/>
          <p:nvPr/>
        </p:nvGrpSpPr>
        <p:grpSpPr>
          <a:xfrm>
            <a:off x="10520820" y="3347094"/>
            <a:ext cx="7227724" cy="2592024"/>
            <a:chOff x="0" y="0"/>
            <a:chExt cx="1903598" cy="682673"/>
          </a:xfrm>
        </p:grpSpPr>
        <p:sp>
          <p:nvSpPr>
            <p:cNvPr id="4" name="Freeform 4"/>
            <p:cNvSpPr/>
            <p:nvPr/>
          </p:nvSpPr>
          <p:spPr>
            <a:xfrm>
              <a:off x="0" y="0"/>
              <a:ext cx="1903598" cy="682673"/>
            </a:xfrm>
            <a:custGeom>
              <a:avLst/>
              <a:gdLst/>
              <a:ahLst/>
              <a:cxnLst/>
              <a:rect l="l" t="t" r="r" b="b"/>
              <a:pathLst>
                <a:path w="1903598" h="682673">
                  <a:moveTo>
                    <a:pt x="0" y="0"/>
                  </a:moveTo>
                  <a:lnTo>
                    <a:pt x="1903598" y="0"/>
                  </a:lnTo>
                  <a:lnTo>
                    <a:pt x="1903598" y="682673"/>
                  </a:lnTo>
                  <a:lnTo>
                    <a:pt x="0" y="682673"/>
                  </a:lnTo>
                  <a:close/>
                </a:path>
              </a:pathLst>
            </a:custGeom>
            <a:solidFill>
              <a:srgbClr val="FFFFFF"/>
            </a:solidFill>
          </p:spPr>
        </p:sp>
        <p:sp>
          <p:nvSpPr>
            <p:cNvPr id="5" name="TextBox 5"/>
            <p:cNvSpPr txBox="1"/>
            <p:nvPr/>
          </p:nvSpPr>
          <p:spPr>
            <a:xfrm>
              <a:off x="0" y="-76200"/>
              <a:ext cx="1903598" cy="758873"/>
            </a:xfrm>
            <a:prstGeom prst="rect">
              <a:avLst/>
            </a:prstGeom>
          </p:spPr>
          <p:txBody>
            <a:bodyPr lIns="50800" tIns="50800" rIns="50800" bIns="50800" rtlCol="0" anchor="ctr"/>
            <a:lstStyle/>
            <a:p>
              <a:pPr algn="ctr">
                <a:lnSpc>
                  <a:spcPts val="2659"/>
                </a:lnSpc>
              </a:pPr>
              <a:endParaRPr/>
            </a:p>
          </p:txBody>
        </p:sp>
      </p:grpSp>
      <p:sp>
        <p:nvSpPr>
          <p:cNvPr id="6" name="Freeform 6">
            <a:hlinkClick r:id="rId4" tooltip="https://www.bbc.co.uk/news/articles/czj71zyy934o"/>
          </p:cNvPr>
          <p:cNvSpPr/>
          <p:nvPr/>
        </p:nvSpPr>
        <p:spPr>
          <a:xfrm>
            <a:off x="240139" y="207474"/>
            <a:ext cx="5993699" cy="7279445"/>
          </a:xfrm>
          <a:custGeom>
            <a:avLst/>
            <a:gdLst/>
            <a:ahLst/>
            <a:cxnLst/>
            <a:rect l="l" t="t" r="r" b="b"/>
            <a:pathLst>
              <a:path w="5993699" h="7279445">
                <a:moveTo>
                  <a:pt x="0" y="0"/>
                </a:moveTo>
                <a:lnTo>
                  <a:pt x="5993700" y="0"/>
                </a:lnTo>
                <a:lnTo>
                  <a:pt x="5993700" y="7279445"/>
                </a:lnTo>
                <a:lnTo>
                  <a:pt x="0" y="7279445"/>
                </a:lnTo>
                <a:lnTo>
                  <a:pt x="0" y="0"/>
                </a:lnTo>
                <a:close/>
              </a:path>
            </a:pathLst>
          </a:custGeom>
          <a:blipFill>
            <a:blip r:embed="rId5"/>
            <a:stretch>
              <a:fillRect/>
            </a:stretch>
          </a:blipFill>
          <a:ln w="28575" cap="sq">
            <a:solidFill>
              <a:srgbClr val="000000"/>
            </a:solidFill>
            <a:prstDash val="solid"/>
            <a:miter/>
          </a:ln>
        </p:spPr>
      </p:sp>
      <p:sp>
        <p:nvSpPr>
          <p:cNvPr id="7" name="Freeform 7">
            <a:hlinkClick r:id="rId6" tooltip="https://www.theguardian.com/commentisfree/2024/nov/27/britain-farming-family-farm-inheritance-tax"/>
          </p:cNvPr>
          <p:cNvSpPr/>
          <p:nvPr/>
        </p:nvSpPr>
        <p:spPr>
          <a:xfrm>
            <a:off x="1413339" y="2633044"/>
            <a:ext cx="6614350" cy="6870941"/>
          </a:xfrm>
          <a:custGeom>
            <a:avLst/>
            <a:gdLst/>
            <a:ahLst/>
            <a:cxnLst/>
            <a:rect l="l" t="t" r="r" b="b"/>
            <a:pathLst>
              <a:path w="6614350" h="6870941">
                <a:moveTo>
                  <a:pt x="0" y="0"/>
                </a:moveTo>
                <a:lnTo>
                  <a:pt x="6614350" y="0"/>
                </a:lnTo>
                <a:lnTo>
                  <a:pt x="6614350" y="6870941"/>
                </a:lnTo>
                <a:lnTo>
                  <a:pt x="0" y="6870941"/>
                </a:lnTo>
                <a:lnTo>
                  <a:pt x="0" y="0"/>
                </a:lnTo>
                <a:close/>
              </a:path>
            </a:pathLst>
          </a:custGeom>
          <a:blipFill>
            <a:blip r:embed="rId7"/>
            <a:stretch>
              <a:fillRect/>
            </a:stretch>
          </a:blipFill>
          <a:ln w="28575" cap="sq">
            <a:solidFill>
              <a:srgbClr val="000000"/>
            </a:solidFill>
            <a:prstDash val="solid"/>
            <a:miter/>
          </a:ln>
        </p:spPr>
      </p:sp>
      <p:sp>
        <p:nvSpPr>
          <p:cNvPr id="8" name="Freeform 8">
            <a:hlinkClick r:id="rId8" tooltip="https://www.bbc.co.uk/newsround/videos/c78dkzd017yo"/>
          </p:cNvPr>
          <p:cNvSpPr/>
          <p:nvPr/>
        </p:nvSpPr>
        <p:spPr>
          <a:xfrm>
            <a:off x="3799562" y="4070473"/>
            <a:ext cx="6208976" cy="5904524"/>
          </a:xfrm>
          <a:custGeom>
            <a:avLst/>
            <a:gdLst/>
            <a:ahLst/>
            <a:cxnLst/>
            <a:rect l="l" t="t" r="r" b="b"/>
            <a:pathLst>
              <a:path w="6208976" h="5904524">
                <a:moveTo>
                  <a:pt x="0" y="0"/>
                </a:moveTo>
                <a:lnTo>
                  <a:pt x="6208975" y="0"/>
                </a:lnTo>
                <a:lnTo>
                  <a:pt x="6208975" y="5904523"/>
                </a:lnTo>
                <a:lnTo>
                  <a:pt x="0" y="5904523"/>
                </a:lnTo>
                <a:lnTo>
                  <a:pt x="0" y="0"/>
                </a:lnTo>
                <a:close/>
              </a:path>
            </a:pathLst>
          </a:custGeom>
          <a:blipFill>
            <a:blip r:embed="rId9"/>
            <a:stretch>
              <a:fillRect/>
            </a:stretch>
          </a:blipFill>
          <a:ln w="28575" cap="sq">
            <a:solidFill>
              <a:srgbClr val="000000"/>
            </a:solidFill>
            <a:prstDash val="solid"/>
            <a:miter/>
          </a:ln>
        </p:spPr>
      </p:sp>
      <p:sp>
        <p:nvSpPr>
          <p:cNvPr id="9" name="Freeform 9"/>
          <p:cNvSpPr/>
          <p:nvPr/>
        </p:nvSpPr>
        <p:spPr>
          <a:xfrm>
            <a:off x="6233839" y="2368379"/>
            <a:ext cx="1620663" cy="529330"/>
          </a:xfrm>
          <a:custGeom>
            <a:avLst/>
            <a:gdLst/>
            <a:ahLst/>
            <a:cxnLst/>
            <a:rect l="l" t="t" r="r" b="b"/>
            <a:pathLst>
              <a:path w="1620663" h="529330">
                <a:moveTo>
                  <a:pt x="0" y="0"/>
                </a:moveTo>
                <a:lnTo>
                  <a:pt x="1620663" y="0"/>
                </a:lnTo>
                <a:lnTo>
                  <a:pt x="1620663" y="529329"/>
                </a:lnTo>
                <a:lnTo>
                  <a:pt x="0" y="529329"/>
                </a:lnTo>
                <a:lnTo>
                  <a:pt x="0" y="0"/>
                </a:lnTo>
                <a:close/>
              </a:path>
            </a:pathLst>
          </a:custGeom>
          <a:blipFill>
            <a:blip r:embed="rId10"/>
            <a:stretch>
              <a:fillRect/>
            </a:stretch>
          </a:blipFill>
        </p:spPr>
      </p:sp>
      <p:sp>
        <p:nvSpPr>
          <p:cNvPr id="10" name="TextBox 10"/>
          <p:cNvSpPr txBox="1"/>
          <p:nvPr/>
        </p:nvSpPr>
        <p:spPr>
          <a:xfrm>
            <a:off x="10736025" y="3656697"/>
            <a:ext cx="6797314" cy="1782319"/>
          </a:xfrm>
          <a:prstGeom prst="rect">
            <a:avLst/>
          </a:prstGeom>
        </p:spPr>
        <p:txBody>
          <a:bodyPr lIns="0" tIns="0" rIns="0" bIns="0" rtlCol="0" anchor="t">
            <a:spAutoFit/>
          </a:bodyPr>
          <a:lstStyle/>
          <a:p>
            <a:pPr algn="ctr">
              <a:lnSpc>
                <a:spcPts val="6761"/>
              </a:lnSpc>
            </a:pPr>
            <a:r>
              <a:rPr lang="en-US" sz="4829">
                <a:solidFill>
                  <a:srgbClr val="000000"/>
                </a:solidFill>
                <a:latin typeface="GH Guardian Headline 1"/>
                <a:ea typeface="GH Guardian Headline 1"/>
                <a:cs typeface="GH Guardian Headline 1"/>
                <a:sym typeface="GH Guardian Headline 1"/>
              </a:rPr>
              <a:t>Farmers protest against increased taxes</a:t>
            </a:r>
          </a:p>
        </p:txBody>
      </p:sp>
      <p:sp>
        <p:nvSpPr>
          <p:cNvPr id="11" name="TextBox 11"/>
          <p:cNvSpPr txBox="1"/>
          <p:nvPr/>
        </p:nvSpPr>
        <p:spPr>
          <a:xfrm>
            <a:off x="10598022" y="1283873"/>
            <a:ext cx="7150522" cy="1769715"/>
          </a:xfrm>
          <a:prstGeom prst="rect">
            <a:avLst/>
          </a:prstGeom>
        </p:spPr>
        <p:txBody>
          <a:bodyPr lIns="0" tIns="0" rIns="0" bIns="0" rtlCol="0" anchor="t">
            <a:spAutoFit/>
          </a:bodyPr>
          <a:lstStyle/>
          <a:p>
            <a:pPr algn="ctr">
              <a:lnSpc>
                <a:spcPts val="6859"/>
              </a:lnSpc>
              <a:spcBef>
                <a:spcPct val="0"/>
              </a:spcBef>
            </a:pPr>
            <a:r>
              <a:rPr lang="en-US" sz="6600" b="1">
                <a:solidFill>
                  <a:srgbClr val="000000"/>
                </a:solidFill>
                <a:latin typeface="GH Guardian Headline 3"/>
                <a:ea typeface="GH Guardian Headline 3"/>
                <a:cs typeface="GH Guardian Headline 3"/>
                <a:sym typeface="GH Guardian Headline 3"/>
              </a:rPr>
              <a:t>News report or opinion?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2644</Words>
  <Application>Microsoft Macintosh PowerPoint</Application>
  <PresentationFormat>Custom</PresentationFormat>
  <Paragraphs>367</Paragraphs>
  <Slides>28</Slides>
  <Notes>14</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GH Guardian Headline 3</vt:lpstr>
      <vt:lpstr>House Slant</vt:lpstr>
      <vt:lpstr>GH Guardian Headline 2</vt:lpstr>
      <vt:lpstr>Calibri</vt:lpstr>
      <vt:lpstr>Arial</vt:lpstr>
      <vt:lpstr>GH Guardian Headline 1</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7: Identifying the difference between fact and opinion</dc:title>
  <cp:lastModifiedBy>Microsoft Office User</cp:lastModifiedBy>
  <cp:revision>2</cp:revision>
  <dcterms:created xsi:type="dcterms:W3CDTF">2006-08-16T00:00:00Z</dcterms:created>
  <dcterms:modified xsi:type="dcterms:W3CDTF">2026-08-03T10:23:40Z</dcterms:modified>
  <dc:identifier>DAHNl6J3wsc</dc:identifier>
</cp:coreProperties>
</file>