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Calibri" panose="020F0502020204030204" pitchFamily="34" charset="0"/>
      <p:regular r:id="rId18"/>
      <p:bold r:id="rId19"/>
      <p:italic r:id="rId20"/>
      <p:boldItalic r:id="rId21"/>
    </p:embeddedFont>
    <p:embeddedFont>
      <p:font typeface="GH Guardian Headline 1" pitchFamily="2" charset="0"/>
      <p:regular r:id="rId22"/>
      <p:bold r:id="rId23"/>
      <p:italic r:id="rId24"/>
      <p:boldItalic r:id="rId25"/>
    </p:embeddedFont>
    <p:embeddedFont>
      <p:font typeface="GH Guardian Headline 2" pitchFamily="2" charset="0"/>
      <p:regular r:id="rId26"/>
      <p:bold r:id="rId27"/>
      <p:italic r:id="rId28"/>
      <p:boldItalic r:id="rId29"/>
    </p:embeddedFont>
    <p:embeddedFont>
      <p:font typeface="GH Guardian Headline 3" pitchFamily="2" charset="0"/>
      <p:regular r:id="rId30"/>
      <p:bold r:id="rId31"/>
      <p:italic r:id="rId32"/>
      <p:boldItalic r:id="rId33"/>
    </p:embeddedFont>
    <p:embeddedFont>
      <p:font typeface="House Slant" panose="03060602040402030204" pitchFamily="66" charset="77"/>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52" autoAdjust="0"/>
    <p:restoredTop sz="94640" autoAdjust="0"/>
  </p:normalViewPr>
  <p:slideViewPr>
    <p:cSldViewPr>
      <p:cViewPr varScale="1">
        <p:scale>
          <a:sx n="70" d="100"/>
          <a:sy n="70" d="100"/>
        </p:scale>
        <p:origin x="192"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6.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332669" y="1760637"/>
            <a:ext cx="8045203" cy="8666375"/>
          </a:xfrm>
          <a:prstGeom prst="rect">
            <a:avLst/>
          </a:prstGeom>
        </p:spPr>
        <p:txBody>
          <a:bodyPr lIns="0" tIns="0" rIns="0" bIns="0" rtlCol="0" anchor="t">
            <a:spAutoFit/>
          </a:bodyPr>
          <a:lstStyle/>
          <a:p>
            <a:pPr algn="l">
              <a:lnSpc>
                <a:spcPts val="4284"/>
              </a:lnSpc>
            </a:pPr>
            <a:r>
              <a:rPr lang="en-US" sz="3060">
                <a:solidFill>
                  <a:srgbClr val="000000"/>
                </a:solidFill>
                <a:latin typeface="GH Guardian Headline 1"/>
                <a:ea typeface="GH Guardian Headline 1"/>
                <a:cs typeface="GH Guardian Headline 1"/>
                <a:sym typeface="GH Guardian Headline 1"/>
              </a:rPr>
              <a:t>Online targeting</a:t>
            </a:r>
          </a:p>
          <a:p>
            <a:pPr algn="l">
              <a:lnSpc>
                <a:spcPts val="3779"/>
              </a:lnSpc>
            </a:pPr>
            <a:r>
              <a:rPr lang="en-US" sz="2700">
                <a:solidFill>
                  <a:srgbClr val="000000"/>
                </a:solidFill>
                <a:latin typeface="GH Guardian Headline 2"/>
                <a:ea typeface="GH Guardian Headline 2"/>
                <a:cs typeface="GH Guardian Headline 2"/>
                <a:sym typeface="GH Guardian Headline 2"/>
              </a:rPr>
              <a:t>When websites and apps pay attention to what you click on so they can show you ads, videos, and games they think you will like best.</a:t>
            </a:r>
          </a:p>
          <a:p>
            <a:pPr algn="l">
              <a:lnSpc>
                <a:spcPts val="4284"/>
              </a:lnSpc>
            </a:pPr>
            <a:endParaRPr lang="en-US" sz="2700">
              <a:solidFill>
                <a:srgbClr val="000000"/>
              </a:solidFill>
              <a:latin typeface="GH Guardian Headline 2"/>
              <a:ea typeface="GH Guardian Headline 2"/>
              <a:cs typeface="GH Guardian Headline 2"/>
              <a:sym typeface="GH Guardian Headline 2"/>
            </a:endParaRPr>
          </a:p>
          <a:p>
            <a:pPr algn="l">
              <a:lnSpc>
                <a:spcPts val="4284"/>
              </a:lnSpc>
            </a:pPr>
            <a:r>
              <a:rPr lang="en-US" sz="3060">
                <a:solidFill>
                  <a:srgbClr val="000000"/>
                </a:solidFill>
                <a:latin typeface="GH Guardian Headline 1"/>
                <a:ea typeface="GH Guardian Headline 1"/>
                <a:cs typeface="GH Guardian Headline 1"/>
                <a:sym typeface="GH Guardian Headline 1"/>
              </a:rPr>
              <a:t>Algorithm</a:t>
            </a:r>
          </a:p>
          <a:p>
            <a:pPr algn="l">
              <a:lnSpc>
                <a:spcPts val="3779"/>
              </a:lnSpc>
            </a:pPr>
            <a:r>
              <a:rPr lang="en-US" sz="2700">
                <a:solidFill>
                  <a:srgbClr val="000000"/>
                </a:solidFill>
                <a:latin typeface="GH Guardian Headline 2"/>
                <a:ea typeface="GH Guardian Headline 2"/>
                <a:cs typeface="GH Guardian Headline 2"/>
                <a:sym typeface="GH Guardian Headline 2"/>
              </a:rPr>
              <a:t>A step-by-step set of instructions or ‘formula’ for solving a problem.</a:t>
            </a:r>
          </a:p>
          <a:p>
            <a:pPr algn="l">
              <a:lnSpc>
                <a:spcPts val="4284"/>
              </a:lnSpc>
            </a:pPr>
            <a:endParaRPr lang="en-US" sz="2700">
              <a:solidFill>
                <a:srgbClr val="000000"/>
              </a:solidFill>
              <a:latin typeface="GH Guardian Headline 2"/>
              <a:ea typeface="GH Guardian Headline 2"/>
              <a:cs typeface="GH Guardian Headline 2"/>
              <a:sym typeface="GH Guardian Headline 2"/>
            </a:endParaRPr>
          </a:p>
          <a:p>
            <a:pPr algn="l">
              <a:lnSpc>
                <a:spcPts val="4284"/>
              </a:lnSpc>
            </a:pPr>
            <a:r>
              <a:rPr lang="en-US" sz="3060">
                <a:solidFill>
                  <a:srgbClr val="000000"/>
                </a:solidFill>
                <a:latin typeface="GH Guardian Headline 1"/>
                <a:ea typeface="GH Guardian Headline 1"/>
                <a:cs typeface="GH Guardian Headline 1"/>
                <a:sym typeface="GH Guardian Headline 1"/>
              </a:rPr>
              <a:t>Filter bubble</a:t>
            </a:r>
          </a:p>
          <a:p>
            <a:pPr algn="l">
              <a:lnSpc>
                <a:spcPts val="3779"/>
              </a:lnSpc>
            </a:pPr>
            <a:r>
              <a:rPr lang="en-US" sz="2700">
                <a:solidFill>
                  <a:srgbClr val="000000"/>
                </a:solidFill>
                <a:latin typeface="GH Guardian Headline 2"/>
                <a:ea typeface="GH Guardian Headline 2"/>
                <a:cs typeface="GH Guardian Headline 2"/>
                <a:sym typeface="GH Guardian Headline 2"/>
              </a:rPr>
              <a:t>When someone only sees information that they already agree with or like. Filter bubbles can be caused by algorithms that predict what someone will be interested in.</a:t>
            </a:r>
          </a:p>
          <a:p>
            <a:pPr algn="l">
              <a:lnSpc>
                <a:spcPts val="4284"/>
              </a:lnSpc>
            </a:pPr>
            <a:endParaRPr lang="en-US" sz="2700">
              <a:solidFill>
                <a:srgbClr val="000000"/>
              </a:solidFill>
              <a:latin typeface="GH Guardian Headline 2"/>
              <a:ea typeface="GH Guardian Headline 2"/>
              <a:cs typeface="GH Guardian Headline 2"/>
              <a:sym typeface="GH Guardian Headline 2"/>
            </a:endParaRPr>
          </a:p>
          <a:p>
            <a:pPr algn="l">
              <a:lnSpc>
                <a:spcPts val="4284"/>
              </a:lnSpc>
            </a:pPr>
            <a:r>
              <a:rPr lang="en-US" sz="3060">
                <a:solidFill>
                  <a:srgbClr val="000000"/>
                </a:solidFill>
                <a:latin typeface="GH Guardian Headline 1"/>
                <a:ea typeface="GH Guardian Headline 1"/>
                <a:cs typeface="GH Guardian Headline 1"/>
                <a:sym typeface="GH Guardian Headline 1"/>
              </a:rPr>
              <a:t> </a:t>
            </a:r>
          </a:p>
          <a:p>
            <a:pPr algn="l">
              <a:lnSpc>
                <a:spcPts val="4284"/>
              </a:lnSpc>
            </a:pPr>
            <a:endParaRPr lang="en-US" sz="3060">
              <a:solidFill>
                <a:srgbClr val="000000"/>
              </a:solidFill>
              <a:latin typeface="GH Guardian Headline 1"/>
              <a:ea typeface="GH Guardian Headline 1"/>
              <a:cs typeface="GH Guardian Headline 1"/>
              <a:sym typeface="GH Guardian Headline 1"/>
            </a:endParaRPr>
          </a:p>
        </p:txBody>
      </p:sp>
      <p:sp>
        <p:nvSpPr>
          <p:cNvPr id="3" name="TextBox 3"/>
          <p:cNvSpPr txBox="1"/>
          <p:nvPr/>
        </p:nvSpPr>
        <p:spPr>
          <a:xfrm>
            <a:off x="9144000" y="1760637"/>
            <a:ext cx="8484915" cy="8123396"/>
          </a:xfrm>
          <a:prstGeom prst="rect">
            <a:avLst/>
          </a:prstGeom>
        </p:spPr>
        <p:txBody>
          <a:bodyPr lIns="0" tIns="0" rIns="0" bIns="0" rtlCol="0" anchor="t">
            <a:spAutoFit/>
          </a:bodyPr>
          <a:lstStyle/>
          <a:p>
            <a:pPr algn="l">
              <a:lnSpc>
                <a:spcPts val="4285"/>
              </a:lnSpc>
            </a:pPr>
            <a:r>
              <a:rPr lang="en-US" sz="3061">
                <a:solidFill>
                  <a:srgbClr val="000000"/>
                </a:solidFill>
                <a:latin typeface="GH Guardian Headline 1"/>
                <a:ea typeface="GH Guardian Headline 1"/>
                <a:cs typeface="GH Guardian Headline 1"/>
                <a:sym typeface="GH Guardian Headline 1"/>
              </a:rPr>
              <a:t>Search history</a:t>
            </a:r>
          </a:p>
          <a:p>
            <a:pPr algn="l">
              <a:lnSpc>
                <a:spcPts val="3779"/>
              </a:lnSpc>
            </a:pPr>
            <a:r>
              <a:rPr lang="en-US" sz="2700">
                <a:solidFill>
                  <a:srgbClr val="000000"/>
                </a:solidFill>
                <a:latin typeface="GH Guardian Headline 2"/>
                <a:ea typeface="GH Guardian Headline 2"/>
                <a:cs typeface="GH Guardian Headline 2"/>
                <a:sym typeface="GH Guardian Headline 2"/>
              </a:rPr>
              <a:t>A list saved by your device or web browser that remembers every single website you have visited and every topic you have searched for online.</a:t>
            </a: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a:p>
            <a:pPr algn="l">
              <a:lnSpc>
                <a:spcPts val="4285"/>
              </a:lnSpc>
            </a:pPr>
            <a:r>
              <a:rPr lang="en-US" sz="3061">
                <a:solidFill>
                  <a:srgbClr val="000000"/>
                </a:solidFill>
                <a:latin typeface="GH Guardian Headline 1"/>
                <a:ea typeface="GH Guardian Headline 1"/>
                <a:cs typeface="GH Guardian Headline 1"/>
                <a:sym typeface="GH Guardian Headline 1"/>
              </a:rPr>
              <a:t>Advert</a:t>
            </a:r>
          </a:p>
          <a:p>
            <a:pPr algn="l">
              <a:lnSpc>
                <a:spcPts val="3779"/>
              </a:lnSpc>
            </a:pPr>
            <a:r>
              <a:rPr lang="en-US" sz="2700">
                <a:solidFill>
                  <a:srgbClr val="000000"/>
                </a:solidFill>
                <a:latin typeface="GH Guardian Headline 2"/>
                <a:ea typeface="GH Guardian Headline 2"/>
                <a:cs typeface="GH Guardian Headline 2"/>
                <a:sym typeface="GH Guardian Headline 2"/>
              </a:rPr>
              <a:t>An advert (short for advertisement) is a picture, message, or short video made by a company to tell you about a product, service, or idea so you will buy or try it.</a:t>
            </a: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a:p>
            <a:pPr algn="l">
              <a:lnSpc>
                <a:spcPts val="4285"/>
              </a:lnSpc>
            </a:pPr>
            <a:r>
              <a:rPr lang="en-US" sz="3061">
                <a:solidFill>
                  <a:srgbClr val="000000"/>
                </a:solidFill>
                <a:latin typeface="GH Guardian Headline 1"/>
                <a:ea typeface="GH Guardian Headline 1"/>
                <a:cs typeface="GH Guardian Headline 1"/>
                <a:sym typeface="GH Guardian Headline 1"/>
              </a:rPr>
              <a:t>Personalised adverts</a:t>
            </a:r>
          </a:p>
          <a:p>
            <a:pPr algn="l">
              <a:lnSpc>
                <a:spcPts val="3779"/>
              </a:lnSpc>
            </a:pPr>
            <a:r>
              <a:rPr lang="en-US" sz="2700">
                <a:solidFill>
                  <a:srgbClr val="000000"/>
                </a:solidFill>
                <a:latin typeface="GH Guardian Headline 2"/>
                <a:ea typeface="GH Guardian Headline 2"/>
                <a:cs typeface="GH Guardian Headline 2"/>
                <a:sym typeface="GH Guardian Headline 2"/>
              </a:rPr>
              <a:t>Personalised adverts are special adverts chosen just for you based on what you have searched for, watched, or clicked on in the past online.</a:t>
            </a: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a:p>
            <a:pPr algn="l">
              <a:lnSpc>
                <a:spcPts val="4285"/>
              </a:lnSpc>
            </a:pPr>
            <a:endParaRPr lang="en-US" sz="2700">
              <a:solidFill>
                <a:srgbClr val="000000"/>
              </a:solidFill>
              <a:latin typeface="GH Guardian Headline 2"/>
              <a:ea typeface="GH Guardian Headline 2"/>
              <a:cs typeface="GH Guardian Headline 2"/>
              <a:sym typeface="GH Guardian Headline 2"/>
            </a:endParaRPr>
          </a:p>
        </p:txBody>
      </p:sp>
      <p:sp>
        <p:nvSpPr>
          <p:cNvPr id="4" name="TextBox 4"/>
          <p:cNvSpPr txBox="1"/>
          <p:nvPr/>
        </p:nvSpPr>
        <p:spPr>
          <a:xfrm>
            <a:off x="332669" y="135157"/>
            <a:ext cx="10663457" cy="1076833"/>
          </a:xfrm>
          <a:prstGeom prst="rect">
            <a:avLst/>
          </a:prstGeom>
        </p:spPr>
        <p:txBody>
          <a:bodyPr lIns="0" tIns="0" rIns="0" bIns="0" rtlCol="0" anchor="t">
            <a:spAutoFit/>
          </a:bodyPr>
          <a:lstStyle/>
          <a:p>
            <a:pPr algn="l">
              <a:lnSpc>
                <a:spcPts val="9323"/>
              </a:lnSpc>
            </a:pPr>
            <a:r>
              <a:rPr lang="en-US" sz="6659" b="1" dirty="0">
                <a:solidFill>
                  <a:srgbClr val="000000"/>
                </a:solidFill>
                <a:latin typeface="GH Guardian Headline 3"/>
                <a:ea typeface="GH Guardian Headline 3"/>
                <a:cs typeface="GH Guardian Headline 3"/>
                <a:sym typeface="GH Guardian Headline 3"/>
              </a:rPr>
              <a:t>Vocabulary to pre-teach</a:t>
            </a:r>
          </a:p>
        </p:txBody>
      </p:sp>
      <p:sp>
        <p:nvSpPr>
          <p:cNvPr id="5" name="Freeform 5"/>
          <p:cNvSpPr/>
          <p:nvPr/>
        </p:nvSpPr>
        <p:spPr>
          <a:xfrm>
            <a:off x="15742856" y="8945116"/>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996854" y="560388"/>
            <a:ext cx="5014361" cy="936623"/>
            <a:chOff x="0" y="0"/>
            <a:chExt cx="1482952" cy="276998"/>
          </a:xfrm>
        </p:grpSpPr>
        <p:sp>
          <p:nvSpPr>
            <p:cNvPr id="3" name="Freeform 3"/>
            <p:cNvSpPr/>
            <p:nvPr/>
          </p:nvSpPr>
          <p:spPr>
            <a:xfrm>
              <a:off x="0" y="0"/>
              <a:ext cx="1482952" cy="276998"/>
            </a:xfrm>
            <a:custGeom>
              <a:avLst/>
              <a:gdLst/>
              <a:ahLst/>
              <a:cxnLst/>
              <a:rect l="l" t="t" r="r" b="b"/>
              <a:pathLst>
                <a:path w="1482952" h="276998">
                  <a:moveTo>
                    <a:pt x="0" y="0"/>
                  </a:moveTo>
                  <a:lnTo>
                    <a:pt x="1482952" y="0"/>
                  </a:lnTo>
                  <a:lnTo>
                    <a:pt x="1482952" y="276998"/>
                  </a:lnTo>
                  <a:lnTo>
                    <a:pt x="0" y="276998"/>
                  </a:lnTo>
                  <a:close/>
                </a:path>
              </a:pathLst>
            </a:custGeom>
            <a:solidFill>
              <a:srgbClr val="FFFFFF"/>
            </a:solidFill>
          </p:spPr>
        </p:sp>
        <p:sp>
          <p:nvSpPr>
            <p:cNvPr id="4" name="TextBox 4"/>
            <p:cNvSpPr txBox="1"/>
            <p:nvPr/>
          </p:nvSpPr>
          <p:spPr>
            <a:xfrm>
              <a:off x="0" y="-76200"/>
              <a:ext cx="1482952" cy="35319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183750" y="9258300"/>
            <a:ext cx="1947087" cy="837248"/>
          </a:xfrm>
          <a:custGeom>
            <a:avLst/>
            <a:gdLst/>
            <a:ahLst/>
            <a:cxnLst/>
            <a:rect l="l" t="t" r="r" b="b"/>
            <a:pathLst>
              <a:path w="1947087" h="837248">
                <a:moveTo>
                  <a:pt x="0" y="0"/>
                </a:moveTo>
                <a:lnTo>
                  <a:pt x="1947088" y="0"/>
                </a:lnTo>
                <a:lnTo>
                  <a:pt x="1947088" y="837248"/>
                </a:lnTo>
                <a:lnTo>
                  <a:pt x="0" y="837248"/>
                </a:lnTo>
                <a:lnTo>
                  <a:pt x="0" y="0"/>
                </a:lnTo>
                <a:close/>
              </a:path>
            </a:pathLst>
          </a:custGeom>
          <a:blipFill>
            <a:blip r:embed="rId3"/>
            <a:stretch>
              <a:fillRect/>
            </a:stretch>
          </a:blipFill>
        </p:spPr>
      </p:sp>
      <p:sp>
        <p:nvSpPr>
          <p:cNvPr id="6" name="Freeform 6"/>
          <p:cNvSpPr/>
          <p:nvPr/>
        </p:nvSpPr>
        <p:spPr>
          <a:xfrm>
            <a:off x="2020219" y="1913233"/>
            <a:ext cx="7579303" cy="7763691"/>
          </a:xfrm>
          <a:custGeom>
            <a:avLst/>
            <a:gdLst/>
            <a:ahLst/>
            <a:cxnLst/>
            <a:rect l="l" t="t" r="r" b="b"/>
            <a:pathLst>
              <a:path w="7579303" h="7763691">
                <a:moveTo>
                  <a:pt x="0" y="0"/>
                </a:moveTo>
                <a:lnTo>
                  <a:pt x="7579304" y="0"/>
                </a:lnTo>
                <a:lnTo>
                  <a:pt x="7579304" y="7763691"/>
                </a:lnTo>
                <a:lnTo>
                  <a:pt x="0" y="77636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2267211" y="2607712"/>
            <a:ext cx="1181477" cy="1118464"/>
          </a:xfrm>
          <a:custGeom>
            <a:avLst/>
            <a:gdLst/>
            <a:ahLst/>
            <a:cxnLst/>
            <a:rect l="l" t="t" r="r" b="b"/>
            <a:pathLst>
              <a:path w="1181477" h="1118464">
                <a:moveTo>
                  <a:pt x="0" y="0"/>
                </a:moveTo>
                <a:lnTo>
                  <a:pt x="1181477" y="0"/>
                </a:lnTo>
                <a:lnTo>
                  <a:pt x="1181477" y="1118464"/>
                </a:lnTo>
                <a:lnTo>
                  <a:pt x="0" y="1118464"/>
                </a:lnTo>
                <a:lnTo>
                  <a:pt x="0" y="0"/>
                </a:lnTo>
                <a:close/>
              </a:path>
            </a:pathLst>
          </a:custGeom>
          <a:blipFill>
            <a:blip r:embed="rId6"/>
            <a:stretch>
              <a:fillRect/>
            </a:stretch>
          </a:blipFill>
        </p:spPr>
      </p:sp>
      <p:sp>
        <p:nvSpPr>
          <p:cNvPr id="8" name="Freeform 8"/>
          <p:cNvSpPr/>
          <p:nvPr/>
        </p:nvSpPr>
        <p:spPr>
          <a:xfrm>
            <a:off x="2252630" y="4546106"/>
            <a:ext cx="1196058" cy="1114136"/>
          </a:xfrm>
          <a:custGeom>
            <a:avLst/>
            <a:gdLst/>
            <a:ahLst/>
            <a:cxnLst/>
            <a:rect l="l" t="t" r="r" b="b"/>
            <a:pathLst>
              <a:path w="1196058" h="1114136">
                <a:moveTo>
                  <a:pt x="0" y="0"/>
                </a:moveTo>
                <a:lnTo>
                  <a:pt x="1196058" y="0"/>
                </a:lnTo>
                <a:lnTo>
                  <a:pt x="1196058" y="1114136"/>
                </a:lnTo>
                <a:lnTo>
                  <a:pt x="0" y="1114136"/>
                </a:lnTo>
                <a:lnTo>
                  <a:pt x="0" y="0"/>
                </a:lnTo>
                <a:close/>
              </a:path>
            </a:pathLst>
          </a:custGeom>
          <a:blipFill>
            <a:blip r:embed="rId7"/>
            <a:stretch>
              <a:fillRect/>
            </a:stretch>
          </a:blipFill>
        </p:spPr>
      </p:sp>
      <p:sp>
        <p:nvSpPr>
          <p:cNvPr id="9" name="Freeform 9"/>
          <p:cNvSpPr/>
          <p:nvPr/>
        </p:nvSpPr>
        <p:spPr>
          <a:xfrm>
            <a:off x="2327509" y="6257142"/>
            <a:ext cx="992863" cy="1179924"/>
          </a:xfrm>
          <a:custGeom>
            <a:avLst/>
            <a:gdLst/>
            <a:ahLst/>
            <a:cxnLst/>
            <a:rect l="l" t="t" r="r" b="b"/>
            <a:pathLst>
              <a:path w="992863" h="1179924">
                <a:moveTo>
                  <a:pt x="0" y="0"/>
                </a:moveTo>
                <a:lnTo>
                  <a:pt x="992863" y="0"/>
                </a:lnTo>
                <a:lnTo>
                  <a:pt x="992863" y="1179923"/>
                </a:lnTo>
                <a:lnTo>
                  <a:pt x="0" y="1179923"/>
                </a:lnTo>
                <a:lnTo>
                  <a:pt x="0" y="0"/>
                </a:lnTo>
                <a:close/>
              </a:path>
            </a:pathLst>
          </a:custGeom>
          <a:blipFill>
            <a:blip r:embed="rId8"/>
            <a:stretch>
              <a:fillRect/>
            </a:stretch>
          </a:blipFill>
        </p:spPr>
      </p:sp>
      <p:sp>
        <p:nvSpPr>
          <p:cNvPr id="10" name="Freeform 10"/>
          <p:cNvSpPr/>
          <p:nvPr/>
        </p:nvSpPr>
        <p:spPr>
          <a:xfrm rot="232301">
            <a:off x="2327509" y="8036856"/>
            <a:ext cx="1153155" cy="1364296"/>
          </a:xfrm>
          <a:custGeom>
            <a:avLst/>
            <a:gdLst/>
            <a:ahLst/>
            <a:cxnLst/>
            <a:rect l="l" t="t" r="r" b="b"/>
            <a:pathLst>
              <a:path w="1153155" h="1364296">
                <a:moveTo>
                  <a:pt x="0" y="0"/>
                </a:moveTo>
                <a:lnTo>
                  <a:pt x="1153155" y="0"/>
                </a:lnTo>
                <a:lnTo>
                  <a:pt x="1153155" y="1364296"/>
                </a:lnTo>
                <a:lnTo>
                  <a:pt x="0" y="1364296"/>
                </a:lnTo>
                <a:lnTo>
                  <a:pt x="0" y="0"/>
                </a:lnTo>
                <a:close/>
              </a:path>
            </a:pathLst>
          </a:custGeom>
          <a:blipFill>
            <a:blip r:embed="rId9"/>
            <a:stretch>
              <a:fillRect/>
            </a:stretch>
          </a:blipFill>
        </p:spPr>
      </p:sp>
      <p:sp>
        <p:nvSpPr>
          <p:cNvPr id="11" name="Freeform 11"/>
          <p:cNvSpPr/>
          <p:nvPr/>
        </p:nvSpPr>
        <p:spPr>
          <a:xfrm>
            <a:off x="5924393" y="2607712"/>
            <a:ext cx="1377103" cy="1194839"/>
          </a:xfrm>
          <a:custGeom>
            <a:avLst/>
            <a:gdLst/>
            <a:ahLst/>
            <a:cxnLst/>
            <a:rect l="l" t="t" r="r" b="b"/>
            <a:pathLst>
              <a:path w="1377103" h="1194839">
                <a:moveTo>
                  <a:pt x="0" y="0"/>
                </a:moveTo>
                <a:lnTo>
                  <a:pt x="1377103" y="0"/>
                </a:lnTo>
                <a:lnTo>
                  <a:pt x="1377103" y="1194839"/>
                </a:lnTo>
                <a:lnTo>
                  <a:pt x="0" y="1194839"/>
                </a:lnTo>
                <a:lnTo>
                  <a:pt x="0" y="0"/>
                </a:lnTo>
                <a:close/>
              </a:path>
            </a:pathLst>
          </a:custGeom>
          <a:blipFill>
            <a:blip r:embed="rId10"/>
            <a:stretch>
              <a:fillRect/>
            </a:stretch>
          </a:blipFill>
        </p:spPr>
      </p:sp>
      <p:sp>
        <p:nvSpPr>
          <p:cNvPr id="12" name="Freeform 12"/>
          <p:cNvSpPr/>
          <p:nvPr/>
        </p:nvSpPr>
        <p:spPr>
          <a:xfrm>
            <a:off x="5924393" y="4523095"/>
            <a:ext cx="1189676" cy="1189676"/>
          </a:xfrm>
          <a:custGeom>
            <a:avLst/>
            <a:gdLst/>
            <a:ahLst/>
            <a:cxnLst/>
            <a:rect l="l" t="t" r="r" b="b"/>
            <a:pathLst>
              <a:path w="1189676" h="1189676">
                <a:moveTo>
                  <a:pt x="0" y="0"/>
                </a:moveTo>
                <a:lnTo>
                  <a:pt x="1189676" y="0"/>
                </a:lnTo>
                <a:lnTo>
                  <a:pt x="1189676" y="1189675"/>
                </a:lnTo>
                <a:lnTo>
                  <a:pt x="0" y="1189675"/>
                </a:lnTo>
                <a:lnTo>
                  <a:pt x="0" y="0"/>
                </a:lnTo>
                <a:close/>
              </a:path>
            </a:pathLst>
          </a:custGeom>
          <a:blipFill>
            <a:blip r:embed="rId11"/>
            <a:stretch>
              <a:fillRect/>
            </a:stretch>
          </a:blipFill>
        </p:spPr>
      </p:sp>
      <p:sp>
        <p:nvSpPr>
          <p:cNvPr id="13" name="Freeform 13"/>
          <p:cNvSpPr/>
          <p:nvPr/>
        </p:nvSpPr>
        <p:spPr>
          <a:xfrm>
            <a:off x="5837035" y="6430830"/>
            <a:ext cx="1464461" cy="1151823"/>
          </a:xfrm>
          <a:custGeom>
            <a:avLst/>
            <a:gdLst/>
            <a:ahLst/>
            <a:cxnLst/>
            <a:rect l="l" t="t" r="r" b="b"/>
            <a:pathLst>
              <a:path w="1464461" h="1151823">
                <a:moveTo>
                  <a:pt x="0" y="0"/>
                </a:moveTo>
                <a:lnTo>
                  <a:pt x="1464461" y="0"/>
                </a:lnTo>
                <a:lnTo>
                  <a:pt x="1464461" y="1151823"/>
                </a:lnTo>
                <a:lnTo>
                  <a:pt x="0" y="1151823"/>
                </a:lnTo>
                <a:lnTo>
                  <a:pt x="0" y="0"/>
                </a:lnTo>
                <a:close/>
              </a:path>
            </a:pathLst>
          </a:custGeom>
          <a:blipFill>
            <a:blip r:embed="rId12"/>
            <a:stretch>
              <a:fillRect/>
            </a:stretch>
          </a:blipFill>
        </p:spPr>
      </p:sp>
      <p:sp>
        <p:nvSpPr>
          <p:cNvPr id="14" name="Freeform 14"/>
          <p:cNvSpPr/>
          <p:nvPr/>
        </p:nvSpPr>
        <p:spPr>
          <a:xfrm>
            <a:off x="6209971" y="8037226"/>
            <a:ext cx="618520" cy="1363556"/>
          </a:xfrm>
          <a:custGeom>
            <a:avLst/>
            <a:gdLst/>
            <a:ahLst/>
            <a:cxnLst/>
            <a:rect l="l" t="t" r="r" b="b"/>
            <a:pathLst>
              <a:path w="618520" h="1363556">
                <a:moveTo>
                  <a:pt x="0" y="0"/>
                </a:moveTo>
                <a:lnTo>
                  <a:pt x="618520" y="0"/>
                </a:lnTo>
                <a:lnTo>
                  <a:pt x="618520" y="1363556"/>
                </a:lnTo>
                <a:lnTo>
                  <a:pt x="0" y="1363556"/>
                </a:lnTo>
                <a:lnTo>
                  <a:pt x="0" y="0"/>
                </a:lnTo>
                <a:close/>
              </a:path>
            </a:pathLst>
          </a:custGeom>
          <a:blipFill>
            <a:blip r:embed="rId13"/>
            <a:stretch>
              <a:fillRect/>
            </a:stretch>
          </a:blipFill>
        </p:spPr>
      </p:sp>
      <p:sp>
        <p:nvSpPr>
          <p:cNvPr id="15" name="TextBox 15"/>
          <p:cNvSpPr txBox="1"/>
          <p:nvPr/>
        </p:nvSpPr>
        <p:spPr>
          <a:xfrm>
            <a:off x="1290250" y="486329"/>
            <a:ext cx="8309273" cy="950595"/>
          </a:xfrm>
          <a:prstGeom prst="rect">
            <a:avLst/>
          </a:prstGeom>
        </p:spPr>
        <p:txBody>
          <a:bodyPr lIns="0" tIns="0" rIns="0" bIns="0" rtlCol="0" anchor="t">
            <a:spAutoFit/>
          </a:bodyPr>
          <a:lstStyle/>
          <a:p>
            <a:pPr algn="ctr">
              <a:lnSpc>
                <a:spcPts val="6930"/>
              </a:lnSpc>
            </a:pPr>
            <a:r>
              <a:rPr lang="en-US" sz="4950">
                <a:solidFill>
                  <a:srgbClr val="160F0E"/>
                </a:solidFill>
                <a:latin typeface="GH Guardian Headline 3"/>
                <a:ea typeface="GH Guardian Headline 3"/>
                <a:cs typeface="GH Guardian Headline 3"/>
                <a:sym typeface="GH Guardian Headline 3"/>
              </a:rPr>
              <a:t>Content Cards</a:t>
            </a:r>
          </a:p>
        </p:txBody>
      </p:sp>
      <p:grpSp>
        <p:nvGrpSpPr>
          <p:cNvPr id="16" name="Group 16"/>
          <p:cNvGrpSpPr/>
          <p:nvPr/>
        </p:nvGrpSpPr>
        <p:grpSpPr>
          <a:xfrm>
            <a:off x="9946216" y="2245201"/>
            <a:ext cx="7696800" cy="2230804"/>
            <a:chOff x="0" y="0"/>
            <a:chExt cx="2027141" cy="587537"/>
          </a:xfrm>
        </p:grpSpPr>
        <p:sp>
          <p:nvSpPr>
            <p:cNvPr id="17" name="Freeform 17"/>
            <p:cNvSpPr/>
            <p:nvPr/>
          </p:nvSpPr>
          <p:spPr>
            <a:xfrm>
              <a:off x="0" y="0"/>
              <a:ext cx="2027141" cy="587537"/>
            </a:xfrm>
            <a:custGeom>
              <a:avLst/>
              <a:gdLst/>
              <a:ahLst/>
              <a:cxnLst/>
              <a:rect l="l" t="t" r="r" b="b"/>
              <a:pathLst>
                <a:path w="2027141" h="587537">
                  <a:moveTo>
                    <a:pt x="0" y="0"/>
                  </a:moveTo>
                  <a:lnTo>
                    <a:pt x="2027141" y="0"/>
                  </a:lnTo>
                  <a:lnTo>
                    <a:pt x="2027141" y="587537"/>
                  </a:lnTo>
                  <a:lnTo>
                    <a:pt x="0" y="587537"/>
                  </a:lnTo>
                  <a:close/>
                </a:path>
              </a:pathLst>
            </a:custGeom>
            <a:solidFill>
              <a:srgbClr val="FFFFFF"/>
            </a:solidFill>
          </p:spPr>
        </p:sp>
        <p:sp>
          <p:nvSpPr>
            <p:cNvPr id="18" name="TextBox 18"/>
            <p:cNvSpPr txBox="1"/>
            <p:nvPr/>
          </p:nvSpPr>
          <p:spPr>
            <a:xfrm>
              <a:off x="0" y="-76200"/>
              <a:ext cx="2027141" cy="663737"/>
            </a:xfrm>
            <a:prstGeom prst="rect">
              <a:avLst/>
            </a:prstGeom>
          </p:spPr>
          <p:txBody>
            <a:bodyPr lIns="50800" tIns="50800" rIns="50800" bIns="50800" rtlCol="0" anchor="ctr"/>
            <a:lstStyle/>
            <a:p>
              <a:pPr algn="ctr">
                <a:lnSpc>
                  <a:spcPts val="2808"/>
                </a:lnSpc>
              </a:pPr>
              <a:endParaRPr/>
            </a:p>
          </p:txBody>
        </p:sp>
      </p:grpSp>
      <p:sp>
        <p:nvSpPr>
          <p:cNvPr id="19" name="TextBox 19"/>
          <p:cNvSpPr txBox="1"/>
          <p:nvPr/>
        </p:nvSpPr>
        <p:spPr>
          <a:xfrm>
            <a:off x="10489311" y="2643675"/>
            <a:ext cx="7103501" cy="2129231"/>
          </a:xfrm>
          <a:prstGeom prst="rect">
            <a:avLst/>
          </a:prstGeom>
        </p:spPr>
        <p:txBody>
          <a:bodyPr lIns="0" tIns="0" rIns="0" bIns="0" rtlCol="0" anchor="t">
            <a:spAutoFit/>
          </a:bodyPr>
          <a:lstStyle/>
          <a:p>
            <a:pPr algn="l">
              <a:lnSpc>
                <a:spcPts val="5499"/>
              </a:lnSpc>
            </a:pPr>
            <a:r>
              <a:rPr lang="en-US" sz="3927" dirty="0">
                <a:solidFill>
                  <a:srgbClr val="160F0E"/>
                </a:solidFill>
                <a:latin typeface="GH Guardian Headline 1"/>
                <a:ea typeface="GH Guardian Headline 1"/>
                <a:cs typeface="GH Guardian Headline 1"/>
                <a:sym typeface="GH Guardian Headline 1"/>
              </a:rPr>
              <a:t>Time to sort ourselves into groups: one group per symbol. </a:t>
            </a:r>
          </a:p>
          <a:p>
            <a:pPr algn="l">
              <a:lnSpc>
                <a:spcPts val="5499"/>
              </a:lnSpc>
            </a:pPr>
            <a:endParaRPr lang="en-US" sz="3927" dirty="0">
              <a:solidFill>
                <a:srgbClr val="160F0E"/>
              </a:solidFill>
              <a:latin typeface="GH Guardian Headline 1"/>
              <a:ea typeface="GH Guardian Headline 1"/>
              <a:cs typeface="GH Guardian Headline 1"/>
              <a:sym typeface="GH Guardian Headline 1"/>
            </a:endParaRPr>
          </a:p>
        </p:txBody>
      </p:sp>
      <p:sp>
        <p:nvSpPr>
          <p:cNvPr id="20" name="TextBox 20"/>
          <p:cNvSpPr txBox="1"/>
          <p:nvPr/>
        </p:nvSpPr>
        <p:spPr>
          <a:xfrm>
            <a:off x="3861105" y="2548803"/>
            <a:ext cx="1128171" cy="1026732"/>
          </a:xfrm>
          <a:prstGeom prst="rect">
            <a:avLst/>
          </a:prstGeom>
        </p:spPr>
        <p:txBody>
          <a:bodyPr lIns="0" tIns="0" rIns="0" bIns="0" rtlCol="0" anchor="t">
            <a:spAutoFit/>
          </a:bodyPr>
          <a:lstStyle/>
          <a:p>
            <a:pPr algn="ctr">
              <a:lnSpc>
                <a:spcPts val="7574"/>
              </a:lnSpc>
            </a:pPr>
            <a:r>
              <a:rPr lang="en-US" sz="5410">
                <a:solidFill>
                  <a:srgbClr val="160F0E"/>
                </a:solidFill>
                <a:latin typeface="GH Guardian Headline 2"/>
                <a:ea typeface="GH Guardian Headline 2"/>
                <a:cs typeface="GH Guardian Headline 2"/>
                <a:sym typeface="GH Guardian Headline 2"/>
              </a:rPr>
              <a:t>sun</a:t>
            </a:r>
          </a:p>
        </p:txBody>
      </p:sp>
      <p:sp>
        <p:nvSpPr>
          <p:cNvPr id="21" name="TextBox 21"/>
          <p:cNvSpPr txBox="1"/>
          <p:nvPr/>
        </p:nvSpPr>
        <p:spPr>
          <a:xfrm>
            <a:off x="3629122" y="4480624"/>
            <a:ext cx="1994166" cy="1154162"/>
          </a:xfrm>
          <a:prstGeom prst="rect">
            <a:avLst/>
          </a:prstGeom>
        </p:spPr>
        <p:txBody>
          <a:bodyPr wrap="square" lIns="0" tIns="0" rIns="0" bIns="0" rtlCol="0" anchor="t">
            <a:spAutoFit/>
          </a:bodyPr>
          <a:lstStyle/>
          <a:p>
            <a:pPr algn="ctr">
              <a:lnSpc>
                <a:spcPts val="4469"/>
              </a:lnSpc>
            </a:pPr>
            <a:r>
              <a:rPr lang="en-US" sz="4257" dirty="0">
                <a:solidFill>
                  <a:srgbClr val="160F0E"/>
                </a:solidFill>
                <a:latin typeface="GH Guardian Headline 2"/>
                <a:ea typeface="GH Guardian Headline 2"/>
                <a:cs typeface="GH Guardian Headline 2"/>
                <a:sym typeface="GH Guardian Headline 2"/>
              </a:rPr>
              <a:t>smiley</a:t>
            </a:r>
          </a:p>
          <a:p>
            <a:pPr algn="ctr">
              <a:lnSpc>
                <a:spcPts val="4469"/>
              </a:lnSpc>
            </a:pPr>
            <a:r>
              <a:rPr lang="en-US" sz="4257" dirty="0">
                <a:solidFill>
                  <a:srgbClr val="160F0E"/>
                </a:solidFill>
                <a:latin typeface="GH Guardian Headline 2"/>
                <a:ea typeface="GH Guardian Headline 2"/>
                <a:cs typeface="GH Guardian Headline 2"/>
                <a:sym typeface="GH Guardian Headline 2"/>
              </a:rPr>
              <a:t>face</a:t>
            </a:r>
          </a:p>
        </p:txBody>
      </p:sp>
      <p:sp>
        <p:nvSpPr>
          <p:cNvPr id="22" name="TextBox 22"/>
          <p:cNvSpPr txBox="1"/>
          <p:nvPr/>
        </p:nvSpPr>
        <p:spPr>
          <a:xfrm>
            <a:off x="3541971" y="6228962"/>
            <a:ext cx="2081317" cy="879023"/>
          </a:xfrm>
          <a:prstGeom prst="rect">
            <a:avLst/>
          </a:prstGeom>
        </p:spPr>
        <p:txBody>
          <a:bodyPr wrap="square" lIns="0" tIns="0" rIns="0" bIns="0" rtlCol="0" anchor="t">
            <a:spAutoFit/>
          </a:bodyPr>
          <a:lstStyle/>
          <a:p>
            <a:pPr algn="ctr">
              <a:lnSpc>
                <a:spcPts val="7574"/>
              </a:lnSpc>
            </a:pPr>
            <a:r>
              <a:rPr lang="en-US" sz="5410" dirty="0">
                <a:solidFill>
                  <a:srgbClr val="160F0E"/>
                </a:solidFill>
                <a:latin typeface="GH Guardian Headline 2"/>
                <a:ea typeface="GH Guardian Headline 2"/>
                <a:cs typeface="GH Guardian Headline 2"/>
                <a:sym typeface="GH Guardian Headline 2"/>
              </a:rPr>
              <a:t>arrow</a:t>
            </a:r>
          </a:p>
        </p:txBody>
      </p:sp>
      <p:sp>
        <p:nvSpPr>
          <p:cNvPr id="23" name="TextBox 23"/>
          <p:cNvSpPr txBox="1"/>
          <p:nvPr/>
        </p:nvSpPr>
        <p:spPr>
          <a:xfrm>
            <a:off x="3521017" y="8100863"/>
            <a:ext cx="1808348" cy="1026732"/>
          </a:xfrm>
          <a:prstGeom prst="rect">
            <a:avLst/>
          </a:prstGeom>
        </p:spPr>
        <p:txBody>
          <a:bodyPr lIns="0" tIns="0" rIns="0" bIns="0" rtlCol="0" anchor="t">
            <a:spAutoFit/>
          </a:bodyPr>
          <a:lstStyle/>
          <a:p>
            <a:pPr algn="ctr">
              <a:lnSpc>
                <a:spcPts val="7574"/>
              </a:lnSpc>
            </a:pPr>
            <a:r>
              <a:rPr lang="en-US" sz="5410">
                <a:solidFill>
                  <a:srgbClr val="160F0E"/>
                </a:solidFill>
                <a:latin typeface="GH Guardian Headline 2"/>
                <a:ea typeface="GH Guardian Headline 2"/>
                <a:cs typeface="GH Guardian Headline 2"/>
                <a:sym typeface="GH Guardian Headline 2"/>
              </a:rPr>
              <a:t>moon</a:t>
            </a:r>
          </a:p>
        </p:txBody>
      </p:sp>
      <p:sp>
        <p:nvSpPr>
          <p:cNvPr id="24" name="TextBox 24"/>
          <p:cNvSpPr txBox="1"/>
          <p:nvPr/>
        </p:nvSpPr>
        <p:spPr>
          <a:xfrm>
            <a:off x="7320075" y="2526549"/>
            <a:ext cx="1653120" cy="1026732"/>
          </a:xfrm>
          <a:prstGeom prst="rect">
            <a:avLst/>
          </a:prstGeom>
        </p:spPr>
        <p:txBody>
          <a:bodyPr lIns="0" tIns="0" rIns="0" bIns="0" rtlCol="0" anchor="t">
            <a:spAutoFit/>
          </a:bodyPr>
          <a:lstStyle/>
          <a:p>
            <a:pPr algn="ctr">
              <a:lnSpc>
                <a:spcPts val="7574"/>
              </a:lnSpc>
            </a:pPr>
            <a:r>
              <a:rPr lang="en-US" sz="5410">
                <a:solidFill>
                  <a:srgbClr val="160F0E"/>
                </a:solidFill>
                <a:latin typeface="GH Guardian Headline 2"/>
                <a:ea typeface="GH Guardian Headline 2"/>
                <a:cs typeface="GH Guardian Headline 2"/>
                <a:sym typeface="GH Guardian Headline 2"/>
              </a:rPr>
              <a:t>circle</a:t>
            </a:r>
          </a:p>
        </p:txBody>
      </p:sp>
      <p:sp>
        <p:nvSpPr>
          <p:cNvPr id="25" name="TextBox 25"/>
          <p:cNvSpPr txBox="1"/>
          <p:nvPr/>
        </p:nvSpPr>
        <p:spPr>
          <a:xfrm>
            <a:off x="7570538" y="4485033"/>
            <a:ext cx="1152195" cy="1026732"/>
          </a:xfrm>
          <a:prstGeom prst="rect">
            <a:avLst/>
          </a:prstGeom>
        </p:spPr>
        <p:txBody>
          <a:bodyPr lIns="0" tIns="0" rIns="0" bIns="0" rtlCol="0" anchor="t">
            <a:spAutoFit/>
          </a:bodyPr>
          <a:lstStyle/>
          <a:p>
            <a:pPr algn="ctr">
              <a:lnSpc>
                <a:spcPts val="7574"/>
              </a:lnSpc>
            </a:pPr>
            <a:r>
              <a:rPr lang="en-US" sz="5410">
                <a:solidFill>
                  <a:srgbClr val="160F0E"/>
                </a:solidFill>
                <a:latin typeface="GH Guardian Headline 2"/>
                <a:ea typeface="GH Guardian Headline 2"/>
                <a:cs typeface="GH Guardian Headline 2"/>
                <a:sym typeface="GH Guardian Headline 2"/>
              </a:rPr>
              <a:t>star</a:t>
            </a:r>
          </a:p>
        </p:txBody>
      </p:sp>
      <p:sp>
        <p:nvSpPr>
          <p:cNvPr id="26" name="TextBox 26"/>
          <p:cNvSpPr txBox="1"/>
          <p:nvPr/>
        </p:nvSpPr>
        <p:spPr>
          <a:xfrm>
            <a:off x="7224064" y="6454676"/>
            <a:ext cx="2216040" cy="775533"/>
          </a:xfrm>
          <a:prstGeom prst="rect">
            <a:avLst/>
          </a:prstGeom>
        </p:spPr>
        <p:txBody>
          <a:bodyPr wrap="square" lIns="0" tIns="0" rIns="0" bIns="0" rtlCol="0" anchor="t">
            <a:spAutoFit/>
          </a:bodyPr>
          <a:lstStyle/>
          <a:p>
            <a:pPr algn="ctr">
              <a:lnSpc>
                <a:spcPts val="6704"/>
              </a:lnSpc>
            </a:pPr>
            <a:r>
              <a:rPr lang="en-US" sz="4789" dirty="0">
                <a:solidFill>
                  <a:srgbClr val="160F0E"/>
                </a:solidFill>
                <a:latin typeface="GH Guardian Headline 2"/>
                <a:ea typeface="GH Guardian Headline 2"/>
                <a:cs typeface="GH Guardian Headline 2"/>
                <a:sym typeface="GH Guardian Headline 2"/>
              </a:rPr>
              <a:t>triangle</a:t>
            </a:r>
          </a:p>
        </p:txBody>
      </p:sp>
      <p:sp>
        <p:nvSpPr>
          <p:cNvPr id="27" name="TextBox 27"/>
          <p:cNvSpPr txBox="1"/>
          <p:nvPr/>
        </p:nvSpPr>
        <p:spPr>
          <a:xfrm>
            <a:off x="6854451" y="8262423"/>
            <a:ext cx="2587906" cy="647870"/>
          </a:xfrm>
          <a:prstGeom prst="rect">
            <a:avLst/>
          </a:prstGeom>
        </p:spPr>
        <p:txBody>
          <a:bodyPr wrap="square" lIns="0" tIns="0" rIns="0" bIns="0" rtlCol="0" anchor="t">
            <a:spAutoFit/>
          </a:bodyPr>
          <a:lstStyle/>
          <a:p>
            <a:pPr algn="ctr">
              <a:lnSpc>
                <a:spcPts val="5587"/>
              </a:lnSpc>
            </a:pPr>
            <a:r>
              <a:rPr lang="en-US" sz="3990" dirty="0">
                <a:solidFill>
                  <a:srgbClr val="160F0E"/>
                </a:solidFill>
                <a:latin typeface="GH Guardian Headline 2"/>
                <a:ea typeface="GH Guardian Headline 2"/>
                <a:cs typeface="GH Guardian Headline 2"/>
                <a:sym typeface="GH Guardian Headline 2"/>
              </a:rPr>
              <a:t>lightning</a:t>
            </a:r>
          </a:p>
        </p:txBody>
      </p:sp>
      <p:sp>
        <p:nvSpPr>
          <p:cNvPr id="28" name="TextBox 28"/>
          <p:cNvSpPr txBox="1"/>
          <p:nvPr/>
        </p:nvSpPr>
        <p:spPr>
          <a:xfrm>
            <a:off x="10489311" y="5349840"/>
            <a:ext cx="7103501" cy="1470026"/>
          </a:xfrm>
          <a:prstGeom prst="rect">
            <a:avLst/>
          </a:prstGeom>
        </p:spPr>
        <p:txBody>
          <a:bodyPr lIns="0" tIns="0" rIns="0" bIns="0" rtlCol="0" anchor="t">
            <a:spAutoFit/>
          </a:bodyPr>
          <a:lstStyle/>
          <a:p>
            <a:pPr algn="l">
              <a:lnSpc>
                <a:spcPts val="5599"/>
              </a:lnSpc>
            </a:pPr>
            <a:r>
              <a:rPr lang="en-US" sz="3999">
                <a:solidFill>
                  <a:srgbClr val="160F0E"/>
                </a:solidFill>
                <a:latin typeface="GH Guardian Headline 2"/>
                <a:ea typeface="GH Guardian Headline 2"/>
                <a:cs typeface="GH Guardian Headline 2"/>
                <a:sym typeface="GH Guardian Headline 2"/>
              </a:rPr>
              <a:t>Imagine each symbol represents a news topic</a:t>
            </a:r>
          </a:p>
        </p:txBody>
      </p:sp>
      <p:sp>
        <p:nvSpPr>
          <p:cNvPr id="29" name="TextBox 29"/>
          <p:cNvSpPr txBox="1"/>
          <p:nvPr/>
        </p:nvSpPr>
        <p:spPr>
          <a:xfrm>
            <a:off x="11124608" y="6926397"/>
            <a:ext cx="6468204" cy="1792606"/>
          </a:xfrm>
          <a:prstGeom prst="rect">
            <a:avLst/>
          </a:prstGeom>
        </p:spPr>
        <p:txBody>
          <a:bodyPr lIns="0" tIns="0" rIns="0" bIns="0" rtlCol="0" anchor="t">
            <a:spAutoFit/>
          </a:bodyPr>
          <a:lstStyle/>
          <a:p>
            <a:pPr marL="712459" lvl="1" indent="-356229" algn="l">
              <a:lnSpc>
                <a:spcPts val="4619"/>
              </a:lnSpc>
              <a:buFont typeface="Arial"/>
              <a:buChar char="•"/>
            </a:pPr>
            <a:r>
              <a:rPr lang="en-US" sz="3299">
                <a:solidFill>
                  <a:srgbClr val="160F0E"/>
                </a:solidFill>
                <a:latin typeface="GH Guardian Headline 2"/>
                <a:ea typeface="GH Guardian Headline 2"/>
                <a:cs typeface="GH Guardian Headline 2"/>
                <a:sym typeface="GH Guardian Headline 2"/>
              </a:rPr>
              <a:t>who to vote for in an election</a:t>
            </a:r>
          </a:p>
          <a:p>
            <a:pPr marL="712459" lvl="1" indent="-356229" algn="l">
              <a:lnSpc>
                <a:spcPts val="4619"/>
              </a:lnSpc>
              <a:buFont typeface="Arial"/>
              <a:buChar char="•"/>
            </a:pPr>
            <a:r>
              <a:rPr lang="en-US" sz="3299">
                <a:solidFill>
                  <a:srgbClr val="160F0E"/>
                </a:solidFill>
                <a:latin typeface="GH Guardian Headline 2"/>
                <a:ea typeface="GH Guardian Headline 2"/>
                <a:cs typeface="GH Guardian Headline 2"/>
                <a:sym typeface="GH Guardian Headline 2"/>
              </a:rPr>
              <a:t>a football team</a:t>
            </a:r>
          </a:p>
          <a:p>
            <a:pPr marL="712459" lvl="1" indent="-356229" algn="l">
              <a:lnSpc>
                <a:spcPts val="4619"/>
              </a:lnSpc>
              <a:buFont typeface="Arial"/>
              <a:buChar char="•"/>
            </a:pPr>
            <a:r>
              <a:rPr lang="en-US" sz="3299">
                <a:solidFill>
                  <a:srgbClr val="160F0E"/>
                </a:solidFill>
                <a:latin typeface="GH Guardian Headline 2"/>
                <a:ea typeface="GH Guardian Headline 2"/>
                <a:cs typeface="GH Guardian Headline 2"/>
                <a:sym typeface="GH Guardian Headline 2"/>
              </a:rPr>
              <a:t>new toy/trend</a:t>
            </a:r>
          </a:p>
        </p:txBody>
      </p:sp>
      <p:sp>
        <p:nvSpPr>
          <p:cNvPr id="30" name="TextBox 30"/>
          <p:cNvSpPr txBox="1"/>
          <p:nvPr/>
        </p:nvSpPr>
        <p:spPr>
          <a:xfrm>
            <a:off x="10820661" y="6926397"/>
            <a:ext cx="607895" cy="630556"/>
          </a:xfrm>
          <a:prstGeom prst="rect">
            <a:avLst/>
          </a:prstGeom>
        </p:spPr>
        <p:txBody>
          <a:bodyPr lIns="0" tIns="0" rIns="0" bIns="0" rtlCol="0" anchor="t">
            <a:spAutoFit/>
          </a:bodyPr>
          <a:lstStyle/>
          <a:p>
            <a:pPr algn="l">
              <a:lnSpc>
                <a:spcPts val="4619"/>
              </a:lnSpc>
            </a:pPr>
            <a:r>
              <a:rPr lang="en-US" sz="3299">
                <a:solidFill>
                  <a:srgbClr val="160F0E"/>
                </a:solidFill>
                <a:latin typeface="GH Guardian Headline 2"/>
                <a:ea typeface="GH Guardian Headline 2"/>
                <a:cs typeface="GH Guardian Headline 2"/>
                <a:sym typeface="GH Guardian Headline 2"/>
              </a:rPr>
              <a:t>eg</a:t>
            </a:r>
          </a:p>
        </p:txBody>
      </p:sp>
      <p:sp>
        <p:nvSpPr>
          <p:cNvPr id="31" name="Freeform 31"/>
          <p:cNvSpPr/>
          <p:nvPr/>
        </p:nvSpPr>
        <p:spPr>
          <a:xfrm>
            <a:off x="9846514" y="1261759"/>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14"/>
            <a:stretch>
              <a:fillRect/>
            </a:stretch>
          </a:blipFill>
        </p:spPr>
      </p:sp>
      <p:sp>
        <p:nvSpPr>
          <p:cNvPr id="32" name="TextBox 32"/>
          <p:cNvSpPr txBox="1"/>
          <p:nvPr/>
        </p:nvSpPr>
        <p:spPr>
          <a:xfrm>
            <a:off x="9900627" y="998263"/>
            <a:ext cx="1305043" cy="1918223"/>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649970" y="625113"/>
            <a:ext cx="5014361" cy="936623"/>
            <a:chOff x="0" y="0"/>
            <a:chExt cx="1482952" cy="276998"/>
          </a:xfrm>
        </p:grpSpPr>
        <p:sp>
          <p:nvSpPr>
            <p:cNvPr id="3" name="Freeform 3"/>
            <p:cNvSpPr/>
            <p:nvPr/>
          </p:nvSpPr>
          <p:spPr>
            <a:xfrm>
              <a:off x="0" y="0"/>
              <a:ext cx="1482952" cy="276998"/>
            </a:xfrm>
            <a:custGeom>
              <a:avLst/>
              <a:gdLst/>
              <a:ahLst/>
              <a:cxnLst/>
              <a:rect l="l" t="t" r="r" b="b"/>
              <a:pathLst>
                <a:path w="1482952" h="276998">
                  <a:moveTo>
                    <a:pt x="0" y="0"/>
                  </a:moveTo>
                  <a:lnTo>
                    <a:pt x="1482952" y="0"/>
                  </a:lnTo>
                  <a:lnTo>
                    <a:pt x="1482952" y="276998"/>
                  </a:lnTo>
                  <a:lnTo>
                    <a:pt x="0" y="276998"/>
                  </a:lnTo>
                  <a:close/>
                </a:path>
              </a:pathLst>
            </a:custGeom>
            <a:solidFill>
              <a:srgbClr val="FFFFFF"/>
            </a:solidFill>
          </p:spPr>
        </p:sp>
        <p:sp>
          <p:nvSpPr>
            <p:cNvPr id="4" name="TextBox 4"/>
            <p:cNvSpPr txBox="1"/>
            <p:nvPr/>
          </p:nvSpPr>
          <p:spPr>
            <a:xfrm>
              <a:off x="0" y="-76200"/>
              <a:ext cx="1482952" cy="35319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174682" y="670506"/>
            <a:ext cx="5964936" cy="799130"/>
          </a:xfrm>
          <a:prstGeom prst="rect">
            <a:avLst/>
          </a:prstGeom>
        </p:spPr>
        <p:txBody>
          <a:bodyPr wrap="square" lIns="0" tIns="0" rIns="0" bIns="0" rtlCol="0" anchor="t">
            <a:spAutoFit/>
          </a:bodyPr>
          <a:lstStyle/>
          <a:p>
            <a:pPr algn="ctr">
              <a:lnSpc>
                <a:spcPts val="6930"/>
              </a:lnSpc>
            </a:pPr>
            <a:r>
              <a:rPr lang="en-US" sz="4950" b="1" dirty="0">
                <a:solidFill>
                  <a:srgbClr val="160F0E"/>
                </a:solidFill>
                <a:latin typeface="GH Guardian Headline 3"/>
                <a:ea typeface="GH Guardian Headline 3"/>
                <a:cs typeface="GH Guardian Headline 3"/>
                <a:sym typeface="GH Guardian Headline 3"/>
              </a:rPr>
              <a:t>Content Cards</a:t>
            </a:r>
          </a:p>
        </p:txBody>
      </p:sp>
      <p:grpSp>
        <p:nvGrpSpPr>
          <p:cNvPr id="6" name="Group 6"/>
          <p:cNvGrpSpPr/>
          <p:nvPr/>
        </p:nvGrpSpPr>
        <p:grpSpPr>
          <a:xfrm>
            <a:off x="2649970" y="2273987"/>
            <a:ext cx="13180434" cy="1603901"/>
            <a:chOff x="0" y="0"/>
            <a:chExt cx="3471390" cy="422426"/>
          </a:xfrm>
        </p:grpSpPr>
        <p:sp>
          <p:nvSpPr>
            <p:cNvPr id="7" name="Freeform 7"/>
            <p:cNvSpPr/>
            <p:nvPr/>
          </p:nvSpPr>
          <p:spPr>
            <a:xfrm>
              <a:off x="0" y="0"/>
              <a:ext cx="3471390" cy="422426"/>
            </a:xfrm>
            <a:custGeom>
              <a:avLst/>
              <a:gdLst/>
              <a:ahLst/>
              <a:cxnLst/>
              <a:rect l="l" t="t" r="r" b="b"/>
              <a:pathLst>
                <a:path w="3471390" h="422426">
                  <a:moveTo>
                    <a:pt x="0" y="0"/>
                  </a:moveTo>
                  <a:lnTo>
                    <a:pt x="3471390" y="0"/>
                  </a:lnTo>
                  <a:lnTo>
                    <a:pt x="3471390" y="422426"/>
                  </a:lnTo>
                  <a:lnTo>
                    <a:pt x="0" y="422426"/>
                  </a:lnTo>
                  <a:close/>
                </a:path>
              </a:pathLst>
            </a:custGeom>
            <a:solidFill>
              <a:srgbClr val="FFFFFF"/>
            </a:solidFill>
          </p:spPr>
        </p:sp>
        <p:sp>
          <p:nvSpPr>
            <p:cNvPr id="8" name="TextBox 8"/>
            <p:cNvSpPr txBox="1"/>
            <p:nvPr/>
          </p:nvSpPr>
          <p:spPr>
            <a:xfrm>
              <a:off x="0" y="-76200"/>
              <a:ext cx="3471390" cy="498626"/>
            </a:xfrm>
            <a:prstGeom prst="rect">
              <a:avLst/>
            </a:prstGeom>
          </p:spPr>
          <p:txBody>
            <a:bodyPr lIns="50800" tIns="50800" rIns="50800" bIns="50800" rtlCol="0" anchor="ctr"/>
            <a:lstStyle/>
            <a:p>
              <a:pPr algn="ctr">
                <a:lnSpc>
                  <a:spcPts val="2808"/>
                </a:lnSpc>
              </a:pPr>
              <a:endParaRPr/>
            </a:p>
          </p:txBody>
        </p:sp>
      </p:grpSp>
      <p:sp>
        <p:nvSpPr>
          <p:cNvPr id="9" name="TextBox 9"/>
          <p:cNvSpPr txBox="1"/>
          <p:nvPr/>
        </p:nvSpPr>
        <p:spPr>
          <a:xfrm>
            <a:off x="3397983" y="2484533"/>
            <a:ext cx="12403079" cy="982784"/>
          </a:xfrm>
          <a:prstGeom prst="rect">
            <a:avLst/>
          </a:prstGeom>
        </p:spPr>
        <p:txBody>
          <a:bodyPr lIns="0" tIns="0" rIns="0" bIns="0" rtlCol="0" anchor="t">
            <a:spAutoFit/>
          </a:bodyPr>
          <a:lstStyle/>
          <a:p>
            <a:pPr algn="l">
              <a:lnSpc>
                <a:spcPts val="7253"/>
              </a:lnSpc>
            </a:pPr>
            <a:r>
              <a:rPr lang="en-US" sz="5181">
                <a:solidFill>
                  <a:srgbClr val="160F0E"/>
                </a:solidFill>
                <a:latin typeface="GH Guardian Headline 1"/>
                <a:ea typeface="GH Guardian Headline 1"/>
                <a:cs typeface="GH Guardian Headline 1"/>
                <a:sym typeface="GH Guardian Headline 1"/>
              </a:rPr>
              <a:t>Collect all the cards with your symbol </a:t>
            </a:r>
          </a:p>
        </p:txBody>
      </p:sp>
      <p:sp>
        <p:nvSpPr>
          <p:cNvPr id="10" name="TextBox 10"/>
          <p:cNvSpPr txBox="1"/>
          <p:nvPr/>
        </p:nvSpPr>
        <p:spPr>
          <a:xfrm>
            <a:off x="2440810" y="5360680"/>
            <a:ext cx="13742940" cy="2085058"/>
          </a:xfrm>
          <a:prstGeom prst="rect">
            <a:avLst/>
          </a:prstGeom>
        </p:spPr>
        <p:txBody>
          <a:bodyPr wrap="square" lIns="0" tIns="0" rIns="0" bIns="0" rtlCol="0" anchor="t">
            <a:spAutoFit/>
          </a:bodyPr>
          <a:lstStyle/>
          <a:p>
            <a:pPr algn="ctr">
              <a:lnSpc>
                <a:spcPts val="5433"/>
              </a:lnSpc>
            </a:pPr>
            <a:r>
              <a:rPr lang="en-US" sz="5400" dirty="0">
                <a:solidFill>
                  <a:srgbClr val="160F0E"/>
                </a:solidFill>
                <a:latin typeface="GH Guardian Headline 1"/>
                <a:ea typeface="GH Guardian Headline 1"/>
                <a:cs typeface="GH Guardian Headline 1"/>
                <a:sym typeface="GH Guardian Headline 1"/>
              </a:rPr>
              <a:t>This demonstrates a filter bubble – the internet thinks you like triangles, so is giving you more triangles! </a:t>
            </a:r>
          </a:p>
        </p:txBody>
      </p:sp>
      <p:grpSp>
        <p:nvGrpSpPr>
          <p:cNvPr id="11" name="Group 11"/>
          <p:cNvGrpSpPr/>
          <p:nvPr/>
        </p:nvGrpSpPr>
        <p:grpSpPr>
          <a:xfrm rot="-10800000">
            <a:off x="8924250" y="3877888"/>
            <a:ext cx="960017" cy="840015"/>
            <a:chOff x="0" y="0"/>
            <a:chExt cx="812800" cy="711200"/>
          </a:xfrm>
        </p:grpSpPr>
        <p:sp>
          <p:nvSpPr>
            <p:cNvPr id="12" name="Freeform 1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sp>
        <p:sp>
          <p:nvSpPr>
            <p:cNvPr id="13" name="TextBox 13"/>
            <p:cNvSpPr txBox="1"/>
            <p:nvPr/>
          </p:nvSpPr>
          <p:spPr>
            <a:xfrm>
              <a:off x="127000" y="254000"/>
              <a:ext cx="558800" cy="4064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028700" y="2369883"/>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2"/>
            <a:stretch>
              <a:fillRect/>
            </a:stretch>
          </a:blipFill>
        </p:spPr>
      </p:sp>
      <p:sp>
        <p:nvSpPr>
          <p:cNvPr id="15" name="TextBox 15"/>
          <p:cNvSpPr txBox="1"/>
          <p:nvPr/>
        </p:nvSpPr>
        <p:spPr>
          <a:xfrm>
            <a:off x="1093844" y="2103954"/>
            <a:ext cx="1305043" cy="1918223"/>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2</a:t>
            </a:r>
          </a:p>
        </p:txBody>
      </p:sp>
      <p:sp>
        <p:nvSpPr>
          <p:cNvPr id="16" name="Freeform 16"/>
          <p:cNvSpPr/>
          <p:nvPr/>
        </p:nvSpPr>
        <p:spPr>
          <a:xfrm>
            <a:off x="16183750" y="9258300"/>
            <a:ext cx="1947087" cy="837248"/>
          </a:xfrm>
          <a:custGeom>
            <a:avLst/>
            <a:gdLst/>
            <a:ahLst/>
            <a:cxnLst/>
            <a:rect l="l" t="t" r="r" b="b"/>
            <a:pathLst>
              <a:path w="1947087" h="837248">
                <a:moveTo>
                  <a:pt x="0" y="0"/>
                </a:moveTo>
                <a:lnTo>
                  <a:pt x="1947088" y="0"/>
                </a:lnTo>
                <a:lnTo>
                  <a:pt x="1947088" y="837248"/>
                </a:lnTo>
                <a:lnTo>
                  <a:pt x="0" y="837248"/>
                </a:lnTo>
                <a:lnTo>
                  <a:pt x="0" y="0"/>
                </a:lnTo>
                <a:close/>
              </a:path>
            </a:pathLst>
          </a:custGeom>
          <a:blipFill>
            <a:blip r:embed="rId3"/>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782601" y="2152052"/>
            <a:ext cx="7279358" cy="3674160"/>
            <a:chOff x="0" y="0"/>
            <a:chExt cx="1917197" cy="967680"/>
          </a:xfrm>
        </p:grpSpPr>
        <p:sp>
          <p:nvSpPr>
            <p:cNvPr id="3" name="Freeform 3"/>
            <p:cNvSpPr/>
            <p:nvPr/>
          </p:nvSpPr>
          <p:spPr>
            <a:xfrm>
              <a:off x="0" y="0"/>
              <a:ext cx="1917197" cy="967680"/>
            </a:xfrm>
            <a:custGeom>
              <a:avLst/>
              <a:gdLst/>
              <a:ahLst/>
              <a:cxnLst/>
              <a:rect l="l" t="t" r="r" b="b"/>
              <a:pathLst>
                <a:path w="1917197" h="967680">
                  <a:moveTo>
                    <a:pt x="0" y="0"/>
                  </a:moveTo>
                  <a:lnTo>
                    <a:pt x="1917197" y="0"/>
                  </a:lnTo>
                  <a:lnTo>
                    <a:pt x="1917197" y="967680"/>
                  </a:lnTo>
                  <a:lnTo>
                    <a:pt x="0" y="967680"/>
                  </a:lnTo>
                  <a:close/>
                </a:path>
              </a:pathLst>
            </a:custGeom>
            <a:solidFill>
              <a:srgbClr val="FFFFFF"/>
            </a:solidFill>
          </p:spPr>
        </p:sp>
        <p:sp>
          <p:nvSpPr>
            <p:cNvPr id="4" name="TextBox 4"/>
            <p:cNvSpPr txBox="1"/>
            <p:nvPr/>
          </p:nvSpPr>
          <p:spPr>
            <a:xfrm>
              <a:off x="0" y="-76200"/>
              <a:ext cx="1917197" cy="1043880"/>
            </a:xfrm>
            <a:prstGeom prst="rect">
              <a:avLst/>
            </a:prstGeom>
          </p:spPr>
          <p:txBody>
            <a:bodyPr lIns="50800" tIns="50800" rIns="50800" bIns="50800" rtlCol="0" anchor="ctr"/>
            <a:lstStyle/>
            <a:p>
              <a:pPr algn="ctr">
                <a:lnSpc>
                  <a:spcPts val="2808"/>
                </a:lnSpc>
              </a:pPr>
              <a:endParaRPr/>
            </a:p>
          </p:txBody>
        </p:sp>
      </p:grpSp>
      <p:sp>
        <p:nvSpPr>
          <p:cNvPr id="5" name="TextBox 5"/>
          <p:cNvSpPr txBox="1"/>
          <p:nvPr/>
        </p:nvSpPr>
        <p:spPr>
          <a:xfrm>
            <a:off x="2996854" y="2477771"/>
            <a:ext cx="6815491" cy="2797015"/>
          </a:xfrm>
          <a:prstGeom prst="rect">
            <a:avLst/>
          </a:prstGeom>
        </p:spPr>
        <p:txBody>
          <a:bodyPr lIns="0" tIns="0" rIns="0" bIns="0" rtlCol="0" anchor="t">
            <a:spAutoFit/>
          </a:bodyPr>
          <a:lstStyle/>
          <a:p>
            <a:pPr algn="ctr">
              <a:lnSpc>
                <a:spcPts val="5433"/>
              </a:lnSpc>
            </a:pPr>
            <a:r>
              <a:rPr lang="en-US" sz="3881">
                <a:solidFill>
                  <a:srgbClr val="160F0E"/>
                </a:solidFill>
                <a:latin typeface="GH Guardian Headline 1"/>
                <a:ea typeface="GH Guardian Headline 1"/>
                <a:cs typeface="GH Guardian Headline 1"/>
                <a:sym typeface="GH Guardian Headline 1"/>
              </a:rPr>
              <a:t>There is another symbol on your cards! The extra symbol is related to but not the same as the main symbol.</a:t>
            </a:r>
          </a:p>
        </p:txBody>
      </p:sp>
      <p:grpSp>
        <p:nvGrpSpPr>
          <p:cNvPr id="6" name="Group 6"/>
          <p:cNvGrpSpPr/>
          <p:nvPr/>
        </p:nvGrpSpPr>
        <p:grpSpPr>
          <a:xfrm>
            <a:off x="2996854" y="560388"/>
            <a:ext cx="5014361" cy="936623"/>
            <a:chOff x="0" y="0"/>
            <a:chExt cx="1482952" cy="276998"/>
          </a:xfrm>
        </p:grpSpPr>
        <p:sp>
          <p:nvSpPr>
            <p:cNvPr id="7" name="Freeform 7"/>
            <p:cNvSpPr/>
            <p:nvPr/>
          </p:nvSpPr>
          <p:spPr>
            <a:xfrm>
              <a:off x="0" y="0"/>
              <a:ext cx="1482952" cy="276998"/>
            </a:xfrm>
            <a:custGeom>
              <a:avLst/>
              <a:gdLst/>
              <a:ahLst/>
              <a:cxnLst/>
              <a:rect l="l" t="t" r="r" b="b"/>
              <a:pathLst>
                <a:path w="1482952" h="276998">
                  <a:moveTo>
                    <a:pt x="0" y="0"/>
                  </a:moveTo>
                  <a:lnTo>
                    <a:pt x="1482952" y="0"/>
                  </a:lnTo>
                  <a:lnTo>
                    <a:pt x="1482952" y="276998"/>
                  </a:lnTo>
                  <a:lnTo>
                    <a:pt x="0" y="276998"/>
                  </a:lnTo>
                  <a:close/>
                </a:path>
              </a:pathLst>
            </a:custGeom>
            <a:solidFill>
              <a:srgbClr val="FFFFFF"/>
            </a:solidFill>
          </p:spPr>
        </p:sp>
        <p:sp>
          <p:nvSpPr>
            <p:cNvPr id="8" name="TextBox 8"/>
            <p:cNvSpPr txBox="1"/>
            <p:nvPr/>
          </p:nvSpPr>
          <p:spPr>
            <a:xfrm>
              <a:off x="0" y="-76200"/>
              <a:ext cx="1482952" cy="35319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349397" y="573935"/>
            <a:ext cx="8309273" cy="799193"/>
          </a:xfrm>
          <a:prstGeom prst="rect">
            <a:avLst/>
          </a:prstGeom>
        </p:spPr>
        <p:txBody>
          <a:bodyPr lIns="0" tIns="0" rIns="0" bIns="0" rtlCol="0" anchor="t">
            <a:spAutoFit/>
          </a:bodyPr>
          <a:lstStyle/>
          <a:p>
            <a:pPr algn="ctr">
              <a:lnSpc>
                <a:spcPts val="6930"/>
              </a:lnSpc>
            </a:pPr>
            <a:r>
              <a:rPr lang="en-US" sz="4950" b="1" dirty="0">
                <a:solidFill>
                  <a:srgbClr val="160F0E"/>
                </a:solidFill>
                <a:latin typeface="GH Guardian Headline 3"/>
                <a:ea typeface="GH Guardian Headline 3"/>
                <a:cs typeface="GH Guardian Headline 3"/>
                <a:sym typeface="GH Guardian Headline 3"/>
              </a:rPr>
              <a:t>Content Cards</a:t>
            </a:r>
          </a:p>
        </p:txBody>
      </p:sp>
      <p:grpSp>
        <p:nvGrpSpPr>
          <p:cNvPr id="10" name="Group 10"/>
          <p:cNvGrpSpPr/>
          <p:nvPr/>
        </p:nvGrpSpPr>
        <p:grpSpPr>
          <a:xfrm>
            <a:off x="2782601" y="6759662"/>
            <a:ext cx="7279358" cy="2764198"/>
            <a:chOff x="0" y="0"/>
            <a:chExt cx="1917197" cy="728019"/>
          </a:xfrm>
        </p:grpSpPr>
        <p:sp>
          <p:nvSpPr>
            <p:cNvPr id="11" name="Freeform 11"/>
            <p:cNvSpPr/>
            <p:nvPr/>
          </p:nvSpPr>
          <p:spPr>
            <a:xfrm>
              <a:off x="0" y="0"/>
              <a:ext cx="1917197" cy="728019"/>
            </a:xfrm>
            <a:custGeom>
              <a:avLst/>
              <a:gdLst/>
              <a:ahLst/>
              <a:cxnLst/>
              <a:rect l="l" t="t" r="r" b="b"/>
              <a:pathLst>
                <a:path w="1917197" h="728019">
                  <a:moveTo>
                    <a:pt x="0" y="0"/>
                  </a:moveTo>
                  <a:lnTo>
                    <a:pt x="1917197" y="0"/>
                  </a:lnTo>
                  <a:lnTo>
                    <a:pt x="1917197" y="728019"/>
                  </a:lnTo>
                  <a:lnTo>
                    <a:pt x="0" y="728019"/>
                  </a:lnTo>
                  <a:close/>
                </a:path>
              </a:pathLst>
            </a:custGeom>
            <a:solidFill>
              <a:srgbClr val="FFFFFF"/>
            </a:solidFill>
          </p:spPr>
        </p:sp>
        <p:sp>
          <p:nvSpPr>
            <p:cNvPr id="12" name="TextBox 12"/>
            <p:cNvSpPr txBox="1"/>
            <p:nvPr/>
          </p:nvSpPr>
          <p:spPr>
            <a:xfrm>
              <a:off x="0" y="-76200"/>
              <a:ext cx="1917197" cy="804219"/>
            </a:xfrm>
            <a:prstGeom prst="rect">
              <a:avLst/>
            </a:prstGeom>
          </p:spPr>
          <p:txBody>
            <a:bodyPr lIns="50800" tIns="50800" rIns="50800" bIns="50800" rtlCol="0" anchor="ctr"/>
            <a:lstStyle/>
            <a:p>
              <a:pPr algn="ctr">
                <a:lnSpc>
                  <a:spcPts val="2808"/>
                </a:lnSpc>
              </a:pPr>
              <a:endParaRPr/>
            </a:p>
          </p:txBody>
        </p:sp>
      </p:grpSp>
      <p:sp>
        <p:nvSpPr>
          <p:cNvPr id="13" name="TextBox 13"/>
          <p:cNvSpPr txBox="1"/>
          <p:nvPr/>
        </p:nvSpPr>
        <p:spPr>
          <a:xfrm>
            <a:off x="3013820" y="6814610"/>
            <a:ext cx="6816921" cy="2520950"/>
          </a:xfrm>
          <a:prstGeom prst="rect">
            <a:avLst/>
          </a:prstGeom>
        </p:spPr>
        <p:txBody>
          <a:bodyPr lIns="0" tIns="0" rIns="0" bIns="0" rtlCol="0" anchor="t">
            <a:spAutoFit/>
          </a:bodyPr>
          <a:lstStyle/>
          <a:p>
            <a:pPr algn="ctr">
              <a:lnSpc>
                <a:spcPts val="4900"/>
              </a:lnSpc>
            </a:pPr>
            <a:r>
              <a:rPr lang="en-US" sz="3500">
                <a:solidFill>
                  <a:srgbClr val="000000"/>
                </a:solidFill>
                <a:latin typeface="GH Guardian Headline 2"/>
                <a:ea typeface="GH Guardian Headline 2"/>
                <a:cs typeface="GH Guardian Headline 2"/>
                <a:sym typeface="GH Guardian Headline 2"/>
              </a:rPr>
              <a:t>Imagine each symbol represents a news topic, eg who to vote for in an election, a particular football team or the newest toy/trend. </a:t>
            </a:r>
          </a:p>
        </p:txBody>
      </p:sp>
      <p:grpSp>
        <p:nvGrpSpPr>
          <p:cNvPr id="14" name="Group 14"/>
          <p:cNvGrpSpPr/>
          <p:nvPr/>
        </p:nvGrpSpPr>
        <p:grpSpPr>
          <a:xfrm rot="-10800000">
            <a:off x="5792812" y="5747850"/>
            <a:ext cx="1058385" cy="926087"/>
            <a:chOff x="0" y="0"/>
            <a:chExt cx="812800" cy="711200"/>
          </a:xfrm>
        </p:grpSpPr>
        <p:sp>
          <p:nvSpPr>
            <p:cNvPr id="15" name="Freeform 1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sp>
        <p:sp>
          <p:nvSpPr>
            <p:cNvPr id="16" name="TextBox 16"/>
            <p:cNvSpPr txBox="1"/>
            <p:nvPr/>
          </p:nvSpPr>
          <p:spPr>
            <a:xfrm>
              <a:off x="127000" y="254000"/>
              <a:ext cx="558800" cy="4064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rot="5400000">
            <a:off x="9831279" y="7678717"/>
            <a:ext cx="1058385" cy="926087"/>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sp>
        <p:sp>
          <p:nvSpPr>
            <p:cNvPr id="19" name="TextBox 19"/>
            <p:cNvSpPr txBox="1"/>
            <p:nvPr/>
          </p:nvSpPr>
          <p:spPr>
            <a:xfrm>
              <a:off x="127000" y="254000"/>
              <a:ext cx="558800" cy="4064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0823514" y="2193785"/>
            <a:ext cx="7124768" cy="7536969"/>
            <a:chOff x="0" y="0"/>
            <a:chExt cx="2009563" cy="2125825"/>
          </a:xfrm>
        </p:grpSpPr>
        <p:sp>
          <p:nvSpPr>
            <p:cNvPr id="21" name="Freeform 21"/>
            <p:cNvSpPr/>
            <p:nvPr/>
          </p:nvSpPr>
          <p:spPr>
            <a:xfrm>
              <a:off x="0" y="0"/>
              <a:ext cx="2009563" cy="2125825"/>
            </a:xfrm>
            <a:custGeom>
              <a:avLst/>
              <a:gdLst/>
              <a:ahLst/>
              <a:cxnLst/>
              <a:rect l="l" t="t" r="r" b="b"/>
              <a:pathLst>
                <a:path w="2009563" h="2125825">
                  <a:moveTo>
                    <a:pt x="0" y="0"/>
                  </a:moveTo>
                  <a:lnTo>
                    <a:pt x="2009563" y="0"/>
                  </a:lnTo>
                  <a:lnTo>
                    <a:pt x="2009563" y="2125825"/>
                  </a:lnTo>
                  <a:lnTo>
                    <a:pt x="0" y="2125825"/>
                  </a:lnTo>
                  <a:close/>
                </a:path>
              </a:pathLst>
            </a:custGeom>
            <a:solidFill>
              <a:srgbClr val="FFFFFF"/>
            </a:solidFill>
          </p:spPr>
        </p:sp>
        <p:sp>
          <p:nvSpPr>
            <p:cNvPr id="22" name="TextBox 22"/>
            <p:cNvSpPr txBox="1"/>
            <p:nvPr/>
          </p:nvSpPr>
          <p:spPr>
            <a:xfrm>
              <a:off x="0" y="-76200"/>
              <a:ext cx="2009563" cy="2202025"/>
            </a:xfrm>
            <a:prstGeom prst="rect">
              <a:avLst/>
            </a:prstGeom>
          </p:spPr>
          <p:txBody>
            <a:bodyPr lIns="50800" tIns="50800" rIns="50800" bIns="50800" rtlCol="0" anchor="ctr"/>
            <a:lstStyle/>
            <a:p>
              <a:pPr algn="ctr">
                <a:lnSpc>
                  <a:spcPts val="2808"/>
                </a:lnSpc>
              </a:pPr>
              <a:endParaRPr/>
            </a:p>
          </p:txBody>
        </p:sp>
      </p:grpSp>
      <p:sp>
        <p:nvSpPr>
          <p:cNvPr id="23" name="TextBox 23"/>
          <p:cNvSpPr txBox="1"/>
          <p:nvPr/>
        </p:nvSpPr>
        <p:spPr>
          <a:xfrm>
            <a:off x="10823514" y="2468246"/>
            <a:ext cx="6845779" cy="6826123"/>
          </a:xfrm>
          <a:prstGeom prst="rect">
            <a:avLst/>
          </a:prstGeom>
        </p:spPr>
        <p:txBody>
          <a:bodyPr lIns="0" tIns="0" rIns="0" bIns="0" rtlCol="0" anchor="t">
            <a:spAutoFit/>
          </a:bodyPr>
          <a:lstStyle/>
          <a:p>
            <a:pPr marL="921504" lvl="1" indent="-460752" algn="l">
              <a:lnSpc>
                <a:spcPts val="5975"/>
              </a:lnSpc>
              <a:buFont typeface="Arial"/>
              <a:buChar char="•"/>
            </a:pPr>
            <a:r>
              <a:rPr lang="en-US" sz="4268">
                <a:solidFill>
                  <a:srgbClr val="000000"/>
                </a:solidFill>
                <a:latin typeface="GH Guardian Headline 2"/>
                <a:ea typeface="GH Guardian Headline 2"/>
                <a:cs typeface="GH Guardian Headline 2"/>
                <a:sym typeface="GH Guardian Headline 2"/>
              </a:rPr>
              <a:t>How might this influence someone? </a:t>
            </a:r>
          </a:p>
          <a:p>
            <a:pPr marL="921504" lvl="1" indent="-460752" algn="l">
              <a:lnSpc>
                <a:spcPts val="5975"/>
              </a:lnSpc>
              <a:buFont typeface="Arial"/>
              <a:buChar char="•"/>
            </a:pPr>
            <a:r>
              <a:rPr lang="en-US" sz="4268">
                <a:solidFill>
                  <a:srgbClr val="000000"/>
                </a:solidFill>
                <a:latin typeface="GH Guardian Headline 2"/>
                <a:ea typeface="GH Guardian Headline 2"/>
                <a:cs typeface="GH Guardian Headline 2"/>
                <a:sym typeface="GH Guardian Headline 2"/>
              </a:rPr>
              <a:t>What else might it make someone want to do? </a:t>
            </a:r>
          </a:p>
          <a:p>
            <a:pPr marL="921504" lvl="1" indent="-460752" algn="l">
              <a:lnSpc>
                <a:spcPts val="5975"/>
              </a:lnSpc>
              <a:buFont typeface="Arial"/>
              <a:buChar char="•"/>
            </a:pPr>
            <a:r>
              <a:rPr lang="en-US" sz="4268">
                <a:solidFill>
                  <a:srgbClr val="000000"/>
                </a:solidFill>
                <a:latin typeface="GH Guardian Headline 2"/>
                <a:ea typeface="GH Guardian Headline 2"/>
                <a:cs typeface="GH Guardian Headline 2"/>
                <a:sym typeface="GH Guardian Headline 2"/>
              </a:rPr>
              <a:t>Why do organisations do this? How do you feel about this?</a:t>
            </a:r>
          </a:p>
          <a:p>
            <a:pPr marL="921504" lvl="1" indent="-460752" algn="l">
              <a:lnSpc>
                <a:spcPts val="5975"/>
              </a:lnSpc>
              <a:buFont typeface="Arial"/>
              <a:buChar char="•"/>
            </a:pPr>
            <a:r>
              <a:rPr lang="en-US" sz="4268">
                <a:solidFill>
                  <a:srgbClr val="000000"/>
                </a:solidFill>
                <a:latin typeface="GH Guardian Headline 2"/>
                <a:ea typeface="GH Guardian Headline 2"/>
                <a:cs typeface="GH Guardian Headline 2"/>
                <a:sym typeface="GH Guardian Headline 2"/>
              </a:rPr>
              <a:t> How can we ‘burst’ the bubble?</a:t>
            </a:r>
          </a:p>
        </p:txBody>
      </p:sp>
      <p:sp>
        <p:nvSpPr>
          <p:cNvPr id="24" name="Freeform 24"/>
          <p:cNvSpPr/>
          <p:nvPr/>
        </p:nvSpPr>
        <p:spPr>
          <a:xfrm>
            <a:off x="1183184" y="2193785"/>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2"/>
            <a:stretch>
              <a:fillRect/>
            </a:stretch>
          </a:blipFill>
        </p:spPr>
      </p:sp>
      <p:sp>
        <p:nvSpPr>
          <p:cNvPr id="25" name="TextBox 25"/>
          <p:cNvSpPr txBox="1"/>
          <p:nvPr/>
        </p:nvSpPr>
        <p:spPr>
          <a:xfrm>
            <a:off x="1236716" y="1940727"/>
            <a:ext cx="1305043" cy="1918223"/>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3</a:t>
            </a:r>
          </a:p>
        </p:txBody>
      </p:sp>
      <p:sp>
        <p:nvSpPr>
          <p:cNvPr id="26" name="Freeform 26"/>
          <p:cNvSpPr/>
          <p:nvPr/>
        </p:nvSpPr>
        <p:spPr>
          <a:xfrm>
            <a:off x="16001195" y="404329"/>
            <a:ext cx="1947087" cy="837248"/>
          </a:xfrm>
          <a:custGeom>
            <a:avLst/>
            <a:gdLst/>
            <a:ahLst/>
            <a:cxnLst/>
            <a:rect l="l" t="t" r="r" b="b"/>
            <a:pathLst>
              <a:path w="1947087" h="837248">
                <a:moveTo>
                  <a:pt x="0" y="0"/>
                </a:moveTo>
                <a:lnTo>
                  <a:pt x="1947088" y="0"/>
                </a:lnTo>
                <a:lnTo>
                  <a:pt x="1947088" y="837247"/>
                </a:lnTo>
                <a:lnTo>
                  <a:pt x="0" y="837247"/>
                </a:lnTo>
                <a:lnTo>
                  <a:pt x="0" y="0"/>
                </a:lnTo>
                <a:close/>
              </a:path>
            </a:pathLst>
          </a:custGeom>
          <a:blipFill>
            <a:blip r:embed="rId3"/>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sp>
        <p:nvSpPr>
          <p:cNvPr id="3" name="Freeform 3"/>
          <p:cNvSpPr/>
          <p:nvPr/>
        </p:nvSpPr>
        <p:spPr>
          <a:xfrm>
            <a:off x="9918885" y="1731107"/>
            <a:ext cx="6021203" cy="7847539"/>
          </a:xfrm>
          <a:custGeom>
            <a:avLst/>
            <a:gdLst/>
            <a:ahLst/>
            <a:cxnLst/>
            <a:rect l="l" t="t" r="r" b="b"/>
            <a:pathLst>
              <a:path w="6021203" h="7847539">
                <a:moveTo>
                  <a:pt x="0" y="0"/>
                </a:moveTo>
                <a:lnTo>
                  <a:pt x="6021203" y="0"/>
                </a:lnTo>
                <a:lnTo>
                  <a:pt x="6021203" y="7847539"/>
                </a:lnTo>
                <a:lnTo>
                  <a:pt x="0" y="784753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863416" y="3165981"/>
            <a:ext cx="7505700" cy="6307726"/>
            <a:chOff x="0" y="0"/>
            <a:chExt cx="1986964" cy="1764137"/>
          </a:xfrm>
        </p:grpSpPr>
        <p:sp>
          <p:nvSpPr>
            <p:cNvPr id="5" name="Freeform 5"/>
            <p:cNvSpPr/>
            <p:nvPr/>
          </p:nvSpPr>
          <p:spPr>
            <a:xfrm>
              <a:off x="0" y="0"/>
              <a:ext cx="1986964" cy="1764137"/>
            </a:xfrm>
            <a:custGeom>
              <a:avLst/>
              <a:gdLst/>
              <a:ahLst/>
              <a:cxnLst/>
              <a:rect l="l" t="t" r="r" b="b"/>
              <a:pathLst>
                <a:path w="1986964" h="1764137">
                  <a:moveTo>
                    <a:pt x="0" y="0"/>
                  </a:moveTo>
                  <a:lnTo>
                    <a:pt x="1986964" y="0"/>
                  </a:lnTo>
                  <a:lnTo>
                    <a:pt x="1986964" y="1764137"/>
                  </a:lnTo>
                  <a:lnTo>
                    <a:pt x="0" y="1764137"/>
                  </a:lnTo>
                  <a:close/>
                </a:path>
              </a:pathLst>
            </a:custGeom>
            <a:solidFill>
              <a:srgbClr val="FFFFFF"/>
            </a:solidFill>
          </p:spPr>
        </p:sp>
        <p:sp>
          <p:nvSpPr>
            <p:cNvPr id="6" name="TextBox 6"/>
            <p:cNvSpPr txBox="1"/>
            <p:nvPr/>
          </p:nvSpPr>
          <p:spPr>
            <a:xfrm>
              <a:off x="0" y="-76200"/>
              <a:ext cx="1986964" cy="1840337"/>
            </a:xfrm>
            <a:prstGeom prst="rect">
              <a:avLst/>
            </a:prstGeom>
          </p:spPr>
          <p:txBody>
            <a:bodyPr lIns="50800" tIns="50800" rIns="50800" bIns="50800" rtlCol="0" anchor="ctr"/>
            <a:lstStyle/>
            <a:p>
              <a:pPr algn="ctr">
                <a:lnSpc>
                  <a:spcPts val="2808"/>
                </a:lnSpc>
              </a:pPr>
              <a:endParaRPr/>
            </a:p>
          </p:txBody>
        </p:sp>
      </p:grpSp>
      <p:sp>
        <p:nvSpPr>
          <p:cNvPr id="7" name="TextBox 7"/>
          <p:cNvSpPr txBox="1"/>
          <p:nvPr/>
        </p:nvSpPr>
        <p:spPr>
          <a:xfrm>
            <a:off x="1116546" y="3472870"/>
            <a:ext cx="6999439" cy="2348232"/>
          </a:xfrm>
          <a:prstGeom prst="rect">
            <a:avLst/>
          </a:prstGeom>
        </p:spPr>
        <p:txBody>
          <a:bodyPr lIns="0" tIns="0" rIns="0" bIns="0" rtlCol="0" anchor="t">
            <a:spAutoFit/>
          </a:bodyPr>
          <a:lstStyle/>
          <a:p>
            <a:pPr algn="l">
              <a:lnSpc>
                <a:spcPts val="6019"/>
              </a:lnSpc>
              <a:spcBef>
                <a:spcPct val="0"/>
              </a:spcBef>
            </a:pPr>
            <a:r>
              <a:rPr lang="en-US" sz="4299" dirty="0">
                <a:solidFill>
                  <a:srgbClr val="160F0E"/>
                </a:solidFill>
                <a:latin typeface="GH Guardian Headline 3"/>
                <a:ea typeface="GH Guardian Headline 3"/>
                <a:cs typeface="GH Guardian Headline 3"/>
                <a:sym typeface="GH Guardian Headline 3"/>
              </a:rPr>
              <a:t>Make a list of </a:t>
            </a:r>
            <a:r>
              <a:rPr lang="en-US" sz="4299" u="sng" dirty="0">
                <a:solidFill>
                  <a:srgbClr val="160F0E"/>
                </a:solidFill>
                <a:latin typeface="GH Guardian Headline 3"/>
                <a:ea typeface="GH Guardian Headline 3"/>
                <a:cs typeface="GH Guardian Headline 3"/>
                <a:sym typeface="GH Guardian Headline 3"/>
              </a:rPr>
              <a:t>5 things</a:t>
            </a:r>
            <a:r>
              <a:rPr lang="en-US" sz="4299" dirty="0">
                <a:solidFill>
                  <a:srgbClr val="160F0E"/>
                </a:solidFill>
                <a:latin typeface="GH Guardian Headline 3"/>
                <a:ea typeface="GH Guardian Headline 3"/>
                <a:cs typeface="GH Guardian Headline 3"/>
                <a:sym typeface="GH Guardian Headline 3"/>
              </a:rPr>
              <a:t> to remember when searching online. </a:t>
            </a:r>
          </a:p>
        </p:txBody>
      </p:sp>
      <p:sp>
        <p:nvSpPr>
          <p:cNvPr id="8" name="TextBox 8"/>
          <p:cNvSpPr txBox="1"/>
          <p:nvPr/>
        </p:nvSpPr>
        <p:spPr>
          <a:xfrm>
            <a:off x="1116546" y="6161519"/>
            <a:ext cx="6999439" cy="3110232"/>
          </a:xfrm>
          <a:prstGeom prst="rect">
            <a:avLst/>
          </a:prstGeom>
        </p:spPr>
        <p:txBody>
          <a:bodyPr lIns="0" tIns="0" rIns="0" bIns="0" rtlCol="0" anchor="t">
            <a:spAutoFit/>
          </a:bodyPr>
          <a:lstStyle/>
          <a:p>
            <a:pPr algn="l">
              <a:lnSpc>
                <a:spcPts val="6019"/>
              </a:lnSpc>
              <a:spcBef>
                <a:spcPct val="0"/>
              </a:spcBef>
            </a:pPr>
            <a:r>
              <a:rPr lang="en-US" sz="4299" dirty="0">
                <a:solidFill>
                  <a:srgbClr val="160F0E"/>
                </a:solidFill>
                <a:latin typeface="GH Guardian Headline 3"/>
                <a:ea typeface="GH Guardian Headline 3"/>
                <a:cs typeface="GH Guardian Headline 3"/>
                <a:sym typeface="GH Guardian Headline 3"/>
              </a:rPr>
              <a:t>Draw around a hand, enlarge it and record the 5 things to remember on each of the fingers!</a:t>
            </a:r>
          </a:p>
        </p:txBody>
      </p:sp>
      <p:sp>
        <p:nvSpPr>
          <p:cNvPr id="9" name="TextBox 9"/>
          <p:cNvSpPr txBox="1"/>
          <p:nvPr/>
        </p:nvSpPr>
        <p:spPr>
          <a:xfrm>
            <a:off x="4429284" y="445819"/>
            <a:ext cx="7373401" cy="1285288"/>
          </a:xfrm>
          <a:prstGeom prst="rect">
            <a:avLst/>
          </a:prstGeom>
        </p:spPr>
        <p:txBody>
          <a:bodyPr wrap="square" lIns="0" tIns="0" rIns="0" bIns="0" rtlCol="0" anchor="t">
            <a:spAutoFit/>
          </a:bodyPr>
          <a:lstStyle/>
          <a:p>
            <a:pPr algn="ctr">
              <a:lnSpc>
                <a:spcPts val="11130"/>
              </a:lnSpc>
            </a:pPr>
            <a:r>
              <a:rPr lang="en-US" sz="7950" b="1" dirty="0">
                <a:solidFill>
                  <a:srgbClr val="FFFFFF"/>
                </a:solidFill>
                <a:latin typeface="GH Guardian Headline 3"/>
                <a:ea typeface="GH Guardian Headline 3"/>
                <a:cs typeface="GH Guardian Headline 3"/>
                <a:sym typeface="GH Guardian Headline 3"/>
              </a:rPr>
              <a:t>Let’s discuss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504313" y="2183848"/>
            <a:ext cx="17434077" cy="4318536"/>
            <a:chOff x="0" y="0"/>
            <a:chExt cx="4591691" cy="1137392"/>
          </a:xfrm>
        </p:grpSpPr>
        <p:sp>
          <p:nvSpPr>
            <p:cNvPr id="3" name="Freeform 3"/>
            <p:cNvSpPr/>
            <p:nvPr/>
          </p:nvSpPr>
          <p:spPr>
            <a:xfrm>
              <a:off x="0" y="0"/>
              <a:ext cx="4591691" cy="1137392"/>
            </a:xfrm>
            <a:custGeom>
              <a:avLst/>
              <a:gdLst/>
              <a:ahLst/>
              <a:cxnLst/>
              <a:rect l="l" t="t" r="r" b="b"/>
              <a:pathLst>
                <a:path w="4591691" h="1137392">
                  <a:moveTo>
                    <a:pt x="0" y="0"/>
                  </a:moveTo>
                  <a:lnTo>
                    <a:pt x="4591691" y="0"/>
                  </a:lnTo>
                  <a:lnTo>
                    <a:pt x="4591691" y="1137392"/>
                  </a:lnTo>
                  <a:lnTo>
                    <a:pt x="0" y="1137392"/>
                  </a:lnTo>
                  <a:close/>
                </a:path>
              </a:pathLst>
            </a:custGeom>
            <a:solidFill>
              <a:srgbClr val="FFFFFF"/>
            </a:solidFill>
          </p:spPr>
        </p:sp>
        <p:sp>
          <p:nvSpPr>
            <p:cNvPr id="4" name="TextBox 4"/>
            <p:cNvSpPr txBox="1"/>
            <p:nvPr/>
          </p:nvSpPr>
          <p:spPr>
            <a:xfrm>
              <a:off x="0" y="-76200"/>
              <a:ext cx="4591691" cy="1213592"/>
            </a:xfrm>
            <a:prstGeom prst="rect">
              <a:avLst/>
            </a:prstGeom>
          </p:spPr>
          <p:txBody>
            <a:bodyPr lIns="50800" tIns="50800" rIns="50800" bIns="50800" rtlCol="0" anchor="ctr"/>
            <a:lstStyle/>
            <a:p>
              <a:pPr algn="ctr">
                <a:lnSpc>
                  <a:spcPts val="2808"/>
                </a:lnSpc>
              </a:pPr>
              <a:endParaRPr/>
            </a:p>
          </p:txBody>
        </p:sp>
      </p:grpSp>
      <p:sp>
        <p:nvSpPr>
          <p:cNvPr id="5" name="Freeform 5"/>
          <p:cNvSpPr/>
          <p:nvPr/>
        </p:nvSpPr>
        <p:spPr>
          <a:xfrm>
            <a:off x="-1635868" y="4757118"/>
            <a:ext cx="9202916" cy="5529882"/>
          </a:xfrm>
          <a:custGeom>
            <a:avLst/>
            <a:gdLst/>
            <a:ahLst/>
            <a:cxnLst/>
            <a:rect l="l" t="t" r="r" b="b"/>
            <a:pathLst>
              <a:path w="9202916" h="5529882">
                <a:moveTo>
                  <a:pt x="0" y="0"/>
                </a:moveTo>
                <a:lnTo>
                  <a:pt x="9202917" y="0"/>
                </a:lnTo>
                <a:lnTo>
                  <a:pt x="9202917" y="5529882"/>
                </a:lnTo>
                <a:lnTo>
                  <a:pt x="0" y="5529882"/>
                </a:lnTo>
                <a:lnTo>
                  <a:pt x="0" y="0"/>
                </a:lnTo>
                <a:close/>
              </a:path>
            </a:pathLst>
          </a:custGeom>
          <a:blipFill>
            <a:blip r:embed="rId2"/>
            <a:stretch>
              <a:fillRect/>
            </a:stretch>
          </a:blipFill>
        </p:spPr>
      </p:sp>
      <p:sp>
        <p:nvSpPr>
          <p:cNvPr id="6" name="Freeform 6"/>
          <p:cNvSpPr/>
          <p:nvPr/>
        </p:nvSpPr>
        <p:spPr>
          <a:xfrm>
            <a:off x="4864712" y="6033494"/>
            <a:ext cx="5404673" cy="5404673"/>
          </a:xfrm>
          <a:custGeom>
            <a:avLst/>
            <a:gdLst/>
            <a:ahLst/>
            <a:cxnLst/>
            <a:rect l="l" t="t" r="r" b="b"/>
            <a:pathLst>
              <a:path w="5404673" h="5404673">
                <a:moveTo>
                  <a:pt x="0" y="0"/>
                </a:moveTo>
                <a:lnTo>
                  <a:pt x="5404673" y="0"/>
                </a:lnTo>
                <a:lnTo>
                  <a:pt x="5404673" y="5404673"/>
                </a:lnTo>
                <a:lnTo>
                  <a:pt x="0" y="5404673"/>
                </a:lnTo>
                <a:lnTo>
                  <a:pt x="0" y="0"/>
                </a:lnTo>
                <a:close/>
              </a:path>
            </a:pathLst>
          </a:custGeom>
          <a:blipFill>
            <a:blip r:embed="rId3"/>
            <a:stretch>
              <a:fillRect/>
            </a:stretch>
          </a:blipFill>
        </p:spPr>
      </p:sp>
      <p:sp>
        <p:nvSpPr>
          <p:cNvPr id="7" name="Freeform 7"/>
          <p:cNvSpPr/>
          <p:nvPr/>
        </p:nvSpPr>
        <p:spPr>
          <a:xfrm>
            <a:off x="9018653" y="5557499"/>
            <a:ext cx="5281414" cy="5281414"/>
          </a:xfrm>
          <a:custGeom>
            <a:avLst/>
            <a:gdLst/>
            <a:ahLst/>
            <a:cxnLst/>
            <a:rect l="l" t="t" r="r" b="b"/>
            <a:pathLst>
              <a:path w="5281414" h="5281414">
                <a:moveTo>
                  <a:pt x="0" y="0"/>
                </a:moveTo>
                <a:lnTo>
                  <a:pt x="5281414" y="0"/>
                </a:lnTo>
                <a:lnTo>
                  <a:pt x="5281414" y="5281414"/>
                </a:lnTo>
                <a:lnTo>
                  <a:pt x="0" y="5281414"/>
                </a:lnTo>
                <a:lnTo>
                  <a:pt x="0" y="0"/>
                </a:lnTo>
                <a:close/>
              </a:path>
            </a:pathLst>
          </a:custGeom>
          <a:blipFill>
            <a:blip r:embed="rId4"/>
            <a:stretch>
              <a:fillRect/>
            </a:stretch>
          </a:blipFill>
        </p:spPr>
      </p:sp>
      <p:sp>
        <p:nvSpPr>
          <p:cNvPr id="8" name="Freeform 8"/>
          <p:cNvSpPr/>
          <p:nvPr/>
        </p:nvSpPr>
        <p:spPr>
          <a:xfrm>
            <a:off x="12327876" y="5639628"/>
            <a:ext cx="5463997" cy="5463997"/>
          </a:xfrm>
          <a:custGeom>
            <a:avLst/>
            <a:gdLst/>
            <a:ahLst/>
            <a:cxnLst/>
            <a:rect l="l" t="t" r="r" b="b"/>
            <a:pathLst>
              <a:path w="5463997" h="5463997">
                <a:moveTo>
                  <a:pt x="0" y="0"/>
                </a:moveTo>
                <a:lnTo>
                  <a:pt x="5463996" y="0"/>
                </a:lnTo>
                <a:lnTo>
                  <a:pt x="5463996" y="5463996"/>
                </a:lnTo>
                <a:lnTo>
                  <a:pt x="0" y="5463996"/>
                </a:lnTo>
                <a:lnTo>
                  <a:pt x="0" y="0"/>
                </a:lnTo>
                <a:close/>
              </a:path>
            </a:pathLst>
          </a:custGeom>
          <a:blipFill>
            <a:blip r:embed="rId5"/>
            <a:stretch>
              <a:fillRect/>
            </a:stretch>
          </a:blipFill>
        </p:spPr>
      </p:sp>
      <p:sp>
        <p:nvSpPr>
          <p:cNvPr id="9" name="TextBox 9"/>
          <p:cNvSpPr txBox="1"/>
          <p:nvPr/>
        </p:nvSpPr>
        <p:spPr>
          <a:xfrm>
            <a:off x="5792334" y="250605"/>
            <a:ext cx="5561242" cy="1285288"/>
          </a:xfrm>
          <a:prstGeom prst="rect">
            <a:avLst/>
          </a:prstGeom>
        </p:spPr>
        <p:txBody>
          <a:bodyPr lIns="0" tIns="0" rIns="0" bIns="0" rtlCol="0" anchor="t">
            <a:spAutoFit/>
          </a:bodyPr>
          <a:lstStyle/>
          <a:p>
            <a:pPr algn="ctr">
              <a:lnSpc>
                <a:spcPts val="11130"/>
              </a:lnSpc>
            </a:pPr>
            <a:r>
              <a:rPr lang="en-US" sz="7950" b="1" dirty="0">
                <a:solidFill>
                  <a:srgbClr val="000000"/>
                </a:solidFill>
                <a:latin typeface="GH Guardian Headline 3"/>
                <a:ea typeface="GH Guardian Headline 3"/>
                <a:cs typeface="GH Guardian Headline 3"/>
                <a:sym typeface="GH Guardian Headline 3"/>
              </a:rPr>
              <a:t>Extension 1</a:t>
            </a:r>
          </a:p>
        </p:txBody>
      </p:sp>
      <p:sp>
        <p:nvSpPr>
          <p:cNvPr id="10" name="TextBox 10"/>
          <p:cNvSpPr txBox="1"/>
          <p:nvPr/>
        </p:nvSpPr>
        <p:spPr>
          <a:xfrm>
            <a:off x="640728" y="2802499"/>
            <a:ext cx="17279374" cy="2902013"/>
          </a:xfrm>
          <a:prstGeom prst="rect">
            <a:avLst/>
          </a:prstGeom>
        </p:spPr>
        <p:txBody>
          <a:bodyPr wrap="square" lIns="0" tIns="0" rIns="0" bIns="0" rtlCol="0" anchor="t">
            <a:spAutoFit/>
          </a:bodyPr>
          <a:lstStyle/>
          <a:p>
            <a:pPr algn="ctr">
              <a:lnSpc>
                <a:spcPts val="5768"/>
              </a:lnSpc>
            </a:pPr>
            <a:r>
              <a:rPr lang="en-US" sz="4120" dirty="0">
                <a:solidFill>
                  <a:srgbClr val="000000"/>
                </a:solidFill>
                <a:latin typeface="GH Guardian Headline 2"/>
                <a:ea typeface="GH Guardian Headline 2"/>
                <a:cs typeface="GH Guardian Headline 2"/>
                <a:sym typeface="GH Guardian Headline 2"/>
              </a:rPr>
              <a:t>Make a short guide for an article in the school newsletter about using search engines and how individuals receive news and information targeted at their interests. </a:t>
            </a:r>
          </a:p>
          <a:p>
            <a:pPr algn="ctr">
              <a:lnSpc>
                <a:spcPts val="5768"/>
              </a:lnSpc>
            </a:pPr>
            <a:r>
              <a:rPr lang="en-US" sz="4120" dirty="0">
                <a:solidFill>
                  <a:srgbClr val="000000"/>
                </a:solidFill>
                <a:latin typeface="GH Guardian Headline 2"/>
                <a:ea typeface="GH Guardian Headline 2"/>
                <a:cs typeface="GH Guardian Headline 2"/>
                <a:sym typeface="GH Guardian Headline 2"/>
              </a:rPr>
              <a:t>What do users need to know and do?</a:t>
            </a:r>
          </a:p>
        </p:txBody>
      </p:sp>
      <p:sp>
        <p:nvSpPr>
          <p:cNvPr id="11" name="Freeform 11"/>
          <p:cNvSpPr/>
          <p:nvPr/>
        </p:nvSpPr>
        <p:spPr>
          <a:xfrm>
            <a:off x="15823175" y="382271"/>
            <a:ext cx="2115215" cy="909542"/>
          </a:xfrm>
          <a:custGeom>
            <a:avLst/>
            <a:gdLst/>
            <a:ahLst/>
            <a:cxnLst/>
            <a:rect l="l" t="t" r="r" b="b"/>
            <a:pathLst>
              <a:path w="2115215" h="909542">
                <a:moveTo>
                  <a:pt x="0" y="0"/>
                </a:moveTo>
                <a:lnTo>
                  <a:pt x="2115215" y="0"/>
                </a:lnTo>
                <a:lnTo>
                  <a:pt x="2115215" y="909542"/>
                </a:lnTo>
                <a:lnTo>
                  <a:pt x="0" y="909542"/>
                </a:lnTo>
                <a:lnTo>
                  <a:pt x="0" y="0"/>
                </a:lnTo>
                <a:close/>
              </a:path>
            </a:pathLst>
          </a:custGeom>
          <a:blipFill>
            <a:blip r:embed="rId6"/>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5748430" y="56505"/>
            <a:ext cx="5649051" cy="1285288"/>
          </a:xfrm>
          <a:prstGeom prst="rect">
            <a:avLst/>
          </a:prstGeom>
        </p:spPr>
        <p:txBody>
          <a:bodyPr lIns="0" tIns="0" rIns="0" bIns="0" rtlCol="0" anchor="t">
            <a:spAutoFit/>
          </a:bodyPr>
          <a:lstStyle/>
          <a:p>
            <a:pPr algn="ctr">
              <a:lnSpc>
                <a:spcPts val="11130"/>
              </a:lnSpc>
            </a:pPr>
            <a:r>
              <a:rPr lang="en-US" sz="7950" b="1" dirty="0">
                <a:solidFill>
                  <a:srgbClr val="000000"/>
                </a:solidFill>
                <a:latin typeface="GH Guardian Headline 3"/>
                <a:ea typeface="GH Guardian Headline 3"/>
                <a:cs typeface="GH Guardian Headline 3"/>
                <a:sym typeface="GH Guardian Headline 3"/>
              </a:rPr>
              <a:t>Extension 2</a:t>
            </a:r>
          </a:p>
        </p:txBody>
      </p:sp>
      <p:grpSp>
        <p:nvGrpSpPr>
          <p:cNvPr id="3" name="Group 3"/>
          <p:cNvGrpSpPr/>
          <p:nvPr/>
        </p:nvGrpSpPr>
        <p:grpSpPr>
          <a:xfrm>
            <a:off x="1954596" y="1849450"/>
            <a:ext cx="7651320" cy="1636177"/>
            <a:chOff x="0" y="0"/>
            <a:chExt cx="2554093" cy="581151"/>
          </a:xfrm>
        </p:grpSpPr>
        <p:sp>
          <p:nvSpPr>
            <p:cNvPr id="4" name="Freeform 4"/>
            <p:cNvSpPr/>
            <p:nvPr/>
          </p:nvSpPr>
          <p:spPr>
            <a:xfrm>
              <a:off x="0" y="0"/>
              <a:ext cx="2554093" cy="581151"/>
            </a:xfrm>
            <a:custGeom>
              <a:avLst/>
              <a:gdLst/>
              <a:ahLst/>
              <a:cxnLst/>
              <a:rect l="l" t="t" r="r" b="b"/>
              <a:pathLst>
                <a:path w="2554093" h="581151">
                  <a:moveTo>
                    <a:pt x="0" y="0"/>
                  </a:moveTo>
                  <a:lnTo>
                    <a:pt x="2554093" y="0"/>
                  </a:lnTo>
                  <a:lnTo>
                    <a:pt x="2554093" y="581151"/>
                  </a:lnTo>
                  <a:lnTo>
                    <a:pt x="0" y="581151"/>
                  </a:lnTo>
                  <a:close/>
                </a:path>
              </a:pathLst>
            </a:custGeom>
            <a:solidFill>
              <a:srgbClr val="FFFFFF"/>
            </a:solidFill>
          </p:spPr>
        </p:sp>
        <p:sp>
          <p:nvSpPr>
            <p:cNvPr id="5" name="TextBox 5"/>
            <p:cNvSpPr txBox="1"/>
            <p:nvPr/>
          </p:nvSpPr>
          <p:spPr>
            <a:xfrm>
              <a:off x="0" y="-76200"/>
              <a:ext cx="2554093" cy="657351"/>
            </a:xfrm>
            <a:prstGeom prst="rect">
              <a:avLst/>
            </a:prstGeom>
          </p:spPr>
          <p:txBody>
            <a:bodyPr lIns="50800" tIns="50800" rIns="50800" bIns="50800" rtlCol="0" anchor="ctr"/>
            <a:lstStyle/>
            <a:p>
              <a:pPr algn="ctr">
                <a:lnSpc>
                  <a:spcPts val="2808"/>
                </a:lnSpc>
              </a:pPr>
              <a:endParaRPr/>
            </a:p>
          </p:txBody>
        </p:sp>
      </p:grpSp>
      <p:sp>
        <p:nvSpPr>
          <p:cNvPr id="6" name="TextBox 6"/>
          <p:cNvSpPr txBox="1"/>
          <p:nvPr/>
        </p:nvSpPr>
        <p:spPr>
          <a:xfrm>
            <a:off x="2061662" y="1958911"/>
            <a:ext cx="7544255" cy="1274380"/>
          </a:xfrm>
          <a:prstGeom prst="rect">
            <a:avLst/>
          </a:prstGeom>
        </p:spPr>
        <p:txBody>
          <a:bodyPr lIns="0" tIns="0" rIns="0" bIns="0" rtlCol="0" anchor="t">
            <a:spAutoFit/>
          </a:bodyPr>
          <a:lstStyle/>
          <a:p>
            <a:pPr algn="ctr">
              <a:lnSpc>
                <a:spcPts val="4837"/>
              </a:lnSpc>
            </a:pPr>
            <a:r>
              <a:rPr lang="en-US" sz="3455">
                <a:solidFill>
                  <a:srgbClr val="000000"/>
                </a:solidFill>
                <a:latin typeface="GH Guardian Headline 2"/>
                <a:ea typeface="GH Guardian Headline 2"/>
                <a:cs typeface="GH Guardian Headline 2"/>
                <a:sym typeface="GH Guardian Headline 2"/>
              </a:rPr>
              <a:t>Look at the screengrab of a Google news search result</a:t>
            </a:r>
          </a:p>
        </p:txBody>
      </p:sp>
      <p:sp>
        <p:nvSpPr>
          <p:cNvPr id="7" name="Freeform 7"/>
          <p:cNvSpPr/>
          <p:nvPr/>
        </p:nvSpPr>
        <p:spPr>
          <a:xfrm>
            <a:off x="649553" y="1896382"/>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2"/>
            <a:stretch>
              <a:fillRect/>
            </a:stretch>
          </a:blipFill>
        </p:spPr>
      </p:sp>
      <p:sp>
        <p:nvSpPr>
          <p:cNvPr id="8" name="TextBox 8"/>
          <p:cNvSpPr txBox="1"/>
          <p:nvPr/>
        </p:nvSpPr>
        <p:spPr>
          <a:xfrm>
            <a:off x="703085" y="1693773"/>
            <a:ext cx="1305043" cy="1920484"/>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1</a:t>
            </a:r>
          </a:p>
        </p:txBody>
      </p:sp>
      <p:grpSp>
        <p:nvGrpSpPr>
          <p:cNvPr id="9" name="Group 9"/>
          <p:cNvGrpSpPr/>
          <p:nvPr/>
        </p:nvGrpSpPr>
        <p:grpSpPr>
          <a:xfrm>
            <a:off x="1954597" y="4009502"/>
            <a:ext cx="8608598" cy="5541815"/>
            <a:chOff x="0" y="0"/>
            <a:chExt cx="2322916" cy="1586065"/>
          </a:xfrm>
        </p:grpSpPr>
        <p:sp>
          <p:nvSpPr>
            <p:cNvPr id="10" name="Freeform 10"/>
            <p:cNvSpPr/>
            <p:nvPr/>
          </p:nvSpPr>
          <p:spPr>
            <a:xfrm>
              <a:off x="0" y="0"/>
              <a:ext cx="2322916" cy="1586065"/>
            </a:xfrm>
            <a:custGeom>
              <a:avLst/>
              <a:gdLst/>
              <a:ahLst/>
              <a:cxnLst/>
              <a:rect l="l" t="t" r="r" b="b"/>
              <a:pathLst>
                <a:path w="2322916" h="1586065">
                  <a:moveTo>
                    <a:pt x="0" y="0"/>
                  </a:moveTo>
                  <a:lnTo>
                    <a:pt x="2322916" y="0"/>
                  </a:lnTo>
                  <a:lnTo>
                    <a:pt x="2322916" y="1586065"/>
                  </a:lnTo>
                  <a:lnTo>
                    <a:pt x="0" y="1586065"/>
                  </a:lnTo>
                  <a:close/>
                </a:path>
              </a:pathLst>
            </a:custGeom>
            <a:solidFill>
              <a:srgbClr val="FFFFFF"/>
            </a:solidFill>
          </p:spPr>
        </p:sp>
        <p:sp>
          <p:nvSpPr>
            <p:cNvPr id="11" name="TextBox 11"/>
            <p:cNvSpPr txBox="1"/>
            <p:nvPr/>
          </p:nvSpPr>
          <p:spPr>
            <a:xfrm>
              <a:off x="0" y="-76200"/>
              <a:ext cx="2322916" cy="1662265"/>
            </a:xfrm>
            <a:prstGeom prst="rect">
              <a:avLst/>
            </a:prstGeom>
          </p:spPr>
          <p:txBody>
            <a:bodyPr lIns="50800" tIns="50800" rIns="50800" bIns="50800" rtlCol="0" anchor="ctr"/>
            <a:lstStyle/>
            <a:p>
              <a:pPr algn="ctr">
                <a:lnSpc>
                  <a:spcPts val="2808"/>
                </a:lnSpc>
              </a:pPr>
              <a:endParaRPr/>
            </a:p>
          </p:txBody>
        </p:sp>
      </p:grpSp>
      <p:sp>
        <p:nvSpPr>
          <p:cNvPr id="12" name="TextBox 12"/>
          <p:cNvSpPr txBox="1"/>
          <p:nvPr/>
        </p:nvSpPr>
        <p:spPr>
          <a:xfrm>
            <a:off x="2061662" y="4215009"/>
            <a:ext cx="8027556" cy="4997450"/>
          </a:xfrm>
          <a:prstGeom prst="rect">
            <a:avLst/>
          </a:prstGeom>
        </p:spPr>
        <p:txBody>
          <a:bodyPr lIns="0" tIns="0" rIns="0" bIns="0" rtlCol="0" anchor="t">
            <a:spAutoFit/>
          </a:bodyPr>
          <a:lstStyle/>
          <a:p>
            <a:pPr marL="755651" lvl="1" indent="-377825" algn="l">
              <a:lnSpc>
                <a:spcPts val="4900"/>
              </a:lnSpc>
              <a:buFont typeface="Arial"/>
              <a:buChar char="•"/>
            </a:pPr>
            <a:r>
              <a:rPr lang="en-US" sz="3500" dirty="0">
                <a:solidFill>
                  <a:srgbClr val="000000"/>
                </a:solidFill>
                <a:latin typeface="GH Guardian Headline 2"/>
                <a:ea typeface="GH Guardian Headline 2"/>
                <a:cs typeface="GH Guardian Headline 2"/>
                <a:sym typeface="GH Guardian Headline 2"/>
              </a:rPr>
              <a:t>Which results are shown first and why?</a:t>
            </a:r>
          </a:p>
          <a:p>
            <a:pPr marL="755651" lvl="1" indent="-377825" algn="l">
              <a:lnSpc>
                <a:spcPts val="4900"/>
              </a:lnSpc>
              <a:buFont typeface="Arial"/>
              <a:buChar char="•"/>
            </a:pPr>
            <a:r>
              <a:rPr lang="en-US" sz="3500" dirty="0">
                <a:solidFill>
                  <a:srgbClr val="000000"/>
                </a:solidFill>
                <a:latin typeface="GH Guardian Headline 2"/>
                <a:ea typeface="GH Guardian Headline 2"/>
                <a:cs typeface="GH Guardian Headline 2"/>
                <a:sym typeface="GH Guardian Headline 2"/>
              </a:rPr>
              <a:t> Do you </a:t>
            </a:r>
            <a:r>
              <a:rPr lang="en-US" sz="3500" dirty="0" err="1">
                <a:solidFill>
                  <a:srgbClr val="000000"/>
                </a:solidFill>
                <a:latin typeface="GH Guardian Headline 2"/>
                <a:ea typeface="GH Guardian Headline 2"/>
                <a:cs typeface="GH Guardian Headline 2"/>
                <a:sym typeface="GH Guardian Headline 2"/>
              </a:rPr>
              <a:t>recognise</a:t>
            </a:r>
            <a:r>
              <a:rPr lang="en-US" sz="3500" dirty="0">
                <a:solidFill>
                  <a:srgbClr val="000000"/>
                </a:solidFill>
                <a:latin typeface="GH Guardian Headline 2"/>
                <a:ea typeface="GH Guardian Headline 2"/>
                <a:cs typeface="GH Guardian Headline 2"/>
                <a:sym typeface="GH Guardian Headline 2"/>
              </a:rPr>
              <a:t> any of the sources? </a:t>
            </a:r>
          </a:p>
          <a:p>
            <a:pPr marL="755651" lvl="1" indent="-377825" algn="l">
              <a:lnSpc>
                <a:spcPts val="4900"/>
              </a:lnSpc>
              <a:buFont typeface="Arial"/>
              <a:buChar char="•"/>
            </a:pPr>
            <a:r>
              <a:rPr lang="en-US" sz="3500" dirty="0">
                <a:solidFill>
                  <a:srgbClr val="000000"/>
                </a:solidFill>
                <a:latin typeface="GH Guardian Headline 2"/>
                <a:ea typeface="GH Guardian Headline 2"/>
                <a:cs typeface="GH Guardian Headline 2"/>
                <a:sym typeface="GH Guardian Headline 2"/>
              </a:rPr>
              <a:t>Why do you think certain results come closer to the top of the page? </a:t>
            </a:r>
          </a:p>
          <a:p>
            <a:pPr marL="755651" lvl="1" indent="-377825" algn="l">
              <a:lnSpc>
                <a:spcPts val="4900"/>
              </a:lnSpc>
              <a:buFont typeface="Arial"/>
              <a:buChar char="•"/>
            </a:pPr>
            <a:r>
              <a:rPr lang="en-US" sz="3500" dirty="0">
                <a:solidFill>
                  <a:srgbClr val="000000"/>
                </a:solidFill>
                <a:latin typeface="GH Guardian Headline 2"/>
                <a:ea typeface="GH Guardian Headline 2"/>
                <a:cs typeface="GH Guardian Headline 2"/>
                <a:sym typeface="GH Guardian Headline 2"/>
              </a:rPr>
              <a:t>Is it useful to have the results ranked in this way? </a:t>
            </a:r>
          </a:p>
          <a:p>
            <a:pPr marL="755651" lvl="1" indent="-377825" algn="l">
              <a:lnSpc>
                <a:spcPts val="4900"/>
              </a:lnSpc>
              <a:buFont typeface="Arial"/>
              <a:buChar char="•"/>
            </a:pPr>
            <a:r>
              <a:rPr lang="en-US" sz="3500" dirty="0">
                <a:solidFill>
                  <a:srgbClr val="000000"/>
                </a:solidFill>
                <a:latin typeface="GH Guardian Headline 2"/>
                <a:ea typeface="GH Guardian Headline 2"/>
                <a:cs typeface="GH Guardian Headline 2"/>
                <a:sym typeface="GH Guardian Headline 2"/>
              </a:rPr>
              <a:t>Are there any problems with it?</a:t>
            </a:r>
          </a:p>
        </p:txBody>
      </p:sp>
      <p:sp>
        <p:nvSpPr>
          <p:cNvPr id="13" name="Freeform 13"/>
          <p:cNvSpPr/>
          <p:nvPr/>
        </p:nvSpPr>
        <p:spPr>
          <a:xfrm>
            <a:off x="596020" y="4224758"/>
            <a:ext cx="1412109" cy="1412109"/>
          </a:xfrm>
          <a:custGeom>
            <a:avLst/>
            <a:gdLst/>
            <a:ahLst/>
            <a:cxnLst/>
            <a:rect l="l" t="t" r="r" b="b"/>
            <a:pathLst>
              <a:path w="1412109" h="1412109">
                <a:moveTo>
                  <a:pt x="0" y="0"/>
                </a:moveTo>
                <a:lnTo>
                  <a:pt x="1412109" y="0"/>
                </a:lnTo>
                <a:lnTo>
                  <a:pt x="1412109" y="1412109"/>
                </a:lnTo>
                <a:lnTo>
                  <a:pt x="0" y="1412109"/>
                </a:lnTo>
                <a:lnTo>
                  <a:pt x="0" y="0"/>
                </a:lnTo>
                <a:close/>
              </a:path>
            </a:pathLst>
          </a:custGeom>
          <a:blipFill>
            <a:blip r:embed="rId2"/>
            <a:stretch>
              <a:fillRect/>
            </a:stretch>
          </a:blipFill>
        </p:spPr>
      </p:sp>
      <p:sp>
        <p:nvSpPr>
          <p:cNvPr id="14" name="TextBox 14"/>
          <p:cNvSpPr txBox="1"/>
          <p:nvPr/>
        </p:nvSpPr>
        <p:spPr>
          <a:xfrm>
            <a:off x="649553" y="3970570"/>
            <a:ext cx="1305043" cy="1920484"/>
          </a:xfrm>
          <a:prstGeom prst="rect">
            <a:avLst/>
          </a:prstGeom>
        </p:spPr>
        <p:txBody>
          <a:bodyPr lIns="0" tIns="0" rIns="0" bIns="0" rtlCol="0" anchor="t">
            <a:spAutoFit/>
          </a:bodyPr>
          <a:lstStyle/>
          <a:p>
            <a:pPr algn="ctr">
              <a:lnSpc>
                <a:spcPts val="13969"/>
              </a:lnSpc>
            </a:pPr>
            <a:r>
              <a:rPr lang="en-US" sz="9977" dirty="0">
                <a:solidFill>
                  <a:srgbClr val="FFFFFF"/>
                </a:solidFill>
                <a:latin typeface="House Slant"/>
                <a:ea typeface="House Slant"/>
                <a:cs typeface="House Slant"/>
                <a:sym typeface="House Slant"/>
              </a:rPr>
              <a:t>2</a:t>
            </a:r>
          </a:p>
        </p:txBody>
      </p:sp>
      <p:sp>
        <p:nvSpPr>
          <p:cNvPr id="15" name="Freeform 15"/>
          <p:cNvSpPr/>
          <p:nvPr/>
        </p:nvSpPr>
        <p:spPr>
          <a:xfrm rot="-10800000">
            <a:off x="13175950" y="-816624"/>
            <a:ext cx="5960124" cy="5960124"/>
          </a:xfrm>
          <a:custGeom>
            <a:avLst/>
            <a:gdLst/>
            <a:ahLst/>
            <a:cxnLst/>
            <a:rect l="l" t="t" r="r" b="b"/>
            <a:pathLst>
              <a:path w="5960124" h="5960124">
                <a:moveTo>
                  <a:pt x="0" y="0"/>
                </a:moveTo>
                <a:lnTo>
                  <a:pt x="5960124" y="0"/>
                </a:lnTo>
                <a:lnTo>
                  <a:pt x="5960124" y="5960124"/>
                </a:lnTo>
                <a:lnTo>
                  <a:pt x="0" y="5960124"/>
                </a:lnTo>
                <a:lnTo>
                  <a:pt x="0" y="0"/>
                </a:lnTo>
                <a:close/>
              </a:path>
            </a:pathLst>
          </a:custGeom>
          <a:blipFill>
            <a:blip r:embed="rId3"/>
            <a:stretch>
              <a:fillRect/>
            </a:stretch>
          </a:blipFill>
        </p:spPr>
      </p:sp>
      <p:sp>
        <p:nvSpPr>
          <p:cNvPr id="16" name="Freeform 16"/>
          <p:cNvSpPr/>
          <p:nvPr/>
        </p:nvSpPr>
        <p:spPr>
          <a:xfrm>
            <a:off x="9402034" y="4825587"/>
            <a:ext cx="6517388" cy="6517388"/>
          </a:xfrm>
          <a:custGeom>
            <a:avLst/>
            <a:gdLst/>
            <a:ahLst/>
            <a:cxnLst/>
            <a:rect l="l" t="t" r="r" b="b"/>
            <a:pathLst>
              <a:path w="6517388" h="6517388">
                <a:moveTo>
                  <a:pt x="0" y="0"/>
                </a:moveTo>
                <a:lnTo>
                  <a:pt x="6517388" y="0"/>
                </a:lnTo>
                <a:lnTo>
                  <a:pt x="6517388" y="6517388"/>
                </a:lnTo>
                <a:lnTo>
                  <a:pt x="0" y="6517388"/>
                </a:lnTo>
                <a:lnTo>
                  <a:pt x="0" y="0"/>
                </a:lnTo>
                <a:close/>
              </a:path>
            </a:pathLst>
          </a:custGeom>
          <a:blipFill>
            <a:blip r:embed="rId4"/>
            <a:stretch>
              <a:fillRect/>
            </a:stretch>
          </a:blipFill>
        </p:spPr>
      </p:sp>
      <p:sp>
        <p:nvSpPr>
          <p:cNvPr id="17" name="Freeform 17"/>
          <p:cNvSpPr/>
          <p:nvPr/>
        </p:nvSpPr>
        <p:spPr>
          <a:xfrm>
            <a:off x="15919422" y="9096545"/>
            <a:ext cx="2115215" cy="909542"/>
          </a:xfrm>
          <a:custGeom>
            <a:avLst/>
            <a:gdLst/>
            <a:ahLst/>
            <a:cxnLst/>
            <a:rect l="l" t="t" r="r" b="b"/>
            <a:pathLst>
              <a:path w="2115215" h="909542">
                <a:moveTo>
                  <a:pt x="0" y="0"/>
                </a:moveTo>
                <a:lnTo>
                  <a:pt x="2115215" y="0"/>
                </a:lnTo>
                <a:lnTo>
                  <a:pt x="2115215" y="909543"/>
                </a:lnTo>
                <a:lnTo>
                  <a:pt x="0" y="909543"/>
                </a:lnTo>
                <a:lnTo>
                  <a:pt x="0" y="0"/>
                </a:lnTo>
                <a:close/>
              </a:path>
            </a:pathLst>
          </a:custGeom>
          <a:blipFill>
            <a:blip r:embed="rId5"/>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TextBox 2"/>
          <p:cNvSpPr txBox="1"/>
          <p:nvPr/>
        </p:nvSpPr>
        <p:spPr>
          <a:xfrm>
            <a:off x="4484117" y="822815"/>
            <a:ext cx="9319766" cy="3689436"/>
          </a:xfrm>
          <a:prstGeom prst="rect">
            <a:avLst/>
          </a:prstGeom>
        </p:spPr>
        <p:txBody>
          <a:bodyPr lIns="0" tIns="0" rIns="0" bIns="0" rtlCol="0" anchor="t">
            <a:spAutoFit/>
          </a:bodyPr>
          <a:lstStyle/>
          <a:p>
            <a:pPr algn="ctr">
              <a:lnSpc>
                <a:spcPts val="18694"/>
              </a:lnSpc>
            </a:pPr>
            <a:r>
              <a:rPr lang="en-US" sz="13353" b="1" dirty="0">
                <a:solidFill>
                  <a:srgbClr val="FFFFFF"/>
                </a:solidFill>
                <a:latin typeface="GH Guardian Headline 3"/>
                <a:ea typeface="GH Guardian Headline 3"/>
                <a:cs typeface="GH Guardian Headline 3"/>
                <a:sym typeface="GH Guardian Headline 3"/>
              </a:rPr>
              <a:t>Lesson 6</a:t>
            </a:r>
          </a:p>
          <a:p>
            <a:pPr algn="ctr">
              <a:lnSpc>
                <a:spcPts val="3066"/>
              </a:lnSpc>
            </a:pPr>
            <a:endParaRPr lang="en-US" sz="13353" b="1" dirty="0">
              <a:solidFill>
                <a:srgbClr val="FFFFFF"/>
              </a:solidFill>
              <a:latin typeface="GH Guardian Headline 3"/>
              <a:ea typeface="GH Guardian Headline 3"/>
              <a:cs typeface="GH Guardian Headline 3"/>
              <a:sym typeface="GH Guardian Headline 3"/>
            </a:endParaRPr>
          </a:p>
          <a:p>
            <a:pPr algn="ctr">
              <a:lnSpc>
                <a:spcPts val="5096"/>
              </a:lnSpc>
            </a:pPr>
            <a:endParaRPr lang="en-US" sz="13353" b="1" dirty="0">
              <a:solidFill>
                <a:srgbClr val="FFFFFF"/>
              </a:solidFill>
              <a:latin typeface="GH Guardian Headline 3"/>
              <a:ea typeface="GH Guardian Headline 3"/>
              <a:cs typeface="GH Guardian Headline 3"/>
              <a:sym typeface="GH Guardian Headline 3"/>
            </a:endParaRPr>
          </a:p>
        </p:txBody>
      </p:sp>
      <p:sp>
        <p:nvSpPr>
          <p:cNvPr id="3" name="TextBox 3"/>
          <p:cNvSpPr txBox="1"/>
          <p:nvPr/>
        </p:nvSpPr>
        <p:spPr>
          <a:xfrm>
            <a:off x="2360756" y="3419572"/>
            <a:ext cx="13566488" cy="4418362"/>
          </a:xfrm>
          <a:prstGeom prst="rect">
            <a:avLst/>
          </a:prstGeom>
        </p:spPr>
        <p:txBody>
          <a:bodyPr lIns="0" tIns="0" rIns="0" bIns="0" rtlCol="0" anchor="t">
            <a:spAutoFit/>
          </a:bodyPr>
          <a:lstStyle/>
          <a:p>
            <a:pPr algn="ctr">
              <a:lnSpc>
                <a:spcPts val="16868"/>
              </a:lnSpc>
            </a:pPr>
            <a:r>
              <a:rPr lang="en-US" sz="12048">
                <a:solidFill>
                  <a:srgbClr val="FFFFFF"/>
                </a:solidFill>
                <a:latin typeface="GH Guardian Headline 2"/>
                <a:ea typeface="GH Guardian Headline 2"/>
                <a:cs typeface="GH Guardian Headline 2"/>
                <a:sym typeface="GH Guardian Headline 2"/>
              </a:rPr>
              <a:t>Understanding that news is targeted</a:t>
            </a:r>
          </a:p>
        </p:txBody>
      </p:sp>
      <p:sp>
        <p:nvSpPr>
          <p:cNvPr id="4" name="Freeform 4"/>
          <p:cNvSpPr/>
          <p:nvPr/>
        </p:nvSpPr>
        <p:spPr>
          <a:xfrm>
            <a:off x="15742856" y="8903237"/>
            <a:ext cx="2204085" cy="952348"/>
          </a:xfrm>
          <a:custGeom>
            <a:avLst/>
            <a:gdLst/>
            <a:ahLst/>
            <a:cxnLst/>
            <a:rect l="l" t="t" r="r" b="b"/>
            <a:pathLst>
              <a:path w="2204085" h="952348">
                <a:moveTo>
                  <a:pt x="0" y="0"/>
                </a:moveTo>
                <a:lnTo>
                  <a:pt x="2204085" y="0"/>
                </a:lnTo>
                <a:lnTo>
                  <a:pt x="2204085" y="952349"/>
                </a:lnTo>
                <a:lnTo>
                  <a:pt x="0" y="952349"/>
                </a:lnTo>
                <a:lnTo>
                  <a:pt x="0" y="0"/>
                </a:lnTo>
                <a:close/>
              </a:path>
            </a:pathLst>
          </a:custGeom>
          <a:blipFill>
            <a:blip r:embed="rId2"/>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929068"/>
            <a:ext cx="16230600" cy="2923456"/>
            <a:chOff x="0" y="0"/>
            <a:chExt cx="4274726" cy="769964"/>
          </a:xfrm>
        </p:grpSpPr>
        <p:sp>
          <p:nvSpPr>
            <p:cNvPr id="3" name="Freeform 3"/>
            <p:cNvSpPr/>
            <p:nvPr/>
          </p:nvSpPr>
          <p:spPr>
            <a:xfrm>
              <a:off x="0" y="0"/>
              <a:ext cx="4274726" cy="769964"/>
            </a:xfrm>
            <a:custGeom>
              <a:avLst/>
              <a:gdLst/>
              <a:ahLst/>
              <a:cxnLst/>
              <a:rect l="l" t="t" r="r" b="b"/>
              <a:pathLst>
                <a:path w="4274726" h="769964">
                  <a:moveTo>
                    <a:pt x="0" y="0"/>
                  </a:moveTo>
                  <a:lnTo>
                    <a:pt x="4274726" y="0"/>
                  </a:lnTo>
                  <a:lnTo>
                    <a:pt x="4274726" y="769964"/>
                  </a:lnTo>
                  <a:lnTo>
                    <a:pt x="0" y="769964"/>
                  </a:lnTo>
                  <a:close/>
                </a:path>
              </a:pathLst>
            </a:custGeom>
            <a:solidFill>
              <a:srgbClr val="FFFFFF"/>
            </a:solidFill>
          </p:spPr>
        </p:sp>
        <p:sp>
          <p:nvSpPr>
            <p:cNvPr id="4" name="TextBox 4"/>
            <p:cNvSpPr txBox="1"/>
            <p:nvPr/>
          </p:nvSpPr>
          <p:spPr>
            <a:xfrm>
              <a:off x="0" y="-57150"/>
              <a:ext cx="4274726" cy="827114"/>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6" name="Group 6"/>
          <p:cNvGrpSpPr/>
          <p:nvPr/>
        </p:nvGrpSpPr>
        <p:grpSpPr>
          <a:xfrm>
            <a:off x="1028700" y="1028700"/>
            <a:ext cx="11038753" cy="2318938"/>
            <a:chOff x="0" y="0"/>
            <a:chExt cx="2907326" cy="610749"/>
          </a:xfrm>
        </p:grpSpPr>
        <p:sp>
          <p:nvSpPr>
            <p:cNvPr id="7" name="Freeform 7"/>
            <p:cNvSpPr/>
            <p:nvPr/>
          </p:nvSpPr>
          <p:spPr>
            <a:xfrm>
              <a:off x="0" y="0"/>
              <a:ext cx="2907326" cy="610749"/>
            </a:xfrm>
            <a:custGeom>
              <a:avLst/>
              <a:gdLst/>
              <a:ahLst/>
              <a:cxnLst/>
              <a:rect l="l" t="t" r="r" b="b"/>
              <a:pathLst>
                <a:path w="2907326" h="610749">
                  <a:moveTo>
                    <a:pt x="0" y="0"/>
                  </a:moveTo>
                  <a:lnTo>
                    <a:pt x="2907326" y="0"/>
                  </a:lnTo>
                  <a:lnTo>
                    <a:pt x="2907326" y="610749"/>
                  </a:lnTo>
                  <a:lnTo>
                    <a:pt x="0" y="610749"/>
                  </a:lnTo>
                  <a:close/>
                </a:path>
              </a:pathLst>
            </a:custGeom>
            <a:solidFill>
              <a:srgbClr val="FFFFFF"/>
            </a:solidFill>
          </p:spPr>
        </p:sp>
        <p:sp>
          <p:nvSpPr>
            <p:cNvPr id="8" name="TextBox 8"/>
            <p:cNvSpPr txBox="1"/>
            <p:nvPr/>
          </p:nvSpPr>
          <p:spPr>
            <a:xfrm>
              <a:off x="0" y="-57150"/>
              <a:ext cx="2907326" cy="667899"/>
            </a:xfrm>
            <a:prstGeom prst="rect">
              <a:avLst/>
            </a:prstGeom>
          </p:spPr>
          <p:txBody>
            <a:bodyPr lIns="50800" tIns="50800" rIns="50800" bIns="50800" rtlCol="0" anchor="ctr"/>
            <a:lstStyle/>
            <a:p>
              <a:pPr algn="ctr">
                <a:lnSpc>
                  <a:spcPts val="1960"/>
                </a:lnSpc>
              </a:pPr>
              <a:endParaRPr/>
            </a:p>
          </p:txBody>
        </p:sp>
      </p:grpSp>
      <p:sp>
        <p:nvSpPr>
          <p:cNvPr id="9" name="TextBox 9"/>
          <p:cNvSpPr txBox="1"/>
          <p:nvPr/>
        </p:nvSpPr>
        <p:spPr>
          <a:xfrm>
            <a:off x="1196480" y="4962525"/>
            <a:ext cx="15895040" cy="2727326"/>
          </a:xfrm>
          <a:prstGeom prst="rect">
            <a:avLst/>
          </a:prstGeom>
        </p:spPr>
        <p:txBody>
          <a:bodyPr lIns="0" tIns="0" rIns="0" bIns="0" rtlCol="0" anchor="t">
            <a:spAutoFit/>
          </a:bodyPr>
          <a:lstStyle/>
          <a:p>
            <a:pPr algn="l">
              <a:lnSpc>
                <a:spcPts val="6299"/>
              </a:lnSpc>
            </a:pPr>
            <a:r>
              <a:rPr lang="en-US" sz="4499" b="1" dirty="0">
                <a:solidFill>
                  <a:srgbClr val="160F0E"/>
                </a:solidFill>
                <a:latin typeface="GH Guardian Headline 1"/>
                <a:ea typeface="GH Guardian Headline 1"/>
                <a:cs typeface="GH Guardian Headline 1"/>
                <a:sym typeface="GH Guardian Headline 1"/>
              </a:rPr>
              <a:t>Journalist training school</a:t>
            </a:r>
          </a:p>
          <a:p>
            <a:pPr algn="l">
              <a:lnSpc>
                <a:spcPts val="4899"/>
              </a:lnSpc>
            </a:pPr>
            <a:r>
              <a:rPr lang="en-US" sz="3499" dirty="0">
                <a:solidFill>
                  <a:srgbClr val="160F0E"/>
                </a:solidFill>
                <a:latin typeface="GH Guardian Headline 2"/>
                <a:ea typeface="GH Guardian Headline 2"/>
                <a:cs typeface="GH Guardian Headline 2"/>
                <a:sym typeface="GH Guardian Headline 2"/>
              </a:rPr>
              <a:t>Journalists need to make sure they are getting information from a wide range of sources so that they are not just seeing one side of a story, and so that they know as much as possible about what is happening in the world.</a:t>
            </a:r>
          </a:p>
        </p:txBody>
      </p:sp>
      <p:sp>
        <p:nvSpPr>
          <p:cNvPr id="10" name="TextBox 10"/>
          <p:cNvSpPr txBox="1"/>
          <p:nvPr/>
        </p:nvSpPr>
        <p:spPr>
          <a:xfrm>
            <a:off x="1175507" y="996796"/>
            <a:ext cx="10681892" cy="3673475"/>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objective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To understand that online news is targeted to the reader</a:t>
            </a:r>
          </a:p>
          <a:p>
            <a:pPr algn="l">
              <a:lnSpc>
                <a:spcPts val="5599"/>
              </a:lnSpc>
              <a:spcBef>
                <a:spcPct val="0"/>
              </a:spcBef>
            </a:pPr>
            <a:endParaRPr lang="en-US" sz="3999" dirty="0">
              <a:solidFill>
                <a:srgbClr val="160F0E"/>
              </a:solidFill>
              <a:latin typeface="GH Guardian Headline 2"/>
              <a:ea typeface="GH Guardian Headline 2"/>
              <a:cs typeface="GH Guardian Headline 2"/>
              <a:sym typeface="GH Guardian Headline 2"/>
            </a:endParaRPr>
          </a:p>
          <a:p>
            <a:pPr algn="l">
              <a:lnSpc>
                <a:spcPts val="5599"/>
              </a:lnSpc>
              <a:spcBef>
                <a:spcPct val="0"/>
              </a:spcBef>
            </a:pPr>
            <a:endParaRPr lang="en-US" sz="3999" dirty="0">
              <a:solidFill>
                <a:srgbClr val="160F0E"/>
              </a:solidFill>
              <a:latin typeface="GH Guardian Headline 2"/>
              <a:ea typeface="GH Guardian Headline 2"/>
              <a:cs typeface="GH Guardian Headline 2"/>
              <a:sym typeface="GH Guardian Headline 2"/>
            </a:endParaRPr>
          </a:p>
        </p:txBody>
      </p:sp>
      <p:sp>
        <p:nvSpPr>
          <p:cNvPr id="11" name="Freeform 11"/>
          <p:cNvSpPr/>
          <p:nvPr/>
        </p:nvSpPr>
        <p:spPr>
          <a:xfrm>
            <a:off x="9239748" y="0"/>
            <a:ext cx="8592957" cy="6446537"/>
          </a:xfrm>
          <a:custGeom>
            <a:avLst/>
            <a:gdLst/>
            <a:ahLst/>
            <a:cxnLst/>
            <a:rect l="l" t="t" r="r" b="b"/>
            <a:pathLst>
              <a:path w="8592957" h="6446537">
                <a:moveTo>
                  <a:pt x="0" y="0"/>
                </a:moveTo>
                <a:lnTo>
                  <a:pt x="8592957" y="0"/>
                </a:lnTo>
                <a:lnTo>
                  <a:pt x="8592957" y="6446537"/>
                </a:lnTo>
                <a:lnTo>
                  <a:pt x="0" y="6446537"/>
                </a:lnTo>
                <a:lnTo>
                  <a:pt x="0" y="0"/>
                </a:lnTo>
                <a:close/>
              </a:path>
            </a:pathLst>
          </a:custGeom>
          <a:blipFill>
            <a:blip r:embed="rId3"/>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493006" y="2168972"/>
            <a:ext cx="17301987" cy="5819562"/>
            <a:chOff x="0" y="0"/>
            <a:chExt cx="4556902" cy="1532724"/>
          </a:xfrm>
        </p:grpSpPr>
        <p:sp>
          <p:nvSpPr>
            <p:cNvPr id="3" name="Freeform 3"/>
            <p:cNvSpPr/>
            <p:nvPr/>
          </p:nvSpPr>
          <p:spPr>
            <a:xfrm>
              <a:off x="0" y="0"/>
              <a:ext cx="4556902" cy="1532724"/>
            </a:xfrm>
            <a:custGeom>
              <a:avLst/>
              <a:gdLst/>
              <a:ahLst/>
              <a:cxnLst/>
              <a:rect l="l" t="t" r="r" b="b"/>
              <a:pathLst>
                <a:path w="4556902" h="1532724">
                  <a:moveTo>
                    <a:pt x="0" y="0"/>
                  </a:moveTo>
                  <a:lnTo>
                    <a:pt x="4556902" y="0"/>
                  </a:lnTo>
                  <a:lnTo>
                    <a:pt x="4556902" y="1532724"/>
                  </a:lnTo>
                  <a:lnTo>
                    <a:pt x="0" y="1532724"/>
                  </a:lnTo>
                  <a:close/>
                </a:path>
              </a:pathLst>
            </a:custGeom>
            <a:solidFill>
              <a:srgbClr val="FFFFFF"/>
            </a:solidFill>
          </p:spPr>
        </p:sp>
        <p:sp>
          <p:nvSpPr>
            <p:cNvPr id="4" name="TextBox 4"/>
            <p:cNvSpPr txBox="1"/>
            <p:nvPr/>
          </p:nvSpPr>
          <p:spPr>
            <a:xfrm>
              <a:off x="0" y="-76200"/>
              <a:ext cx="4556902" cy="160892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71670" y="860855"/>
            <a:ext cx="6122658" cy="885531"/>
            <a:chOff x="0" y="0"/>
            <a:chExt cx="1612552" cy="233226"/>
          </a:xfrm>
        </p:grpSpPr>
        <p:sp>
          <p:nvSpPr>
            <p:cNvPr id="6" name="Freeform 6"/>
            <p:cNvSpPr/>
            <p:nvPr/>
          </p:nvSpPr>
          <p:spPr>
            <a:xfrm>
              <a:off x="0" y="0"/>
              <a:ext cx="1612552" cy="233226"/>
            </a:xfrm>
            <a:custGeom>
              <a:avLst/>
              <a:gdLst/>
              <a:ahLst/>
              <a:cxnLst/>
              <a:rect l="l" t="t" r="r" b="b"/>
              <a:pathLst>
                <a:path w="1612552" h="233226">
                  <a:moveTo>
                    <a:pt x="0" y="0"/>
                  </a:moveTo>
                  <a:lnTo>
                    <a:pt x="1612552" y="0"/>
                  </a:lnTo>
                  <a:lnTo>
                    <a:pt x="1612552" y="233226"/>
                  </a:lnTo>
                  <a:lnTo>
                    <a:pt x="0" y="233226"/>
                  </a:lnTo>
                  <a:close/>
                </a:path>
              </a:pathLst>
            </a:custGeom>
            <a:solidFill>
              <a:srgbClr val="FFFFFF"/>
            </a:solidFill>
          </p:spPr>
        </p:sp>
        <p:sp>
          <p:nvSpPr>
            <p:cNvPr id="7" name="TextBox 7"/>
            <p:cNvSpPr txBox="1"/>
            <p:nvPr/>
          </p:nvSpPr>
          <p:spPr>
            <a:xfrm>
              <a:off x="0" y="-76200"/>
              <a:ext cx="1612552" cy="309426"/>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202131" y="2151419"/>
            <a:ext cx="17452219" cy="6360223"/>
          </a:xfrm>
          <a:prstGeom prst="rect">
            <a:avLst/>
          </a:prstGeom>
        </p:spPr>
        <p:txBody>
          <a:bodyPr lIns="0" tIns="0" rIns="0" bIns="0" rtlCol="0" anchor="t">
            <a:spAutoFit/>
          </a:bodyPr>
          <a:lstStyle/>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Identify how to recognise online targeting.</a:t>
            </a:r>
          </a:p>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Recognise that companies (including news providers) use information about people to target them with content they are more likely to engage with.</a:t>
            </a:r>
          </a:p>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Explain how someone’s online choices (such as their search history and profile) affect the type of information targeted at them.</a:t>
            </a:r>
          </a:p>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Describe how online targeting can be used to influence</a:t>
            </a:r>
          </a:p>
          <a:p>
            <a:pPr algn="l">
              <a:lnSpc>
                <a:spcPts val="5599"/>
              </a:lnSpc>
            </a:pPr>
            <a:r>
              <a:rPr lang="en-US" sz="3999">
                <a:solidFill>
                  <a:srgbClr val="000000"/>
                </a:solidFill>
                <a:latin typeface="GH Guardian Headline 2"/>
                <a:ea typeface="GH Guardian Headline 2"/>
                <a:cs typeface="GH Guardian Headline 2"/>
                <a:sym typeface="GH Guardian Headline 2"/>
              </a:rPr>
              <a:t>        someone’s beliefs, actions and choices.</a:t>
            </a:r>
          </a:p>
          <a:p>
            <a:pPr algn="l">
              <a:lnSpc>
                <a:spcPts val="5209"/>
              </a:lnSpc>
            </a:pPr>
            <a:endParaRPr lang="en-US" sz="3999">
              <a:solidFill>
                <a:srgbClr val="000000"/>
              </a:solidFill>
              <a:latin typeface="GH Guardian Headline 2"/>
              <a:ea typeface="GH Guardian Headline 2"/>
              <a:cs typeface="GH Guardian Headline 2"/>
              <a:sym typeface="GH Guardian Headline 2"/>
            </a:endParaRPr>
          </a:p>
        </p:txBody>
      </p:sp>
      <p:sp>
        <p:nvSpPr>
          <p:cNvPr id="9" name="Freeform 9"/>
          <p:cNvSpPr/>
          <p:nvPr/>
        </p:nvSpPr>
        <p:spPr>
          <a:xfrm>
            <a:off x="15866315" y="545411"/>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10" name="Freeform 10"/>
          <p:cNvSpPr/>
          <p:nvPr/>
        </p:nvSpPr>
        <p:spPr>
          <a:xfrm>
            <a:off x="13598541" y="5656085"/>
            <a:ext cx="5300510" cy="5300510"/>
          </a:xfrm>
          <a:custGeom>
            <a:avLst/>
            <a:gdLst/>
            <a:ahLst/>
            <a:cxnLst/>
            <a:rect l="l" t="t" r="r" b="b"/>
            <a:pathLst>
              <a:path w="5300510" h="5300510">
                <a:moveTo>
                  <a:pt x="0" y="0"/>
                </a:moveTo>
                <a:lnTo>
                  <a:pt x="5300511" y="0"/>
                </a:lnTo>
                <a:lnTo>
                  <a:pt x="5300511" y="5300511"/>
                </a:lnTo>
                <a:lnTo>
                  <a:pt x="0" y="5300511"/>
                </a:lnTo>
                <a:lnTo>
                  <a:pt x="0" y="0"/>
                </a:lnTo>
                <a:close/>
              </a:path>
            </a:pathLst>
          </a:custGeom>
          <a:blipFill>
            <a:blip r:embed="rId3"/>
            <a:stretch>
              <a:fillRect/>
            </a:stretch>
          </a:blipFill>
        </p:spPr>
      </p:sp>
      <p:sp>
        <p:nvSpPr>
          <p:cNvPr id="11" name="TextBox 11"/>
          <p:cNvSpPr txBox="1"/>
          <p:nvPr/>
        </p:nvSpPr>
        <p:spPr>
          <a:xfrm>
            <a:off x="683939" y="708720"/>
            <a:ext cx="6077163"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3"/>
                <a:ea typeface="GH Guardian Headline 3"/>
                <a:cs typeface="GH Guardian Headline 3"/>
                <a:sym typeface="GH Guardian Headline 3"/>
              </a:rPr>
              <a:t>Learning outcomes: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2208224" y="470892"/>
            <a:ext cx="6021110" cy="1115616"/>
            <a:chOff x="0" y="0"/>
            <a:chExt cx="1585807" cy="293825"/>
          </a:xfrm>
        </p:grpSpPr>
        <p:sp>
          <p:nvSpPr>
            <p:cNvPr id="4" name="Freeform 4"/>
            <p:cNvSpPr/>
            <p:nvPr/>
          </p:nvSpPr>
          <p:spPr>
            <a:xfrm>
              <a:off x="0" y="0"/>
              <a:ext cx="1585807" cy="293825"/>
            </a:xfrm>
            <a:custGeom>
              <a:avLst/>
              <a:gdLst/>
              <a:ahLst/>
              <a:cxnLst/>
              <a:rect l="l" t="t" r="r" b="b"/>
              <a:pathLst>
                <a:path w="1585807" h="293825">
                  <a:moveTo>
                    <a:pt x="0" y="0"/>
                  </a:moveTo>
                  <a:lnTo>
                    <a:pt x="1585807" y="0"/>
                  </a:lnTo>
                  <a:lnTo>
                    <a:pt x="1585807" y="293825"/>
                  </a:lnTo>
                  <a:lnTo>
                    <a:pt x="0" y="293825"/>
                  </a:lnTo>
                  <a:close/>
                </a:path>
              </a:pathLst>
            </a:custGeom>
            <a:solidFill>
              <a:srgbClr val="FFFFFF"/>
            </a:solidFill>
          </p:spPr>
        </p:sp>
        <p:sp>
          <p:nvSpPr>
            <p:cNvPr id="5" name="TextBox 5"/>
            <p:cNvSpPr txBox="1"/>
            <p:nvPr/>
          </p:nvSpPr>
          <p:spPr>
            <a:xfrm>
              <a:off x="0" y="-76200"/>
              <a:ext cx="1585807" cy="37002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2540871" y="2288714"/>
            <a:ext cx="5948034" cy="5561653"/>
          </a:xfrm>
          <a:custGeom>
            <a:avLst/>
            <a:gdLst/>
            <a:ahLst/>
            <a:cxnLst/>
            <a:rect l="l" t="t" r="r" b="b"/>
            <a:pathLst>
              <a:path w="5948034" h="5561653">
                <a:moveTo>
                  <a:pt x="0" y="0"/>
                </a:moveTo>
                <a:lnTo>
                  <a:pt x="5948034" y="0"/>
                </a:lnTo>
                <a:lnTo>
                  <a:pt x="5948034" y="5561653"/>
                </a:lnTo>
                <a:lnTo>
                  <a:pt x="0" y="5561653"/>
                </a:lnTo>
                <a:lnTo>
                  <a:pt x="0" y="0"/>
                </a:lnTo>
                <a:close/>
              </a:path>
            </a:pathLst>
          </a:custGeom>
          <a:blipFill>
            <a:blip r:embed="rId4"/>
            <a:stretch>
              <a:fillRect t="-6947"/>
            </a:stretch>
          </a:blipFill>
        </p:spPr>
      </p:sp>
      <p:sp>
        <p:nvSpPr>
          <p:cNvPr id="7" name="Freeform 7"/>
          <p:cNvSpPr/>
          <p:nvPr/>
        </p:nvSpPr>
        <p:spPr>
          <a:xfrm rot="-843206">
            <a:off x="183447" y="4484961"/>
            <a:ext cx="5553578" cy="5525634"/>
          </a:xfrm>
          <a:custGeom>
            <a:avLst/>
            <a:gdLst/>
            <a:ahLst/>
            <a:cxnLst/>
            <a:rect l="l" t="t" r="r" b="b"/>
            <a:pathLst>
              <a:path w="5553578" h="5525634">
                <a:moveTo>
                  <a:pt x="0" y="0"/>
                </a:moveTo>
                <a:lnTo>
                  <a:pt x="5553578" y="0"/>
                </a:lnTo>
                <a:lnTo>
                  <a:pt x="5553578" y="5525634"/>
                </a:lnTo>
                <a:lnTo>
                  <a:pt x="0" y="5525634"/>
                </a:lnTo>
                <a:lnTo>
                  <a:pt x="0" y="0"/>
                </a:lnTo>
                <a:close/>
              </a:path>
            </a:pathLst>
          </a:custGeom>
          <a:blipFill>
            <a:blip r:embed="rId5"/>
            <a:stretch>
              <a:fillRect t="-505"/>
            </a:stretch>
          </a:blipFill>
        </p:spPr>
      </p:sp>
      <p:sp>
        <p:nvSpPr>
          <p:cNvPr id="8" name="TextBox 8"/>
          <p:cNvSpPr txBox="1"/>
          <p:nvPr/>
        </p:nvSpPr>
        <p:spPr>
          <a:xfrm>
            <a:off x="2490424" y="526722"/>
            <a:ext cx="5456709" cy="799193"/>
          </a:xfrm>
          <a:prstGeom prst="rect">
            <a:avLst/>
          </a:prstGeom>
        </p:spPr>
        <p:txBody>
          <a:bodyPr lIns="0" tIns="0" rIns="0" bIns="0" rtlCol="0" anchor="t">
            <a:spAutoFit/>
          </a:bodyPr>
          <a:lstStyle/>
          <a:p>
            <a:pPr algn="ctr">
              <a:lnSpc>
                <a:spcPts val="6930"/>
              </a:lnSpc>
            </a:pPr>
            <a:r>
              <a:rPr lang="en-US" sz="4950" b="1" dirty="0">
                <a:solidFill>
                  <a:srgbClr val="160F0E"/>
                </a:solidFill>
                <a:latin typeface="GH Guardian Headline 3"/>
                <a:ea typeface="GH Guardian Headline 3"/>
                <a:cs typeface="GH Guardian Headline 3"/>
                <a:sym typeface="GH Guardian Headline 3"/>
              </a:rPr>
              <a:t>Character profiles</a:t>
            </a:r>
          </a:p>
        </p:txBody>
      </p:sp>
      <p:grpSp>
        <p:nvGrpSpPr>
          <p:cNvPr id="9" name="Group 9"/>
          <p:cNvGrpSpPr/>
          <p:nvPr/>
        </p:nvGrpSpPr>
        <p:grpSpPr>
          <a:xfrm>
            <a:off x="10127245" y="1009937"/>
            <a:ext cx="7322555" cy="7333963"/>
            <a:chOff x="0" y="0"/>
            <a:chExt cx="1952829" cy="1997804"/>
          </a:xfrm>
        </p:grpSpPr>
        <p:sp>
          <p:nvSpPr>
            <p:cNvPr id="10" name="Freeform 10"/>
            <p:cNvSpPr/>
            <p:nvPr/>
          </p:nvSpPr>
          <p:spPr>
            <a:xfrm>
              <a:off x="0" y="0"/>
              <a:ext cx="1952829" cy="1997804"/>
            </a:xfrm>
            <a:custGeom>
              <a:avLst/>
              <a:gdLst/>
              <a:ahLst/>
              <a:cxnLst/>
              <a:rect l="l" t="t" r="r" b="b"/>
              <a:pathLst>
                <a:path w="1952829" h="1997804">
                  <a:moveTo>
                    <a:pt x="0" y="0"/>
                  </a:moveTo>
                  <a:lnTo>
                    <a:pt x="1952829" y="0"/>
                  </a:lnTo>
                  <a:lnTo>
                    <a:pt x="1952829" y="1997804"/>
                  </a:lnTo>
                  <a:lnTo>
                    <a:pt x="0" y="1997804"/>
                  </a:lnTo>
                  <a:close/>
                </a:path>
              </a:pathLst>
            </a:custGeom>
            <a:solidFill>
              <a:srgbClr val="FFFFFF"/>
            </a:solidFill>
          </p:spPr>
        </p:sp>
        <p:sp>
          <p:nvSpPr>
            <p:cNvPr id="11" name="TextBox 11"/>
            <p:cNvSpPr txBox="1"/>
            <p:nvPr/>
          </p:nvSpPr>
          <p:spPr>
            <a:xfrm>
              <a:off x="0" y="-76200"/>
              <a:ext cx="1952829" cy="2074004"/>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rot="349957">
            <a:off x="4244332" y="4026952"/>
            <a:ext cx="6059854" cy="6059854"/>
          </a:xfrm>
          <a:custGeom>
            <a:avLst/>
            <a:gdLst/>
            <a:ahLst/>
            <a:cxnLst/>
            <a:rect l="l" t="t" r="r" b="b"/>
            <a:pathLst>
              <a:path w="6059854" h="6059854">
                <a:moveTo>
                  <a:pt x="0" y="0"/>
                </a:moveTo>
                <a:lnTo>
                  <a:pt x="6059854" y="0"/>
                </a:lnTo>
                <a:lnTo>
                  <a:pt x="6059854" y="6059853"/>
                </a:lnTo>
                <a:lnTo>
                  <a:pt x="0" y="6059853"/>
                </a:lnTo>
                <a:lnTo>
                  <a:pt x="0" y="0"/>
                </a:lnTo>
                <a:close/>
              </a:path>
            </a:pathLst>
          </a:custGeom>
          <a:blipFill>
            <a:blip r:embed="rId6"/>
            <a:stretch>
              <a:fillRect/>
            </a:stretch>
          </a:blipFill>
        </p:spPr>
      </p:sp>
      <p:sp>
        <p:nvSpPr>
          <p:cNvPr id="13" name="TextBox 13"/>
          <p:cNvSpPr txBox="1"/>
          <p:nvPr/>
        </p:nvSpPr>
        <p:spPr>
          <a:xfrm>
            <a:off x="10334848" y="1442794"/>
            <a:ext cx="6999439" cy="6508192"/>
          </a:xfrm>
          <a:prstGeom prst="rect">
            <a:avLst/>
          </a:prstGeom>
        </p:spPr>
        <p:txBody>
          <a:bodyPr lIns="0" tIns="0" rIns="0" bIns="0" rtlCol="0" anchor="t">
            <a:spAutoFit/>
          </a:bodyPr>
          <a:lstStyle/>
          <a:p>
            <a:pPr marL="442589" lvl="1" algn="l">
              <a:lnSpc>
                <a:spcPts val="5739"/>
              </a:lnSpc>
              <a:spcBef>
                <a:spcPct val="0"/>
              </a:spcBef>
            </a:pPr>
            <a:r>
              <a:rPr lang="en-US" sz="4099" dirty="0">
                <a:solidFill>
                  <a:srgbClr val="160F0E"/>
                </a:solidFill>
                <a:latin typeface="GH Guardian Headline 2"/>
                <a:ea typeface="GH Guardian Headline 2"/>
                <a:cs typeface="GH Guardian Headline 2"/>
                <a:sym typeface="GH Guardian Headline 2"/>
              </a:rPr>
              <a:t>1. If this person were searching the internet or using social media, what sorts of news stories (or advertising) would pop up? </a:t>
            </a:r>
          </a:p>
          <a:p>
            <a:pPr marL="442589" lvl="1" algn="l">
              <a:lnSpc>
                <a:spcPts val="5739"/>
              </a:lnSpc>
              <a:spcBef>
                <a:spcPct val="0"/>
              </a:spcBef>
            </a:pPr>
            <a:endParaRPr lang="en-US" sz="4099" dirty="0">
              <a:solidFill>
                <a:srgbClr val="160F0E"/>
              </a:solidFill>
              <a:latin typeface="GH Guardian Headline 2"/>
              <a:ea typeface="GH Guardian Headline 2"/>
              <a:cs typeface="GH Guardian Headline 2"/>
              <a:sym typeface="GH Guardian Headline 2"/>
            </a:endParaRPr>
          </a:p>
          <a:p>
            <a:pPr marL="442589" lvl="1" algn="l">
              <a:lnSpc>
                <a:spcPts val="5739"/>
              </a:lnSpc>
              <a:spcBef>
                <a:spcPct val="0"/>
              </a:spcBef>
            </a:pPr>
            <a:r>
              <a:rPr lang="en-US" sz="4099" dirty="0">
                <a:solidFill>
                  <a:srgbClr val="160F0E"/>
                </a:solidFill>
                <a:latin typeface="GH Guardian Headline 2"/>
                <a:ea typeface="GH Guardian Headline 2"/>
                <a:cs typeface="GH Guardian Headline 2"/>
                <a:sym typeface="GH Guardian Headline 2"/>
              </a:rPr>
              <a:t>2. Would they all see the same content? Why/why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2622839" y="709859"/>
            <a:ext cx="12644294" cy="1048475"/>
            <a:chOff x="0" y="0"/>
            <a:chExt cx="3330184" cy="276141"/>
          </a:xfrm>
        </p:grpSpPr>
        <p:sp>
          <p:nvSpPr>
            <p:cNvPr id="4" name="Freeform 4"/>
            <p:cNvSpPr/>
            <p:nvPr/>
          </p:nvSpPr>
          <p:spPr>
            <a:xfrm>
              <a:off x="0" y="0"/>
              <a:ext cx="3330184" cy="276141"/>
            </a:xfrm>
            <a:custGeom>
              <a:avLst/>
              <a:gdLst/>
              <a:ahLst/>
              <a:cxnLst/>
              <a:rect l="l" t="t" r="r" b="b"/>
              <a:pathLst>
                <a:path w="3330184" h="276141">
                  <a:moveTo>
                    <a:pt x="0" y="0"/>
                  </a:moveTo>
                  <a:lnTo>
                    <a:pt x="3330184" y="0"/>
                  </a:lnTo>
                  <a:lnTo>
                    <a:pt x="3330184" y="276141"/>
                  </a:lnTo>
                  <a:lnTo>
                    <a:pt x="0" y="276141"/>
                  </a:lnTo>
                  <a:close/>
                </a:path>
              </a:pathLst>
            </a:custGeom>
            <a:solidFill>
              <a:srgbClr val="FFFFFF"/>
            </a:solidFill>
          </p:spPr>
        </p:sp>
        <p:sp>
          <p:nvSpPr>
            <p:cNvPr id="5" name="TextBox 5"/>
            <p:cNvSpPr txBox="1"/>
            <p:nvPr/>
          </p:nvSpPr>
          <p:spPr>
            <a:xfrm>
              <a:off x="0" y="-76200"/>
              <a:ext cx="3330184" cy="352341"/>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61189" y="2064530"/>
            <a:ext cx="13209153" cy="7385259"/>
          </a:xfrm>
          <a:custGeom>
            <a:avLst/>
            <a:gdLst/>
            <a:ahLst/>
            <a:cxnLst/>
            <a:rect l="l" t="t" r="r" b="b"/>
            <a:pathLst>
              <a:path w="13209153" h="7385259">
                <a:moveTo>
                  <a:pt x="0" y="0"/>
                </a:moveTo>
                <a:lnTo>
                  <a:pt x="13209153" y="0"/>
                </a:lnTo>
                <a:lnTo>
                  <a:pt x="13209153" y="7385260"/>
                </a:lnTo>
                <a:lnTo>
                  <a:pt x="0" y="7385260"/>
                </a:lnTo>
                <a:lnTo>
                  <a:pt x="0" y="0"/>
                </a:lnTo>
                <a:close/>
              </a:path>
            </a:pathLst>
          </a:custGeom>
          <a:blipFill>
            <a:blip r:embed="rId4"/>
            <a:stretch>
              <a:fillRect/>
            </a:stretch>
          </a:blipFill>
          <a:ln cap="sq">
            <a:noFill/>
            <a:prstDash val="solid"/>
            <a:miter/>
          </a:ln>
        </p:spPr>
      </p:sp>
      <p:sp>
        <p:nvSpPr>
          <p:cNvPr id="7" name="TextBox 7"/>
          <p:cNvSpPr txBox="1"/>
          <p:nvPr/>
        </p:nvSpPr>
        <p:spPr>
          <a:xfrm>
            <a:off x="1658242" y="690047"/>
            <a:ext cx="14573489" cy="799193"/>
          </a:xfrm>
          <a:prstGeom prst="rect">
            <a:avLst/>
          </a:prstGeom>
        </p:spPr>
        <p:txBody>
          <a:bodyPr lIns="0" tIns="0" rIns="0" bIns="0" rtlCol="0" anchor="t">
            <a:spAutoFit/>
          </a:bodyPr>
          <a:lstStyle/>
          <a:p>
            <a:pPr algn="ctr">
              <a:lnSpc>
                <a:spcPts val="6930"/>
              </a:lnSpc>
            </a:pPr>
            <a:r>
              <a:rPr lang="en-US" sz="4950" b="1" dirty="0">
                <a:solidFill>
                  <a:srgbClr val="160F0E"/>
                </a:solidFill>
                <a:latin typeface="GH Guardian Headline 3"/>
                <a:ea typeface="GH Guardian Headline 3"/>
                <a:cs typeface="GH Guardian Headline 3"/>
                <a:sym typeface="GH Guardian Headline 3"/>
              </a:rPr>
              <a:t>Can you sort this targeted information?</a:t>
            </a:r>
          </a:p>
        </p:txBody>
      </p:sp>
      <p:grpSp>
        <p:nvGrpSpPr>
          <p:cNvPr id="8" name="Group 8"/>
          <p:cNvGrpSpPr/>
          <p:nvPr/>
        </p:nvGrpSpPr>
        <p:grpSpPr>
          <a:xfrm>
            <a:off x="13566472" y="3259032"/>
            <a:ext cx="4564366" cy="45643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0" name="TextBox 10"/>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3890082" y="4055072"/>
            <a:ext cx="3925674" cy="3047273"/>
          </a:xfrm>
          <a:prstGeom prst="rect">
            <a:avLst/>
          </a:prstGeom>
        </p:spPr>
        <p:txBody>
          <a:bodyPr lIns="0" tIns="0" rIns="0" bIns="0" rtlCol="0" anchor="t">
            <a:spAutoFit/>
          </a:bodyPr>
          <a:lstStyle/>
          <a:p>
            <a:pPr algn="ctr">
              <a:lnSpc>
                <a:spcPts val="4759"/>
              </a:lnSpc>
            </a:pPr>
            <a:r>
              <a:rPr lang="en-US" sz="3399" b="1" dirty="0">
                <a:solidFill>
                  <a:srgbClr val="160F0E"/>
                </a:solidFill>
                <a:latin typeface="GH Guardian Headline 1"/>
                <a:ea typeface="GH Guardian Headline 1"/>
                <a:cs typeface="GH Guardian Headline 1"/>
                <a:sym typeface="GH Guardian Headline 1"/>
              </a:rPr>
              <a:t>Which character would see each piece of information first? Why?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40088" y="9153525"/>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321014" y="1530807"/>
            <a:ext cx="6651438" cy="6583694"/>
            <a:chOff x="0" y="0"/>
            <a:chExt cx="1751819" cy="1733977"/>
          </a:xfrm>
        </p:grpSpPr>
        <p:sp>
          <p:nvSpPr>
            <p:cNvPr id="4" name="Freeform 4"/>
            <p:cNvSpPr/>
            <p:nvPr/>
          </p:nvSpPr>
          <p:spPr>
            <a:xfrm>
              <a:off x="0" y="0"/>
              <a:ext cx="1751819" cy="1733977"/>
            </a:xfrm>
            <a:custGeom>
              <a:avLst/>
              <a:gdLst/>
              <a:ahLst/>
              <a:cxnLst/>
              <a:rect l="l" t="t" r="r" b="b"/>
              <a:pathLst>
                <a:path w="1751819" h="1733977">
                  <a:moveTo>
                    <a:pt x="0" y="0"/>
                  </a:moveTo>
                  <a:lnTo>
                    <a:pt x="1751819" y="0"/>
                  </a:lnTo>
                  <a:lnTo>
                    <a:pt x="1751819" y="1733977"/>
                  </a:lnTo>
                  <a:lnTo>
                    <a:pt x="0" y="1733977"/>
                  </a:lnTo>
                  <a:close/>
                </a:path>
              </a:pathLst>
            </a:custGeom>
            <a:solidFill>
              <a:srgbClr val="FFFFFF"/>
            </a:solidFill>
          </p:spPr>
        </p:sp>
        <p:sp>
          <p:nvSpPr>
            <p:cNvPr id="5" name="TextBox 5"/>
            <p:cNvSpPr txBox="1"/>
            <p:nvPr/>
          </p:nvSpPr>
          <p:spPr>
            <a:xfrm>
              <a:off x="0" y="-76200"/>
              <a:ext cx="1751819" cy="1810177"/>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7105134" y="1701610"/>
            <a:ext cx="11025704" cy="6164489"/>
          </a:xfrm>
          <a:custGeom>
            <a:avLst/>
            <a:gdLst/>
            <a:ahLst/>
            <a:cxnLst/>
            <a:rect l="l" t="t" r="r" b="b"/>
            <a:pathLst>
              <a:path w="11025704" h="6164489">
                <a:moveTo>
                  <a:pt x="0" y="0"/>
                </a:moveTo>
                <a:lnTo>
                  <a:pt x="11025704" y="0"/>
                </a:lnTo>
                <a:lnTo>
                  <a:pt x="11025704" y="6164489"/>
                </a:lnTo>
                <a:lnTo>
                  <a:pt x="0" y="6164489"/>
                </a:lnTo>
                <a:lnTo>
                  <a:pt x="0" y="0"/>
                </a:lnTo>
                <a:close/>
              </a:path>
            </a:pathLst>
          </a:custGeom>
          <a:blipFill>
            <a:blip r:embed="rId4"/>
            <a:stretch>
              <a:fillRect/>
            </a:stretch>
          </a:blipFill>
          <a:ln cap="sq">
            <a:noFill/>
            <a:prstDash val="solid"/>
            <a:miter/>
          </a:ln>
        </p:spPr>
      </p:sp>
      <p:sp>
        <p:nvSpPr>
          <p:cNvPr id="7" name="TextBox 7"/>
          <p:cNvSpPr txBox="1"/>
          <p:nvPr/>
        </p:nvSpPr>
        <p:spPr>
          <a:xfrm>
            <a:off x="568632" y="1657574"/>
            <a:ext cx="6074529" cy="6208525"/>
          </a:xfrm>
          <a:prstGeom prst="rect">
            <a:avLst/>
          </a:prstGeom>
        </p:spPr>
        <p:txBody>
          <a:bodyPr lIns="0" tIns="0" rIns="0" bIns="0" rtlCol="0" anchor="t">
            <a:spAutoFit/>
          </a:bodyPr>
          <a:lstStyle/>
          <a:p>
            <a:pPr algn="ctr">
              <a:lnSpc>
                <a:spcPts val="6930"/>
              </a:lnSpc>
            </a:pPr>
            <a:r>
              <a:rPr lang="en-US" sz="4950" b="1" dirty="0">
                <a:solidFill>
                  <a:srgbClr val="160F0E"/>
                </a:solidFill>
                <a:latin typeface="GH Guardian Headline 3"/>
                <a:ea typeface="GH Guardian Headline 3"/>
                <a:cs typeface="GH Guardian Headline 3"/>
                <a:sym typeface="GH Guardian Headline 3"/>
              </a:rPr>
              <a:t>Challenge! </a:t>
            </a:r>
          </a:p>
          <a:p>
            <a:pPr algn="ctr">
              <a:lnSpc>
                <a:spcPts val="6930"/>
              </a:lnSpc>
            </a:pPr>
            <a:r>
              <a:rPr lang="en-US" sz="4950" dirty="0">
                <a:solidFill>
                  <a:srgbClr val="160F0E"/>
                </a:solidFill>
                <a:latin typeface="GH Guardian Headline 3"/>
                <a:ea typeface="GH Guardian Headline 3"/>
                <a:cs typeface="GH Guardian Headline 3"/>
                <a:sym typeface="GH Guardian Headline 3"/>
              </a:rPr>
              <a:t>Choose 6 targeted information cards and create a profile of someone who would </a:t>
            </a:r>
            <a:r>
              <a:rPr lang="en-US" sz="4950" dirty="0" err="1">
                <a:solidFill>
                  <a:srgbClr val="160F0E"/>
                </a:solidFill>
                <a:latin typeface="GH Guardian Headline 3"/>
                <a:ea typeface="GH Guardian Headline 3"/>
                <a:cs typeface="GH Guardian Headline 3"/>
                <a:sym typeface="GH Guardian Headline 3"/>
              </a:rPr>
              <a:t>recieve</a:t>
            </a:r>
            <a:r>
              <a:rPr lang="en-US" sz="4950" dirty="0">
                <a:solidFill>
                  <a:srgbClr val="160F0E"/>
                </a:solidFill>
                <a:latin typeface="GH Guardian Headline 3"/>
                <a:ea typeface="GH Guardian Headline 3"/>
                <a:cs typeface="GH Guardian Headline 3"/>
                <a:sym typeface="GH Guardian Headline 3"/>
              </a:rPr>
              <a:t> this set of information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940087" y="231454"/>
            <a:ext cx="2190750" cy="942022"/>
          </a:xfrm>
          <a:custGeom>
            <a:avLst/>
            <a:gdLst/>
            <a:ahLst/>
            <a:cxnLst/>
            <a:rect l="l" t="t" r="r" b="b"/>
            <a:pathLst>
              <a:path w="2190750" h="942022">
                <a:moveTo>
                  <a:pt x="0" y="0"/>
                </a:moveTo>
                <a:lnTo>
                  <a:pt x="2190750" y="0"/>
                </a:lnTo>
                <a:lnTo>
                  <a:pt x="2190750" y="942022"/>
                </a:lnTo>
                <a:lnTo>
                  <a:pt x="0" y="942022"/>
                </a:lnTo>
                <a:lnTo>
                  <a:pt x="0" y="0"/>
                </a:lnTo>
                <a:close/>
              </a:path>
            </a:pathLst>
          </a:custGeom>
          <a:blipFill>
            <a:blip r:embed="rId3"/>
            <a:stretch>
              <a:fillRect/>
            </a:stretch>
          </a:blipFill>
        </p:spPr>
      </p:sp>
      <p:grpSp>
        <p:nvGrpSpPr>
          <p:cNvPr id="3" name="Group 3"/>
          <p:cNvGrpSpPr/>
          <p:nvPr/>
        </p:nvGrpSpPr>
        <p:grpSpPr>
          <a:xfrm>
            <a:off x="1081285" y="452051"/>
            <a:ext cx="9109128" cy="1048475"/>
            <a:chOff x="0" y="0"/>
            <a:chExt cx="2399112" cy="276141"/>
          </a:xfrm>
        </p:grpSpPr>
        <p:sp>
          <p:nvSpPr>
            <p:cNvPr id="4" name="Freeform 4"/>
            <p:cNvSpPr/>
            <p:nvPr/>
          </p:nvSpPr>
          <p:spPr>
            <a:xfrm>
              <a:off x="0" y="0"/>
              <a:ext cx="2399112" cy="276141"/>
            </a:xfrm>
            <a:custGeom>
              <a:avLst/>
              <a:gdLst/>
              <a:ahLst/>
              <a:cxnLst/>
              <a:rect l="l" t="t" r="r" b="b"/>
              <a:pathLst>
                <a:path w="2399112" h="276141">
                  <a:moveTo>
                    <a:pt x="0" y="0"/>
                  </a:moveTo>
                  <a:lnTo>
                    <a:pt x="2399112" y="0"/>
                  </a:lnTo>
                  <a:lnTo>
                    <a:pt x="2399112" y="276141"/>
                  </a:lnTo>
                  <a:lnTo>
                    <a:pt x="0" y="276141"/>
                  </a:lnTo>
                  <a:close/>
                </a:path>
              </a:pathLst>
            </a:custGeom>
            <a:solidFill>
              <a:srgbClr val="FFFFFF"/>
            </a:solidFill>
          </p:spPr>
        </p:sp>
        <p:sp>
          <p:nvSpPr>
            <p:cNvPr id="5" name="TextBox 5"/>
            <p:cNvSpPr txBox="1"/>
            <p:nvPr/>
          </p:nvSpPr>
          <p:spPr>
            <a:xfrm>
              <a:off x="0" y="-76200"/>
              <a:ext cx="2399112" cy="352341"/>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5603349" y="2023150"/>
            <a:ext cx="5085521" cy="7244468"/>
          </a:xfrm>
          <a:custGeom>
            <a:avLst/>
            <a:gdLst/>
            <a:ahLst/>
            <a:cxnLst/>
            <a:rect l="l" t="t" r="r" b="b"/>
            <a:pathLst>
              <a:path w="5085521" h="7244468">
                <a:moveTo>
                  <a:pt x="0" y="0"/>
                </a:moveTo>
                <a:lnTo>
                  <a:pt x="5085521" y="0"/>
                </a:lnTo>
                <a:lnTo>
                  <a:pt x="5085521" y="7244468"/>
                </a:lnTo>
                <a:lnTo>
                  <a:pt x="0" y="7244468"/>
                </a:lnTo>
                <a:lnTo>
                  <a:pt x="0" y="0"/>
                </a:lnTo>
                <a:close/>
              </a:path>
            </a:pathLst>
          </a:custGeom>
          <a:blipFill>
            <a:blip r:embed="rId4"/>
            <a:stretch>
              <a:fillRect/>
            </a:stretch>
          </a:blipFill>
          <a:ln cap="sq">
            <a:noFill/>
            <a:prstDash val="solid"/>
            <a:miter/>
          </a:ln>
        </p:spPr>
      </p:sp>
      <p:sp>
        <p:nvSpPr>
          <p:cNvPr id="7" name="Freeform 7"/>
          <p:cNvSpPr/>
          <p:nvPr/>
        </p:nvSpPr>
        <p:spPr>
          <a:xfrm>
            <a:off x="376563" y="2023150"/>
            <a:ext cx="4973575" cy="7244468"/>
          </a:xfrm>
          <a:custGeom>
            <a:avLst/>
            <a:gdLst/>
            <a:ahLst/>
            <a:cxnLst/>
            <a:rect l="l" t="t" r="r" b="b"/>
            <a:pathLst>
              <a:path w="4973575" h="7244468">
                <a:moveTo>
                  <a:pt x="0" y="0"/>
                </a:moveTo>
                <a:lnTo>
                  <a:pt x="4973575" y="0"/>
                </a:lnTo>
                <a:lnTo>
                  <a:pt x="4973575" y="7244468"/>
                </a:lnTo>
                <a:lnTo>
                  <a:pt x="0" y="7244468"/>
                </a:lnTo>
                <a:lnTo>
                  <a:pt x="0" y="0"/>
                </a:lnTo>
                <a:close/>
              </a:path>
            </a:pathLst>
          </a:custGeom>
          <a:blipFill>
            <a:blip r:embed="rId5"/>
            <a:stretch>
              <a:fillRect/>
            </a:stretch>
          </a:blipFill>
          <a:ln cap="sq">
            <a:noFill/>
            <a:prstDash val="solid"/>
            <a:miter/>
          </a:ln>
        </p:spPr>
      </p:sp>
      <p:sp>
        <p:nvSpPr>
          <p:cNvPr id="8" name="TextBox 8"/>
          <p:cNvSpPr txBox="1"/>
          <p:nvPr/>
        </p:nvSpPr>
        <p:spPr>
          <a:xfrm>
            <a:off x="-1683395" y="472179"/>
            <a:ext cx="14573489" cy="799193"/>
          </a:xfrm>
          <a:prstGeom prst="rect">
            <a:avLst/>
          </a:prstGeom>
        </p:spPr>
        <p:txBody>
          <a:bodyPr lIns="0" tIns="0" rIns="0" bIns="0" rtlCol="0" anchor="t">
            <a:spAutoFit/>
          </a:bodyPr>
          <a:lstStyle/>
          <a:p>
            <a:pPr algn="ctr">
              <a:lnSpc>
                <a:spcPts val="6930"/>
              </a:lnSpc>
            </a:pPr>
            <a:r>
              <a:rPr lang="en-US" sz="4950" b="1" dirty="0">
                <a:solidFill>
                  <a:srgbClr val="160F0E"/>
                </a:solidFill>
                <a:latin typeface="GH Guardian Headline 3"/>
                <a:ea typeface="GH Guardian Headline 3"/>
                <a:cs typeface="GH Guardian Headline 3"/>
                <a:sym typeface="GH Guardian Headline 3"/>
              </a:rPr>
              <a:t>Let’s play Hook the reader...</a:t>
            </a:r>
          </a:p>
        </p:txBody>
      </p:sp>
      <p:grpSp>
        <p:nvGrpSpPr>
          <p:cNvPr id="9" name="Group 9"/>
          <p:cNvGrpSpPr/>
          <p:nvPr/>
        </p:nvGrpSpPr>
        <p:grpSpPr>
          <a:xfrm>
            <a:off x="11107342" y="378469"/>
            <a:ext cx="3474755" cy="347475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11" name="TextBox 11"/>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11350454" y="1021076"/>
            <a:ext cx="2988533" cy="2037140"/>
          </a:xfrm>
          <a:prstGeom prst="rect">
            <a:avLst/>
          </a:prstGeom>
        </p:spPr>
        <p:txBody>
          <a:bodyPr lIns="0" tIns="0" rIns="0" bIns="0" rtlCol="0" anchor="t">
            <a:spAutoFit/>
          </a:bodyPr>
          <a:lstStyle/>
          <a:p>
            <a:pPr algn="ctr">
              <a:lnSpc>
                <a:spcPts val="5222"/>
              </a:lnSpc>
            </a:pPr>
            <a:r>
              <a:rPr lang="en-US" sz="3730">
                <a:solidFill>
                  <a:srgbClr val="160F0E"/>
                </a:solidFill>
                <a:latin typeface="GH Guardian Headline 1"/>
                <a:ea typeface="GH Guardian Headline 1"/>
                <a:cs typeface="GH Guardian Headline 1"/>
                <a:sym typeface="GH Guardian Headline 1"/>
              </a:rPr>
              <a:t>Player 1 is a website or algorithm</a:t>
            </a:r>
          </a:p>
        </p:txBody>
      </p:sp>
      <p:grpSp>
        <p:nvGrpSpPr>
          <p:cNvPr id="13" name="Group 13"/>
          <p:cNvGrpSpPr/>
          <p:nvPr/>
        </p:nvGrpSpPr>
        <p:grpSpPr>
          <a:xfrm>
            <a:off x="14087136" y="2861317"/>
            <a:ext cx="3705902" cy="3705902"/>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15" name="TextBox 15"/>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0797302" y="5645384"/>
            <a:ext cx="4094836" cy="4094836"/>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18" name="TextBox 18"/>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4746812" y="7210882"/>
            <a:ext cx="4094836" cy="409483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9B31D"/>
            </a:solidFill>
          </p:spPr>
        </p:sp>
        <p:sp>
          <p:nvSpPr>
            <p:cNvPr id="21" name="TextBox 21"/>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rot="5497845">
            <a:off x="14372652" y="1449006"/>
            <a:ext cx="1870203" cy="1870203"/>
          </a:xfrm>
          <a:custGeom>
            <a:avLst/>
            <a:gdLst/>
            <a:ahLst/>
            <a:cxnLst/>
            <a:rect l="l" t="t" r="r" b="b"/>
            <a:pathLst>
              <a:path w="1870203" h="1870203">
                <a:moveTo>
                  <a:pt x="0" y="0"/>
                </a:moveTo>
                <a:lnTo>
                  <a:pt x="1870203" y="0"/>
                </a:lnTo>
                <a:lnTo>
                  <a:pt x="1870203" y="1870203"/>
                </a:lnTo>
                <a:lnTo>
                  <a:pt x="0" y="18702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3" name="TextBox 23"/>
          <p:cNvSpPr txBox="1"/>
          <p:nvPr/>
        </p:nvSpPr>
        <p:spPr>
          <a:xfrm>
            <a:off x="14346420" y="3899146"/>
            <a:ext cx="3187336" cy="1468319"/>
          </a:xfrm>
          <a:prstGeom prst="rect">
            <a:avLst/>
          </a:prstGeom>
        </p:spPr>
        <p:txBody>
          <a:bodyPr lIns="0" tIns="0" rIns="0" bIns="0" rtlCol="0" anchor="t">
            <a:spAutoFit/>
          </a:bodyPr>
          <a:lstStyle/>
          <a:p>
            <a:pPr algn="ctr">
              <a:lnSpc>
                <a:spcPts val="5569"/>
              </a:lnSpc>
            </a:pPr>
            <a:r>
              <a:rPr lang="en-US" sz="3978">
                <a:solidFill>
                  <a:srgbClr val="160F0E"/>
                </a:solidFill>
                <a:latin typeface="GH Guardian Headline 1"/>
                <a:ea typeface="GH Guardian Headline 1"/>
                <a:cs typeface="GH Guardian Headline 1"/>
                <a:sym typeface="GH Guardian Headline 1"/>
              </a:rPr>
              <a:t>Player 2 is an internet user </a:t>
            </a:r>
          </a:p>
        </p:txBody>
      </p:sp>
      <p:sp>
        <p:nvSpPr>
          <p:cNvPr id="24" name="TextBox 24"/>
          <p:cNvSpPr txBox="1"/>
          <p:nvPr/>
        </p:nvSpPr>
        <p:spPr>
          <a:xfrm>
            <a:off x="11199803" y="6319047"/>
            <a:ext cx="3289834" cy="2939253"/>
          </a:xfrm>
          <a:prstGeom prst="rect">
            <a:avLst/>
          </a:prstGeom>
        </p:spPr>
        <p:txBody>
          <a:bodyPr lIns="0" tIns="0" rIns="0" bIns="0" rtlCol="0" anchor="t">
            <a:spAutoFit/>
          </a:bodyPr>
          <a:lstStyle/>
          <a:p>
            <a:pPr algn="ctr">
              <a:lnSpc>
                <a:spcPts val="4588"/>
              </a:lnSpc>
            </a:pPr>
            <a:r>
              <a:rPr lang="en-US" sz="3277">
                <a:solidFill>
                  <a:srgbClr val="160F0E"/>
                </a:solidFill>
                <a:latin typeface="GH Guardian Headline 1"/>
                <a:ea typeface="GH Guardian Headline 1"/>
                <a:cs typeface="GH Guardian Headline 1"/>
                <a:sym typeface="GH Guardian Headline 1"/>
              </a:rPr>
              <a:t>Player 1's aim is to keep player 2's attention for as long as possible </a:t>
            </a:r>
          </a:p>
        </p:txBody>
      </p:sp>
      <p:sp>
        <p:nvSpPr>
          <p:cNvPr id="25" name="TextBox 25"/>
          <p:cNvSpPr txBox="1"/>
          <p:nvPr/>
        </p:nvSpPr>
        <p:spPr>
          <a:xfrm>
            <a:off x="14855032" y="7982425"/>
            <a:ext cx="3289834" cy="1779783"/>
          </a:xfrm>
          <a:prstGeom prst="rect">
            <a:avLst/>
          </a:prstGeom>
        </p:spPr>
        <p:txBody>
          <a:bodyPr lIns="0" tIns="0" rIns="0" bIns="0" rtlCol="0" anchor="t">
            <a:spAutoFit/>
          </a:bodyPr>
          <a:lstStyle/>
          <a:p>
            <a:pPr algn="ctr">
              <a:lnSpc>
                <a:spcPts val="4588"/>
              </a:lnSpc>
            </a:pPr>
            <a:r>
              <a:rPr lang="en-US" sz="3277" dirty="0">
                <a:solidFill>
                  <a:srgbClr val="160F0E"/>
                </a:solidFill>
                <a:latin typeface="GH Guardian Headline 1"/>
                <a:ea typeface="GH Guardian Headline 1"/>
                <a:cs typeface="GH Guardian Headline 1"/>
                <a:sym typeface="GH Guardian Headline 1"/>
              </a:rPr>
              <a:t>This is what websites and algorithms do! </a:t>
            </a:r>
          </a:p>
        </p:txBody>
      </p:sp>
      <p:sp>
        <p:nvSpPr>
          <p:cNvPr id="26" name="Freeform 26"/>
          <p:cNvSpPr/>
          <p:nvPr/>
        </p:nvSpPr>
        <p:spPr>
          <a:xfrm>
            <a:off x="12454424" y="4432364"/>
            <a:ext cx="1870203" cy="1870203"/>
          </a:xfrm>
          <a:custGeom>
            <a:avLst/>
            <a:gdLst/>
            <a:ahLst/>
            <a:cxnLst/>
            <a:rect l="l" t="t" r="r" b="b"/>
            <a:pathLst>
              <a:path w="1870203" h="1870203">
                <a:moveTo>
                  <a:pt x="0" y="0"/>
                </a:moveTo>
                <a:lnTo>
                  <a:pt x="1870203" y="0"/>
                </a:lnTo>
                <a:lnTo>
                  <a:pt x="1870203" y="1870203"/>
                </a:lnTo>
                <a:lnTo>
                  <a:pt x="0" y="18702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7" name="Freeform 27"/>
          <p:cNvSpPr/>
          <p:nvPr/>
        </p:nvSpPr>
        <p:spPr>
          <a:xfrm rot="3687205">
            <a:off x="14703516" y="6708396"/>
            <a:ext cx="1774572" cy="1774572"/>
          </a:xfrm>
          <a:custGeom>
            <a:avLst/>
            <a:gdLst/>
            <a:ahLst/>
            <a:cxnLst/>
            <a:rect l="l" t="t" r="r" b="b"/>
            <a:pathLst>
              <a:path w="1774572" h="1774572">
                <a:moveTo>
                  <a:pt x="0" y="0"/>
                </a:moveTo>
                <a:lnTo>
                  <a:pt x="1774572" y="0"/>
                </a:lnTo>
                <a:lnTo>
                  <a:pt x="1774572" y="1774572"/>
                </a:lnTo>
                <a:lnTo>
                  <a:pt x="0" y="177457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743111" y="8959247"/>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419100" y="2228504"/>
            <a:ext cx="17449800" cy="4800600"/>
            <a:chOff x="0" y="0"/>
            <a:chExt cx="3469984" cy="1939847"/>
          </a:xfrm>
        </p:grpSpPr>
        <p:sp>
          <p:nvSpPr>
            <p:cNvPr id="4" name="Freeform 4"/>
            <p:cNvSpPr/>
            <p:nvPr/>
          </p:nvSpPr>
          <p:spPr>
            <a:xfrm>
              <a:off x="0" y="0"/>
              <a:ext cx="3469984" cy="1939847"/>
            </a:xfrm>
            <a:custGeom>
              <a:avLst/>
              <a:gdLst/>
              <a:ahLst/>
              <a:cxnLst/>
              <a:rect l="l" t="t" r="r" b="b"/>
              <a:pathLst>
                <a:path w="3469984" h="1939847">
                  <a:moveTo>
                    <a:pt x="0" y="0"/>
                  </a:moveTo>
                  <a:lnTo>
                    <a:pt x="3469984" y="0"/>
                  </a:lnTo>
                  <a:lnTo>
                    <a:pt x="3469984" y="1939847"/>
                  </a:lnTo>
                  <a:lnTo>
                    <a:pt x="0" y="1939847"/>
                  </a:lnTo>
                  <a:close/>
                </a:path>
              </a:pathLst>
            </a:custGeom>
            <a:solidFill>
              <a:srgbClr val="FFFFFF"/>
            </a:solidFill>
          </p:spPr>
        </p:sp>
        <p:sp>
          <p:nvSpPr>
            <p:cNvPr id="5" name="TextBox 5"/>
            <p:cNvSpPr txBox="1"/>
            <p:nvPr/>
          </p:nvSpPr>
          <p:spPr>
            <a:xfrm>
              <a:off x="0" y="-76200"/>
              <a:ext cx="3469984" cy="2016047"/>
            </a:xfrm>
            <a:prstGeom prst="rect">
              <a:avLst/>
            </a:prstGeom>
          </p:spPr>
          <p:txBody>
            <a:bodyPr lIns="50800" tIns="50800" rIns="50800" bIns="50800" rtlCol="0" anchor="ctr"/>
            <a:lstStyle/>
            <a:p>
              <a:pPr algn="ctr">
                <a:lnSpc>
                  <a:spcPts val="2808"/>
                </a:lnSpc>
              </a:pPr>
              <a:endParaRPr/>
            </a:p>
          </p:txBody>
        </p:sp>
      </p:grpSp>
      <p:sp>
        <p:nvSpPr>
          <p:cNvPr id="6" name="TextBox 6"/>
          <p:cNvSpPr txBox="1"/>
          <p:nvPr/>
        </p:nvSpPr>
        <p:spPr>
          <a:xfrm>
            <a:off x="838200" y="3009899"/>
            <a:ext cx="16611599" cy="3237809"/>
          </a:xfrm>
          <a:prstGeom prst="rect">
            <a:avLst/>
          </a:prstGeom>
        </p:spPr>
        <p:txBody>
          <a:bodyPr wrap="square" lIns="0" tIns="0" rIns="0" bIns="0" rtlCol="0" anchor="t">
            <a:spAutoFit/>
          </a:bodyPr>
          <a:lstStyle/>
          <a:p>
            <a:pPr algn="ctr">
              <a:lnSpc>
                <a:spcPts val="8676"/>
              </a:lnSpc>
            </a:pPr>
            <a:r>
              <a:rPr lang="en-US" sz="6197" dirty="0">
                <a:solidFill>
                  <a:srgbClr val="160F0E"/>
                </a:solidFill>
                <a:latin typeface="GH Guardian Headline 3"/>
                <a:ea typeface="GH Guardian Headline 3"/>
                <a:cs typeface="GH Guardian Headline 3"/>
                <a:sym typeface="GH Guardian Headline 3"/>
              </a:rPr>
              <a:t>Can you think of any problems with only ever reading, hearing or seeing  things from the same</a:t>
            </a:r>
          </a:p>
          <a:p>
            <a:pPr algn="ctr">
              <a:lnSpc>
                <a:spcPts val="8676"/>
              </a:lnSpc>
            </a:pPr>
            <a:r>
              <a:rPr lang="en-US" sz="6197" dirty="0">
                <a:solidFill>
                  <a:srgbClr val="160F0E"/>
                </a:solidFill>
                <a:latin typeface="GH Guardian Headline 3"/>
                <a:ea typeface="GH Guardian Headline 3"/>
                <a:cs typeface="GH Guardian Headline 3"/>
                <a:sym typeface="GH Guardian Headline 3"/>
              </a:rPr>
              <a:t>sources or about the same subjects?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929</Words>
  <Application>Microsoft Macintosh PowerPoint</Application>
  <PresentationFormat>Custom</PresentationFormat>
  <Paragraphs>116</Paragraphs>
  <Slides>15</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GH Guardian Headline 3</vt:lpstr>
      <vt:lpstr>House Slant</vt:lpstr>
      <vt:lpstr>GH Guardian Headline 2</vt:lpstr>
      <vt:lpstr>Calibri</vt:lpstr>
      <vt:lpstr>Arial</vt:lpstr>
      <vt:lpstr>GH Guardian Headline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 Understanding that news is targeted</dc:title>
  <cp:lastModifiedBy>Microsoft Office User</cp:lastModifiedBy>
  <cp:revision>2</cp:revision>
  <dcterms:created xsi:type="dcterms:W3CDTF">2006-08-16T00:00:00Z</dcterms:created>
  <dcterms:modified xsi:type="dcterms:W3CDTF">2026-08-03T10:19:31Z</dcterms:modified>
  <dc:identifier>DAHM6hLxpvE</dc:identifier>
</cp:coreProperties>
</file>