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8288000" cy="10287000"/>
  <p:notesSz cx="6858000" cy="9144000"/>
  <p:embeddedFontLst>
    <p:embeddedFont>
      <p:font typeface="Calibri" panose="020F0502020204030204" pitchFamily="34" charset="0"/>
      <p:regular r:id="rId46"/>
      <p:bold r:id="rId47"/>
      <p:italic r:id="rId48"/>
      <p:boldItalic r:id="rId49"/>
    </p:embeddedFont>
    <p:embeddedFont>
      <p:font typeface="GH Guardian Headline 1" pitchFamily="2" charset="0"/>
      <p:regular r:id="rId50"/>
      <p:bold r:id="rId51"/>
      <p:italic r:id="rId52"/>
      <p:boldItalic r:id="rId53"/>
    </p:embeddedFont>
    <p:embeddedFont>
      <p:font typeface="GH Guardian Headline 2" pitchFamily="2" charset="0"/>
      <p:regular r:id="rId54"/>
      <p:bold r:id="rId55"/>
      <p:italic r:id="rId56"/>
      <p:boldItalic r:id="rId57"/>
    </p:embeddedFont>
    <p:embeddedFont>
      <p:font typeface="GH Guardian Headline 3" pitchFamily="2" charset="0"/>
      <p:regular r:id="rId58"/>
      <p:bold r:id="rId59"/>
      <p:italic r:id="rId60"/>
      <p:boldItalic r:id="rId61"/>
    </p:embeddedFont>
    <p:embeddedFont>
      <p:font typeface="House Slant" panose="03060602040402030204" pitchFamily="66" charset="77"/>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28" autoAdjust="0"/>
    <p:restoredTop sz="94626" autoAdjust="0"/>
  </p:normalViewPr>
  <p:slideViewPr>
    <p:cSldViewPr>
      <p:cViewPr varScale="1">
        <p:scale>
          <a:sx n="80" d="100"/>
          <a:sy n="80" d="100"/>
        </p:scale>
        <p:origin x="600"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Stop here! </a:t>
            </a:r>
          </a:p>
          <a:p>
            <a:endParaRPr lang="en-US"/>
          </a:p>
          <a:p>
            <a:r>
              <a:rPr lang="en-US"/>
              <a:t>Come back here for the plenary, when you're ready to reveal the answers...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The answers...</a:t>
            </a:r>
          </a:p>
          <a:p>
            <a:endParaRPr lang="en-US"/>
          </a:p>
          <a:p>
            <a:r>
              <a:rPr lang="en-US"/>
              <a:t>REAL</a:t>
            </a:r>
          </a:p>
          <a:p>
            <a:endParaRPr lang="en-US"/>
          </a:p>
          <a:p>
            <a:r>
              <a:rPr lang="en-US"/>
              <a:t>• Boy smashes 3,500 year old vase at museum, BBC, August 2024 - </a:t>
            </a:r>
          </a:p>
          <a:p>
            <a:r>
              <a:rPr lang="en-US"/>
              <a:t>https://www.bbc.co.uk/news/articles/ckg2j2y20epo</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FAKE:</a:t>
            </a:r>
          </a:p>
          <a:p>
            <a:endParaRPr lang="en-US"/>
          </a:p>
          <a:p>
            <a:r>
              <a:rPr lang="en-US"/>
              <a:t>• Anne Frank's diary actually written by American man, factcheck by Full Fact, March 2024 - </a:t>
            </a:r>
          </a:p>
          <a:p>
            <a:r>
              <a:rPr lang="en-US"/>
              <a:t>https://fullfact.org/online/anne-frank-diary-ballpoint-pen-meyer-levin-false-claim/ </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REAL:</a:t>
            </a:r>
          </a:p>
          <a:p>
            <a:endParaRPr lang="en-US"/>
          </a:p>
          <a:p>
            <a:r>
              <a:rPr lang="en-US"/>
              <a:t>• Library cards given to newborn babies in Cornwall, BBC, August 2024 - </a:t>
            </a:r>
          </a:p>
          <a:p>
            <a:r>
              <a:rPr lang="en-US"/>
              <a:t>https://www.bbc.co.uk/news/articles/cz7338v2qn3o</a:t>
            </a:r>
          </a:p>
          <a:p>
            <a:endParaRPr lang="en-US"/>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FAKE </a:t>
            </a:r>
          </a:p>
          <a:p>
            <a:endParaRPr lang="en-US"/>
          </a:p>
          <a:p>
            <a:r>
              <a:rPr lang="en-US"/>
              <a:t>• Energy drink increases chances of disease, factcheck by Full Fact, June 2024 - </a:t>
            </a:r>
          </a:p>
          <a:p>
            <a:r>
              <a:rPr lang="en-US"/>
              <a:t>https://fullfact.org/health/energy-drinks-aspartame-kidneys-liver/</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FAKE </a:t>
            </a:r>
          </a:p>
          <a:p>
            <a:endParaRPr lang="en-US"/>
          </a:p>
          <a:p>
            <a:r>
              <a:rPr lang="en-US"/>
              <a:t>• Expensive cars floating on boats during floods in Dubai, factcheck by Full Fact, April 2024 - </a:t>
            </a:r>
          </a:p>
          <a:p>
            <a:r>
              <a:rPr lang="en-US"/>
              <a:t>https://fullfact.org/online/luxury-car-boat-dubai-flood/</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REAL</a:t>
            </a:r>
          </a:p>
          <a:p>
            <a:endParaRPr lang="en-US"/>
          </a:p>
          <a:p>
            <a:r>
              <a:rPr lang="en-US"/>
              <a:t>• Seal steals dinghy for sunbathing sessions, BBC, August 2024 - </a:t>
            </a:r>
          </a:p>
          <a:p>
            <a:r>
              <a:rPr lang="en-US"/>
              <a:t>https://www.bbc.co.uk/news/articles/c2kjdg3d3v0o</a:t>
            </a:r>
          </a:p>
          <a:p>
            <a:endParaRPr lang="en-US"/>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Pupils vote on whether each headline is real or fake, making a ‘gut reaction’ decision. (Don’t reveal the answers yet!). </a:t>
            </a:r>
          </a:p>
          <a:p>
            <a:endParaRPr lang="en-US"/>
          </a:p>
          <a:p>
            <a:r>
              <a:rPr lang="en-US"/>
              <a:t>• What do you think about this story headline? </a:t>
            </a:r>
          </a:p>
          <a:p>
            <a:r>
              <a:rPr lang="en-US"/>
              <a:t>• Is it easy to tell if a story is real or fake (especially if we only read it quickly)? </a:t>
            </a:r>
          </a:p>
          <a:p>
            <a:r>
              <a:rPr lang="en-US"/>
              <a:t>• Did you have enough information to make an informed decision? </a:t>
            </a:r>
          </a:p>
          <a:p>
            <a:r>
              <a:rPr lang="en-US"/>
              <a:t>• How might people react to each of these headlines? </a:t>
            </a:r>
          </a:p>
          <a:p>
            <a:endParaRPr lang="en-US"/>
          </a:p>
          <a:p>
            <a:r>
              <a:rPr lang="en-US"/>
              <a:t>Important note: All of these stories appeared in the news and are therefore real news or real ‘fake news’. For your information we have included the source below. If you decide to view these stories online in the classroom, be aware that advertising and other stories may pop up. It is therefore best to select the relevant sections and prepare these as a teaching resource to ensure safe use in the classroom. When researching stories at home, pupils and parents should be made aware that online news portals may include adult content. Please note that we cannot be responsible for other content and advertising on these websites.</a:t>
            </a:r>
          </a:p>
          <a:p>
            <a:endParaRPr lang="en-US"/>
          </a:p>
          <a:p>
            <a:r>
              <a:rPr lang="en-US"/>
              <a:t>REAL:</a:t>
            </a:r>
          </a:p>
          <a:p>
            <a:r>
              <a:rPr lang="en-US"/>
              <a:t>• Boy smashes 3,500 year old vase at museum, BBC, August 2024 - </a:t>
            </a:r>
          </a:p>
          <a:p>
            <a:r>
              <a:rPr lang="en-US"/>
              <a:t>https://www.bbc.co.uk/news/articles/ckg2j2y20epo</a:t>
            </a:r>
          </a:p>
          <a:p>
            <a:r>
              <a:rPr lang="en-US"/>
              <a:t>• Library cards given to newborn babies in Cornwall, BBC, August 2024 - </a:t>
            </a:r>
          </a:p>
          <a:p>
            <a:r>
              <a:rPr lang="en-US"/>
              <a:t>https://www.bbc.co.uk/news/articles/cz7338v2qn3o</a:t>
            </a:r>
          </a:p>
          <a:p>
            <a:r>
              <a:rPr lang="en-US"/>
              <a:t>• Seal steals dinghy for sunbathing sessions, BBC, August 2024 - </a:t>
            </a:r>
          </a:p>
          <a:p>
            <a:r>
              <a:rPr lang="en-US"/>
              <a:t>https://www.bbc.co.uk/news/articles/c2kjdg3d3v0o</a:t>
            </a:r>
          </a:p>
          <a:p>
            <a:endParaRPr lang="en-US"/>
          </a:p>
          <a:p>
            <a:r>
              <a:rPr lang="en-US"/>
              <a:t>FAKE:</a:t>
            </a:r>
          </a:p>
          <a:p>
            <a:r>
              <a:rPr lang="en-US"/>
              <a:t>• Anne Frank's diary actually written by American man, factcheck by Full Fact, March 2024 - </a:t>
            </a:r>
          </a:p>
          <a:p>
            <a:r>
              <a:rPr lang="en-US"/>
              <a:t>https://fullfact.org/online/anne-frank-diary-ballpoint-pen-meyer-levin-false-claim/ </a:t>
            </a:r>
          </a:p>
          <a:p>
            <a:r>
              <a:rPr lang="en-US"/>
              <a:t>• Energy drink increases chances of disease, factcheck by Full Fact, June 2024 - </a:t>
            </a:r>
          </a:p>
          <a:p>
            <a:r>
              <a:rPr lang="en-US"/>
              <a:t>https://fullfact.org/health/energy-drinks-aspartame-kidneys-liver/</a:t>
            </a:r>
          </a:p>
          <a:p>
            <a:r>
              <a:rPr lang="en-US"/>
              <a:t>• Expensive cars floating on boats during floods in Dubai, factcheck by Full Fact, April 2024 - </a:t>
            </a:r>
          </a:p>
          <a:p>
            <a:r>
              <a:rPr lang="en-US"/>
              <a:t>https://fullfact.org/online/luxury-car-boat-dubai-flood/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380532" y="1177011"/>
            <a:ext cx="7464586" cy="8788422"/>
          </a:xfrm>
          <a:prstGeom prst="rect">
            <a:avLst/>
          </a:prstGeom>
        </p:spPr>
        <p:txBody>
          <a:bodyPr lIns="0" tIns="0" rIns="0" bIns="0" rtlCol="0" anchor="t">
            <a:spAutoFit/>
          </a:bodyPr>
          <a:lstStyle/>
          <a:p>
            <a:pPr algn="l">
              <a:lnSpc>
                <a:spcPts val="4330"/>
              </a:lnSpc>
            </a:pPr>
            <a:r>
              <a:rPr lang="en-US" sz="3093">
                <a:solidFill>
                  <a:srgbClr val="000000"/>
                </a:solidFill>
                <a:latin typeface="GH Guardian Headline 1"/>
                <a:ea typeface="GH Guardian Headline 1"/>
                <a:cs typeface="GH Guardian Headline 1"/>
                <a:sym typeface="GH Guardian Headline 1"/>
              </a:rPr>
              <a:t>Fake news</a:t>
            </a:r>
          </a:p>
          <a:p>
            <a:pPr algn="l">
              <a:lnSpc>
                <a:spcPts val="3610"/>
              </a:lnSpc>
            </a:pPr>
            <a:r>
              <a:rPr lang="en-US" sz="2578">
                <a:solidFill>
                  <a:srgbClr val="000000"/>
                </a:solidFill>
                <a:latin typeface="GH Guardian Headline 2"/>
                <a:ea typeface="GH Guardian Headline 2"/>
                <a:cs typeface="GH Guardian Headline 2"/>
                <a:sym typeface="GH Guardian Headline 2"/>
              </a:rPr>
              <a:t>News which is not true, or does not include all of the facts. </a:t>
            </a:r>
          </a:p>
          <a:p>
            <a:pPr algn="l">
              <a:lnSpc>
                <a:spcPts val="3610"/>
              </a:lnSpc>
            </a:pPr>
            <a:endParaRPr lang="en-US" sz="2578">
              <a:solidFill>
                <a:srgbClr val="000000"/>
              </a:solidFill>
              <a:latin typeface="GH Guardian Headline 2"/>
              <a:ea typeface="GH Guardian Headline 2"/>
              <a:cs typeface="GH Guardian Headline 2"/>
              <a:sym typeface="GH Guardian Headline 2"/>
            </a:endParaRPr>
          </a:p>
          <a:p>
            <a:pPr algn="l">
              <a:lnSpc>
                <a:spcPts val="4331"/>
              </a:lnSpc>
            </a:pPr>
            <a:r>
              <a:rPr lang="en-US" sz="3093">
                <a:solidFill>
                  <a:srgbClr val="000000"/>
                </a:solidFill>
                <a:latin typeface="GH Guardian Headline 1"/>
                <a:ea typeface="GH Guardian Headline 1"/>
                <a:cs typeface="GH Guardian Headline 1"/>
                <a:sym typeface="GH Guardian Headline 1"/>
              </a:rPr>
              <a:t>Trustworthy</a:t>
            </a:r>
          </a:p>
          <a:p>
            <a:pPr algn="l">
              <a:lnSpc>
                <a:spcPts val="3611"/>
              </a:lnSpc>
            </a:pPr>
            <a:r>
              <a:rPr lang="en-US" sz="2579">
                <a:solidFill>
                  <a:srgbClr val="000000"/>
                </a:solidFill>
                <a:latin typeface="GH Guardian Headline 2"/>
                <a:ea typeface="GH Guardian Headline 2"/>
                <a:cs typeface="GH Guardian Headline 2"/>
                <a:sym typeface="GH Guardian Headline 2"/>
              </a:rPr>
              <a:t>Something that you can believe is real or reliable. </a:t>
            </a:r>
          </a:p>
          <a:p>
            <a:pPr algn="l">
              <a:lnSpc>
                <a:spcPts val="4331"/>
              </a:lnSpc>
            </a:pPr>
            <a:endParaRPr lang="en-US" sz="2579">
              <a:solidFill>
                <a:srgbClr val="000000"/>
              </a:solidFill>
              <a:latin typeface="GH Guardian Headline 2"/>
              <a:ea typeface="GH Guardian Headline 2"/>
              <a:cs typeface="GH Guardian Headline 2"/>
              <a:sym typeface="GH Guardian Headline 2"/>
            </a:endParaRPr>
          </a:p>
          <a:p>
            <a:pPr algn="l">
              <a:lnSpc>
                <a:spcPts val="4331"/>
              </a:lnSpc>
            </a:pPr>
            <a:r>
              <a:rPr lang="en-US" sz="3093">
                <a:solidFill>
                  <a:srgbClr val="000000"/>
                </a:solidFill>
                <a:latin typeface="GH Guardian Headline 1"/>
                <a:ea typeface="GH Guardian Headline 1"/>
                <a:cs typeface="GH Guardian Headline 1"/>
                <a:sym typeface="GH Guardian Headline 1"/>
              </a:rPr>
              <a:t>Regulation</a:t>
            </a:r>
          </a:p>
          <a:p>
            <a:pPr algn="l">
              <a:lnSpc>
                <a:spcPts val="3613"/>
              </a:lnSpc>
            </a:pPr>
            <a:r>
              <a:rPr lang="en-US" sz="2581">
                <a:solidFill>
                  <a:srgbClr val="000000"/>
                </a:solidFill>
                <a:latin typeface="GH Guardian Headline 2"/>
                <a:ea typeface="GH Guardian Headline 2"/>
                <a:cs typeface="GH Guardian Headline 2"/>
                <a:sym typeface="GH Guardian Headline 2"/>
              </a:rPr>
              <a:t>Controlled by rules and regulations, ensuring news organisations uphold high standards of journalism. </a:t>
            </a:r>
          </a:p>
          <a:p>
            <a:pPr algn="l">
              <a:lnSpc>
                <a:spcPts val="4331"/>
              </a:lnSpc>
            </a:pPr>
            <a:endParaRPr lang="en-US" sz="2581">
              <a:solidFill>
                <a:srgbClr val="000000"/>
              </a:solidFill>
              <a:latin typeface="GH Guardian Headline 2"/>
              <a:ea typeface="GH Guardian Headline 2"/>
              <a:cs typeface="GH Guardian Headline 2"/>
              <a:sym typeface="GH Guardian Headline 2"/>
            </a:endParaRPr>
          </a:p>
          <a:p>
            <a:pPr algn="l">
              <a:lnSpc>
                <a:spcPts val="4331"/>
              </a:lnSpc>
            </a:pPr>
            <a:r>
              <a:rPr lang="en-US" sz="3093">
                <a:solidFill>
                  <a:srgbClr val="000000"/>
                </a:solidFill>
                <a:latin typeface="GH Guardian Headline 1"/>
                <a:ea typeface="GH Guardian Headline 1"/>
                <a:cs typeface="GH Guardian Headline 1"/>
                <a:sym typeface="GH Guardian Headline 1"/>
              </a:rPr>
              <a:t>Reliability </a:t>
            </a:r>
          </a:p>
          <a:p>
            <a:pPr algn="l">
              <a:lnSpc>
                <a:spcPts val="3613"/>
              </a:lnSpc>
            </a:pPr>
            <a:r>
              <a:rPr lang="en-US" sz="2581">
                <a:solidFill>
                  <a:srgbClr val="000000"/>
                </a:solidFill>
                <a:latin typeface="GH Guardian Headline 2"/>
                <a:ea typeface="GH Guardian Headline 2"/>
                <a:cs typeface="GH Guardian Headline 2"/>
                <a:sym typeface="GH Guardian Headline 2"/>
              </a:rPr>
              <a:t>When something is trusted, dependable and consistent. </a:t>
            </a:r>
          </a:p>
          <a:p>
            <a:pPr algn="l">
              <a:lnSpc>
                <a:spcPts val="3610"/>
              </a:lnSpc>
            </a:pPr>
            <a:endParaRPr lang="en-US" sz="2581">
              <a:solidFill>
                <a:srgbClr val="000000"/>
              </a:solidFill>
              <a:latin typeface="GH Guardian Headline 2"/>
              <a:ea typeface="GH Guardian Headline 2"/>
              <a:cs typeface="GH Guardian Headline 2"/>
              <a:sym typeface="GH Guardian Headline 2"/>
            </a:endParaRPr>
          </a:p>
          <a:p>
            <a:pPr algn="l">
              <a:lnSpc>
                <a:spcPts val="3610"/>
              </a:lnSpc>
            </a:pPr>
            <a:endParaRPr lang="en-US" sz="2581">
              <a:solidFill>
                <a:srgbClr val="000000"/>
              </a:solidFill>
              <a:latin typeface="GH Guardian Headline 2"/>
              <a:ea typeface="GH Guardian Headline 2"/>
              <a:cs typeface="GH Guardian Headline 2"/>
              <a:sym typeface="GH Guardian Headline 2"/>
            </a:endParaRPr>
          </a:p>
          <a:p>
            <a:pPr algn="l">
              <a:lnSpc>
                <a:spcPts val="3610"/>
              </a:lnSpc>
            </a:pPr>
            <a:endParaRPr lang="en-US" sz="2581">
              <a:solidFill>
                <a:srgbClr val="000000"/>
              </a:solidFill>
              <a:latin typeface="GH Guardian Headline 2"/>
              <a:ea typeface="GH Guardian Headline 2"/>
              <a:cs typeface="GH Guardian Headline 2"/>
              <a:sym typeface="GH Guardian Headline 2"/>
            </a:endParaRPr>
          </a:p>
          <a:p>
            <a:pPr algn="l">
              <a:lnSpc>
                <a:spcPts val="3610"/>
              </a:lnSpc>
            </a:pPr>
            <a:endParaRPr lang="en-US" sz="2581">
              <a:solidFill>
                <a:srgbClr val="000000"/>
              </a:solidFill>
              <a:latin typeface="GH Guardian Headline 2"/>
              <a:ea typeface="GH Guardian Headline 2"/>
              <a:cs typeface="GH Guardian Headline 2"/>
              <a:sym typeface="GH Guardian Headline 2"/>
            </a:endParaRPr>
          </a:p>
        </p:txBody>
      </p:sp>
      <p:sp>
        <p:nvSpPr>
          <p:cNvPr id="3" name="TextBox 3"/>
          <p:cNvSpPr txBox="1"/>
          <p:nvPr/>
        </p:nvSpPr>
        <p:spPr>
          <a:xfrm>
            <a:off x="-457200" y="74890"/>
            <a:ext cx="11704857" cy="2269467"/>
          </a:xfrm>
          <a:prstGeom prst="rect">
            <a:avLst/>
          </a:prstGeom>
        </p:spPr>
        <p:txBody>
          <a:bodyPr lIns="0" tIns="0" rIns="0" bIns="0" rtlCol="0" anchor="t">
            <a:spAutoFit/>
          </a:bodyPr>
          <a:lstStyle/>
          <a:p>
            <a:pPr algn="ctr">
              <a:lnSpc>
                <a:spcPts val="9323"/>
              </a:lnSpc>
            </a:pPr>
            <a:r>
              <a:rPr lang="en-US" sz="6659" b="1" dirty="0">
                <a:solidFill>
                  <a:srgbClr val="000000"/>
                </a:solidFill>
                <a:latin typeface="GHF Guardian Disp Fig Bold" pitchFamily="2" charset="0"/>
                <a:ea typeface="GH Guardian Headline 3"/>
                <a:cs typeface="GH Guardian Headline 3"/>
                <a:sym typeface="GH Guardian Headline 3"/>
              </a:rPr>
              <a:t>Vocabulary to pre-teach</a:t>
            </a:r>
          </a:p>
          <a:p>
            <a:pPr algn="ctr">
              <a:lnSpc>
                <a:spcPts val="9323"/>
              </a:lnSpc>
            </a:pPr>
            <a:endParaRPr lang="en-US" sz="6659" b="1" dirty="0">
              <a:solidFill>
                <a:srgbClr val="000000"/>
              </a:solidFill>
              <a:latin typeface="GHF Guardian Disp Fig Bold" pitchFamily="2" charset="0"/>
              <a:ea typeface="GH Guardian Headline 3"/>
              <a:cs typeface="GH Guardian Headline 3"/>
              <a:sym typeface="GH Guardian Headline 3"/>
            </a:endParaRPr>
          </a:p>
        </p:txBody>
      </p:sp>
      <p:sp>
        <p:nvSpPr>
          <p:cNvPr id="4" name="TextBox 4"/>
          <p:cNvSpPr txBox="1"/>
          <p:nvPr/>
        </p:nvSpPr>
        <p:spPr>
          <a:xfrm>
            <a:off x="8500976" y="270738"/>
            <a:ext cx="9645107" cy="12634645"/>
          </a:xfrm>
          <a:prstGeom prst="rect">
            <a:avLst/>
          </a:prstGeom>
        </p:spPr>
        <p:txBody>
          <a:bodyPr lIns="0" tIns="0" rIns="0" bIns="0" rtlCol="0" anchor="t">
            <a:spAutoFit/>
          </a:bodyPr>
          <a:lstStyle/>
          <a:p>
            <a:pPr algn="l">
              <a:lnSpc>
                <a:spcPts val="3591"/>
              </a:lnSpc>
            </a:pPr>
            <a:endParaRPr/>
          </a:p>
          <a:p>
            <a:pPr algn="l">
              <a:lnSpc>
                <a:spcPts val="3591"/>
              </a:lnSpc>
            </a:pPr>
            <a:endParaRPr/>
          </a:p>
          <a:p>
            <a:pPr algn="l">
              <a:lnSpc>
                <a:spcPts val="4326"/>
              </a:lnSpc>
            </a:pPr>
            <a:r>
              <a:rPr lang="en-US" sz="3090">
                <a:solidFill>
                  <a:srgbClr val="000000"/>
                </a:solidFill>
                <a:latin typeface="GH Guardian Headline 1"/>
                <a:ea typeface="GH Guardian Headline 1"/>
                <a:cs typeface="GH Guardian Headline 1"/>
                <a:sym typeface="GH Guardian Headline 1"/>
              </a:rPr>
              <a:t>Headline</a:t>
            </a:r>
          </a:p>
          <a:p>
            <a:pPr algn="l">
              <a:lnSpc>
                <a:spcPts val="3611"/>
              </a:lnSpc>
            </a:pPr>
            <a:r>
              <a:rPr lang="en-US" sz="2579">
                <a:solidFill>
                  <a:srgbClr val="000000"/>
                </a:solidFill>
                <a:latin typeface="GH Guardian Headline 2"/>
                <a:ea typeface="GH Guardian Headline 2"/>
                <a:cs typeface="GH Guardian Headline 2"/>
                <a:sym typeface="GH Guardian Headline 2"/>
              </a:rPr>
              <a:t>A phrase that summarises the main point of the article. Headlines are in large print and aim to catch the attention of the reader.</a:t>
            </a:r>
          </a:p>
          <a:p>
            <a:pPr algn="l">
              <a:lnSpc>
                <a:spcPts val="4307"/>
              </a:lnSpc>
            </a:pPr>
            <a:endParaRPr lang="en-US" sz="2579">
              <a:solidFill>
                <a:srgbClr val="000000"/>
              </a:solidFill>
              <a:latin typeface="GH Guardian Headline 2"/>
              <a:ea typeface="GH Guardian Headline 2"/>
              <a:cs typeface="GH Guardian Headline 2"/>
              <a:sym typeface="GH Guardian Headline 2"/>
            </a:endParaRPr>
          </a:p>
          <a:p>
            <a:pPr algn="l">
              <a:lnSpc>
                <a:spcPts val="4307"/>
              </a:lnSpc>
            </a:pPr>
            <a:r>
              <a:rPr lang="en-US" sz="3076">
                <a:solidFill>
                  <a:srgbClr val="000000"/>
                </a:solidFill>
                <a:latin typeface="GH Guardian Headline 1"/>
                <a:ea typeface="GH Guardian Headline 1"/>
                <a:cs typeface="GH Guardian Headline 1"/>
                <a:sym typeface="GH Guardian Headline 1"/>
              </a:rPr>
              <a:t>Miscaptioning </a:t>
            </a:r>
          </a:p>
          <a:p>
            <a:pPr algn="l">
              <a:lnSpc>
                <a:spcPts val="3611"/>
              </a:lnSpc>
            </a:pPr>
            <a:r>
              <a:rPr lang="en-US" sz="2579">
                <a:solidFill>
                  <a:srgbClr val="000000"/>
                </a:solidFill>
                <a:latin typeface="GH Guardian Headline 2"/>
                <a:ea typeface="GH Guardian Headline 2"/>
                <a:cs typeface="GH Guardian Headline 2"/>
                <a:sym typeface="GH Guardian Headline 2"/>
              </a:rPr>
              <a:t>Giving a photo or image a wrong or false caption.</a:t>
            </a:r>
          </a:p>
          <a:p>
            <a:pPr algn="l">
              <a:lnSpc>
                <a:spcPts val="4307"/>
              </a:lnSpc>
            </a:pPr>
            <a:endParaRPr lang="en-US" sz="2579">
              <a:solidFill>
                <a:srgbClr val="000000"/>
              </a:solidFill>
              <a:latin typeface="GH Guardian Headline 2"/>
              <a:ea typeface="GH Guardian Headline 2"/>
              <a:cs typeface="GH Guardian Headline 2"/>
              <a:sym typeface="GH Guardian Headline 2"/>
            </a:endParaRPr>
          </a:p>
          <a:p>
            <a:pPr algn="l">
              <a:lnSpc>
                <a:spcPts val="4307"/>
              </a:lnSpc>
            </a:pPr>
            <a:r>
              <a:rPr lang="en-US" sz="3076">
                <a:solidFill>
                  <a:srgbClr val="000000"/>
                </a:solidFill>
                <a:latin typeface="GH Guardian Headline 1"/>
                <a:ea typeface="GH Guardian Headline 1"/>
                <a:cs typeface="GH Guardian Headline 1"/>
                <a:sym typeface="GH Guardian Headline 1"/>
              </a:rPr>
              <a:t>Forced perspective</a:t>
            </a:r>
          </a:p>
          <a:p>
            <a:pPr algn="l">
              <a:lnSpc>
                <a:spcPts val="3611"/>
              </a:lnSpc>
            </a:pPr>
            <a:r>
              <a:rPr lang="en-US" sz="2579">
                <a:solidFill>
                  <a:srgbClr val="000000"/>
                </a:solidFill>
                <a:latin typeface="GH Guardian Headline 2"/>
                <a:ea typeface="GH Guardian Headline 2"/>
                <a:cs typeface="GH Guardian Headline 2"/>
                <a:sym typeface="GH Guardian Headline 2"/>
              </a:rPr>
              <a:t>A camera technique which makes objects appear larger or smaller than they actually are.</a:t>
            </a:r>
          </a:p>
          <a:p>
            <a:pPr algn="l">
              <a:lnSpc>
                <a:spcPts val="4307"/>
              </a:lnSpc>
            </a:pPr>
            <a:endParaRPr lang="en-US" sz="2579">
              <a:solidFill>
                <a:srgbClr val="000000"/>
              </a:solidFill>
              <a:latin typeface="GH Guardian Headline 2"/>
              <a:ea typeface="GH Guardian Headline 2"/>
              <a:cs typeface="GH Guardian Headline 2"/>
              <a:sym typeface="GH Guardian Headline 2"/>
            </a:endParaRPr>
          </a:p>
          <a:p>
            <a:pPr algn="l">
              <a:lnSpc>
                <a:spcPts val="4307"/>
              </a:lnSpc>
            </a:pPr>
            <a:r>
              <a:rPr lang="en-US" sz="3076">
                <a:solidFill>
                  <a:srgbClr val="000000"/>
                </a:solidFill>
                <a:latin typeface="GH Guardian Headline 1"/>
                <a:ea typeface="GH Guardian Headline 1"/>
                <a:cs typeface="GH Guardian Headline 1"/>
                <a:sym typeface="GH Guardian Headline 1"/>
              </a:rPr>
              <a:t>Image manipulation</a:t>
            </a:r>
          </a:p>
          <a:p>
            <a:pPr algn="l">
              <a:lnSpc>
                <a:spcPts val="3611"/>
              </a:lnSpc>
            </a:pPr>
            <a:r>
              <a:rPr lang="en-US" sz="2579">
                <a:solidFill>
                  <a:srgbClr val="000000"/>
                </a:solidFill>
                <a:latin typeface="GH Guardian Headline 2"/>
                <a:ea typeface="GH Guardian Headline 2"/>
                <a:cs typeface="GH Guardian Headline 2"/>
                <a:sym typeface="GH Guardian Headline 2"/>
              </a:rPr>
              <a:t>When a photo or image is changed using editing software.</a:t>
            </a:r>
          </a:p>
          <a:p>
            <a:pPr algn="l">
              <a:lnSpc>
                <a:spcPts val="4307"/>
              </a:lnSpc>
            </a:pPr>
            <a:endParaRPr lang="en-US" sz="2579">
              <a:solidFill>
                <a:srgbClr val="000000"/>
              </a:solidFill>
              <a:latin typeface="GH Guardian Headline 2"/>
              <a:ea typeface="GH Guardian Headline 2"/>
              <a:cs typeface="GH Guardian Headline 2"/>
              <a:sym typeface="GH Guardian Headline 2"/>
            </a:endParaRPr>
          </a:p>
          <a:p>
            <a:pPr algn="l">
              <a:lnSpc>
                <a:spcPts val="4307"/>
              </a:lnSpc>
            </a:pPr>
            <a:r>
              <a:rPr lang="en-US" sz="3076">
                <a:solidFill>
                  <a:srgbClr val="000000"/>
                </a:solidFill>
                <a:latin typeface="GH Guardian Headline 1"/>
                <a:ea typeface="GH Guardian Headline 1"/>
                <a:cs typeface="GH Guardian Headline 1"/>
                <a:sym typeface="GH Guardian Headline 1"/>
              </a:rPr>
              <a:t>Social media</a:t>
            </a:r>
          </a:p>
          <a:p>
            <a:pPr algn="l">
              <a:lnSpc>
                <a:spcPts val="3611"/>
              </a:lnSpc>
            </a:pPr>
            <a:r>
              <a:rPr lang="en-US" sz="2579">
                <a:solidFill>
                  <a:srgbClr val="000000"/>
                </a:solidFill>
                <a:latin typeface="GH Guardian Headline 2"/>
                <a:ea typeface="GH Guardian Headline 2"/>
                <a:cs typeface="GH Guardian Headline 2"/>
                <a:sym typeface="GH Guardian Headline 2"/>
              </a:rPr>
              <a:t>Websites and applications which enable users to create and share content or to speak to people online (eg TikTok, Instagram, Snapchat, Facebook).</a:t>
            </a:r>
          </a:p>
          <a:p>
            <a:pPr algn="l">
              <a:lnSpc>
                <a:spcPts val="4307"/>
              </a:lnSpc>
            </a:pPr>
            <a:endParaRPr lang="en-US" sz="2579">
              <a:solidFill>
                <a:srgbClr val="000000"/>
              </a:solidFill>
              <a:latin typeface="GH Guardian Headline 2"/>
              <a:ea typeface="GH Guardian Headline 2"/>
              <a:cs typeface="GH Guardian Headline 2"/>
              <a:sym typeface="GH Guardian Headline 2"/>
            </a:endParaRPr>
          </a:p>
          <a:p>
            <a:pPr algn="l">
              <a:lnSpc>
                <a:spcPts val="4327"/>
              </a:lnSpc>
            </a:pPr>
            <a:endParaRPr lang="en-US" sz="2579">
              <a:solidFill>
                <a:srgbClr val="000000"/>
              </a:solidFill>
              <a:latin typeface="GH Guardian Headline 2"/>
              <a:ea typeface="GH Guardian Headline 2"/>
              <a:cs typeface="GH Guardian Headline 2"/>
              <a:sym typeface="GH Guardian Headline 2"/>
            </a:endParaRPr>
          </a:p>
          <a:p>
            <a:pPr algn="l">
              <a:lnSpc>
                <a:spcPts val="4327"/>
              </a:lnSpc>
            </a:pPr>
            <a:endParaRPr lang="en-US" sz="2579">
              <a:solidFill>
                <a:srgbClr val="000000"/>
              </a:solidFill>
              <a:latin typeface="GH Guardian Headline 2"/>
              <a:ea typeface="GH Guardian Headline 2"/>
              <a:cs typeface="GH Guardian Headline 2"/>
              <a:sym typeface="GH Guardian Headline 2"/>
            </a:endParaRPr>
          </a:p>
          <a:p>
            <a:pPr algn="l">
              <a:lnSpc>
                <a:spcPts val="4327"/>
              </a:lnSpc>
            </a:pPr>
            <a:endParaRPr lang="en-US" sz="2579">
              <a:solidFill>
                <a:srgbClr val="000000"/>
              </a:solidFill>
              <a:latin typeface="GH Guardian Headline 2"/>
              <a:ea typeface="GH Guardian Headline 2"/>
              <a:cs typeface="GH Guardian Headline 2"/>
              <a:sym typeface="GH Guardian Headline 2"/>
            </a:endParaRPr>
          </a:p>
          <a:p>
            <a:pPr algn="l">
              <a:lnSpc>
                <a:spcPts val="4327"/>
              </a:lnSpc>
            </a:pPr>
            <a:endParaRPr lang="en-US" sz="2579">
              <a:solidFill>
                <a:srgbClr val="000000"/>
              </a:solidFill>
              <a:latin typeface="GH Guardian Headline 2"/>
              <a:ea typeface="GH Guardian Headline 2"/>
              <a:cs typeface="GH Guardian Headline 2"/>
              <a:sym typeface="GH Guardian Headline 2"/>
            </a:endParaRPr>
          </a:p>
        </p:txBody>
      </p:sp>
      <p:sp>
        <p:nvSpPr>
          <p:cNvPr id="5" name="Freeform 5"/>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241935"/>
            <a:ext cx="12641890" cy="6002784"/>
            <a:chOff x="0" y="-76200"/>
            <a:chExt cx="3329551" cy="1580980"/>
          </a:xfrm>
        </p:grpSpPr>
        <p:sp>
          <p:nvSpPr>
            <p:cNvPr id="3" name="Freeform 3"/>
            <p:cNvSpPr/>
            <p:nvPr/>
          </p:nvSpPr>
          <p:spPr>
            <a:xfrm>
              <a:off x="0" y="0"/>
              <a:ext cx="3329551" cy="1131995"/>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6" name="Freeform 6"/>
          <p:cNvSpPr/>
          <p:nvPr/>
        </p:nvSpPr>
        <p:spPr>
          <a:xfrm>
            <a:off x="10774747" y="561541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4"/>
            <a:stretch>
              <a:fillRect l="-11178" t="-7756" r="-11389" b="-17452"/>
            </a:stretch>
          </a:blipFill>
        </p:spPr>
      </p:sp>
      <p:sp>
        <p:nvSpPr>
          <p:cNvPr id="7" name="TextBox 7"/>
          <p:cNvSpPr txBox="1"/>
          <p:nvPr/>
        </p:nvSpPr>
        <p:spPr>
          <a:xfrm>
            <a:off x="3122968" y="1837106"/>
            <a:ext cx="12042064" cy="3001719"/>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Energy drink increases chances  of disease</a:t>
            </a:r>
          </a:p>
        </p:txBody>
      </p:sp>
      <p:grpSp>
        <p:nvGrpSpPr>
          <p:cNvPr id="8" name="Group 8"/>
          <p:cNvGrpSpPr/>
          <p:nvPr/>
        </p:nvGrpSpPr>
        <p:grpSpPr>
          <a:xfrm>
            <a:off x="1028700" y="7851527"/>
            <a:ext cx="5996925" cy="1383973"/>
            <a:chOff x="0" y="0"/>
            <a:chExt cx="2014047" cy="464803"/>
          </a:xfrm>
        </p:grpSpPr>
        <p:sp>
          <p:nvSpPr>
            <p:cNvPr id="9" name="Freeform 9"/>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10" name="TextBox 10"/>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35205" y="7931559"/>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flipV="1">
            <a:off x="-115909" y="3944321"/>
            <a:ext cx="4862703" cy="4760141"/>
          </a:xfrm>
          <a:custGeom>
            <a:avLst/>
            <a:gdLst/>
            <a:ahLst/>
            <a:cxnLst/>
            <a:rect l="l" t="t" r="r" b="b"/>
            <a:pathLst>
              <a:path w="4862703" h="4760141">
                <a:moveTo>
                  <a:pt x="0" y="4760141"/>
                </a:moveTo>
                <a:lnTo>
                  <a:pt x="4862703" y="4760141"/>
                </a:lnTo>
                <a:lnTo>
                  <a:pt x="4862703" y="0"/>
                </a:lnTo>
                <a:lnTo>
                  <a:pt x="0" y="0"/>
                </a:lnTo>
                <a:lnTo>
                  <a:pt x="0" y="4760141"/>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2922971" y="1837106"/>
            <a:ext cx="12442058"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Expensive cars floating on boats during floods in Dubai</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823055" y="2366404"/>
            <a:ext cx="13117033" cy="4450443"/>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800000">
            <a:off x="-36277" y="-2857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47075" y="2832487"/>
            <a:ext cx="12042064" cy="4758709"/>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Seal steals dinghy </a:t>
            </a:r>
          </a:p>
          <a:p>
            <a:pPr algn="ctr">
              <a:lnSpc>
                <a:spcPts val="12346"/>
              </a:lnSpc>
            </a:pPr>
            <a:r>
              <a:rPr lang="en-US" sz="8818" dirty="0">
                <a:solidFill>
                  <a:srgbClr val="160F0E"/>
                </a:solidFill>
                <a:latin typeface="GH Guardian Headline 3"/>
                <a:ea typeface="GH Guardian Headline 3"/>
                <a:cs typeface="GH Guardian Headline 3"/>
                <a:sym typeface="GH Guardian Headline 3"/>
              </a:rPr>
              <a:t>for sunbathing sessions</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3" name="Freeform 3"/>
          <p:cNvSpPr/>
          <p:nvPr/>
        </p:nvSpPr>
        <p:spPr>
          <a:xfrm>
            <a:off x="3216353" y="2570769"/>
            <a:ext cx="5148557" cy="7321745"/>
          </a:xfrm>
          <a:custGeom>
            <a:avLst/>
            <a:gdLst/>
            <a:ahLst/>
            <a:cxnLst/>
            <a:rect l="l" t="t" r="r" b="b"/>
            <a:pathLst>
              <a:path w="5148557" h="7321745">
                <a:moveTo>
                  <a:pt x="0" y="0"/>
                </a:moveTo>
                <a:lnTo>
                  <a:pt x="5148558" y="0"/>
                </a:lnTo>
                <a:lnTo>
                  <a:pt x="5148558" y="7321744"/>
                </a:lnTo>
                <a:lnTo>
                  <a:pt x="0" y="7321744"/>
                </a:lnTo>
                <a:lnTo>
                  <a:pt x="0" y="0"/>
                </a:lnTo>
                <a:close/>
              </a:path>
            </a:pathLst>
          </a:custGeom>
          <a:blipFill>
            <a:blip r:embed="rId3"/>
            <a:stretch>
              <a:fillRect/>
            </a:stretch>
          </a:blipFill>
          <a:ln cap="sq">
            <a:noFill/>
            <a:prstDash val="solid"/>
            <a:miter/>
          </a:ln>
        </p:spPr>
      </p:sp>
      <p:sp>
        <p:nvSpPr>
          <p:cNvPr id="4" name="Freeform 4"/>
          <p:cNvSpPr/>
          <p:nvPr/>
        </p:nvSpPr>
        <p:spPr>
          <a:xfrm>
            <a:off x="9144000" y="2570769"/>
            <a:ext cx="5166554" cy="7321745"/>
          </a:xfrm>
          <a:custGeom>
            <a:avLst/>
            <a:gdLst/>
            <a:ahLst/>
            <a:cxnLst/>
            <a:rect l="l" t="t" r="r" b="b"/>
            <a:pathLst>
              <a:path w="5166554" h="7321745">
                <a:moveTo>
                  <a:pt x="0" y="0"/>
                </a:moveTo>
                <a:lnTo>
                  <a:pt x="5166554" y="0"/>
                </a:lnTo>
                <a:lnTo>
                  <a:pt x="5166554" y="7321744"/>
                </a:lnTo>
                <a:lnTo>
                  <a:pt x="0" y="7321744"/>
                </a:lnTo>
                <a:lnTo>
                  <a:pt x="0" y="0"/>
                </a:lnTo>
                <a:close/>
              </a:path>
            </a:pathLst>
          </a:custGeom>
          <a:blipFill>
            <a:blip r:embed="rId4"/>
            <a:stretch>
              <a:fillRect/>
            </a:stretch>
          </a:blipFill>
          <a:ln cap="sq">
            <a:noFill/>
            <a:prstDash val="solid"/>
            <a:miter/>
          </a:ln>
        </p:spPr>
      </p:sp>
      <p:sp>
        <p:nvSpPr>
          <p:cNvPr id="5" name="TextBox 5"/>
          <p:cNvSpPr txBox="1"/>
          <p:nvPr/>
        </p:nvSpPr>
        <p:spPr>
          <a:xfrm>
            <a:off x="571696" y="173519"/>
            <a:ext cx="16687604" cy="1853969"/>
          </a:xfrm>
          <a:prstGeom prst="rect">
            <a:avLst/>
          </a:prstGeom>
        </p:spPr>
        <p:txBody>
          <a:bodyPr lIns="0" tIns="0" rIns="0" bIns="0" rtlCol="0" anchor="t">
            <a:spAutoFit/>
          </a:bodyPr>
          <a:lstStyle/>
          <a:p>
            <a:pPr algn="ctr">
              <a:lnSpc>
                <a:spcPts val="7590"/>
              </a:lnSpc>
            </a:pPr>
            <a:r>
              <a:rPr lang="en-US" sz="5421" dirty="0">
                <a:solidFill>
                  <a:srgbClr val="FFFFFF"/>
                </a:solidFill>
                <a:latin typeface="GH Guardian Headline 3"/>
                <a:ea typeface="GH Guardian Headline 3"/>
                <a:cs typeface="GH Guardian Headline 3"/>
                <a:sym typeface="GH Guardian Headline 3"/>
              </a:rPr>
              <a:t>Are you ready to  investigate whether the following stories are fake or real?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2740575" y="1559064"/>
            <a:ext cx="12806850" cy="8285824"/>
            <a:chOff x="0" y="0"/>
            <a:chExt cx="3372997" cy="2182275"/>
          </a:xfrm>
        </p:grpSpPr>
        <p:sp>
          <p:nvSpPr>
            <p:cNvPr id="4" name="Freeform 4"/>
            <p:cNvSpPr/>
            <p:nvPr/>
          </p:nvSpPr>
          <p:spPr>
            <a:xfrm>
              <a:off x="0" y="0"/>
              <a:ext cx="3372998" cy="2182275"/>
            </a:xfrm>
            <a:custGeom>
              <a:avLst/>
              <a:gdLst/>
              <a:ahLst/>
              <a:cxnLst/>
              <a:rect l="l" t="t" r="r" b="b"/>
              <a:pathLst>
                <a:path w="3372998" h="2182275">
                  <a:moveTo>
                    <a:pt x="0" y="0"/>
                  </a:moveTo>
                  <a:lnTo>
                    <a:pt x="3372998" y="0"/>
                  </a:lnTo>
                  <a:lnTo>
                    <a:pt x="3372998" y="2182275"/>
                  </a:lnTo>
                  <a:lnTo>
                    <a:pt x="0" y="2182275"/>
                  </a:lnTo>
                  <a:close/>
                </a:path>
              </a:pathLst>
            </a:custGeom>
            <a:solidFill>
              <a:srgbClr val="F9B31D"/>
            </a:solidFill>
          </p:spPr>
        </p:sp>
        <p:sp>
          <p:nvSpPr>
            <p:cNvPr id="5" name="TextBox 5"/>
            <p:cNvSpPr txBox="1"/>
            <p:nvPr/>
          </p:nvSpPr>
          <p:spPr>
            <a:xfrm>
              <a:off x="0" y="-266700"/>
              <a:ext cx="3372997" cy="2448975"/>
            </a:xfrm>
            <a:prstGeom prst="rect">
              <a:avLst/>
            </a:prstGeom>
          </p:spPr>
          <p:txBody>
            <a:bodyPr lIns="50800" tIns="50800" rIns="50800" bIns="50800" rtlCol="0" anchor="ctr"/>
            <a:lstStyle/>
            <a:p>
              <a:pPr algn="ctr">
                <a:lnSpc>
                  <a:spcPts val="9659"/>
                </a:lnSpc>
              </a:pPr>
              <a:endParaRPr/>
            </a:p>
          </p:txBody>
        </p:sp>
      </p:grpSp>
      <p:sp>
        <p:nvSpPr>
          <p:cNvPr id="6" name="TextBox 6"/>
          <p:cNvSpPr txBox="1"/>
          <p:nvPr/>
        </p:nvSpPr>
        <p:spPr>
          <a:xfrm>
            <a:off x="9139238" y="4589030"/>
            <a:ext cx="9525" cy="361315"/>
          </a:xfrm>
          <a:prstGeom prst="rect">
            <a:avLst/>
          </a:prstGeom>
        </p:spPr>
        <p:txBody>
          <a:bodyPr lIns="0" tIns="0" rIns="0" bIns="0" rtlCol="0" anchor="t">
            <a:spAutoFit/>
          </a:bodyPr>
          <a:lstStyle/>
          <a:p>
            <a:pPr algn="ctr">
              <a:lnSpc>
                <a:spcPts val="2659"/>
              </a:lnSpc>
              <a:spcBef>
                <a:spcPct val="0"/>
              </a:spcBef>
            </a:pPr>
            <a:endParaRPr/>
          </a:p>
        </p:txBody>
      </p:sp>
      <p:grpSp>
        <p:nvGrpSpPr>
          <p:cNvPr id="7" name="Group 7"/>
          <p:cNvGrpSpPr/>
          <p:nvPr/>
        </p:nvGrpSpPr>
        <p:grpSpPr>
          <a:xfrm>
            <a:off x="3215694" y="2156638"/>
            <a:ext cx="5685362" cy="7090677"/>
            <a:chOff x="0" y="0"/>
            <a:chExt cx="1497379" cy="1867503"/>
          </a:xfrm>
        </p:grpSpPr>
        <p:sp>
          <p:nvSpPr>
            <p:cNvPr id="8" name="Freeform 8"/>
            <p:cNvSpPr/>
            <p:nvPr/>
          </p:nvSpPr>
          <p:spPr>
            <a:xfrm>
              <a:off x="0" y="0"/>
              <a:ext cx="1497379" cy="1867503"/>
            </a:xfrm>
            <a:custGeom>
              <a:avLst/>
              <a:gdLst/>
              <a:ahLst/>
              <a:cxnLst/>
              <a:rect l="l" t="t" r="r" b="b"/>
              <a:pathLst>
                <a:path w="1497379" h="1867503">
                  <a:moveTo>
                    <a:pt x="0" y="0"/>
                  </a:moveTo>
                  <a:lnTo>
                    <a:pt x="1497379" y="0"/>
                  </a:lnTo>
                  <a:lnTo>
                    <a:pt x="1497379" y="1867503"/>
                  </a:lnTo>
                  <a:lnTo>
                    <a:pt x="0" y="1867503"/>
                  </a:lnTo>
                  <a:close/>
                </a:path>
              </a:pathLst>
            </a:custGeom>
            <a:solidFill>
              <a:srgbClr val="FFFFFF"/>
            </a:solidFill>
            <a:ln w="85725" cap="sq">
              <a:solidFill>
                <a:srgbClr val="000000"/>
              </a:solidFill>
              <a:prstDash val="solid"/>
              <a:miter/>
            </a:ln>
          </p:spPr>
        </p:sp>
        <p:sp>
          <p:nvSpPr>
            <p:cNvPr id="9" name="TextBox 9"/>
            <p:cNvSpPr txBox="1"/>
            <p:nvPr/>
          </p:nvSpPr>
          <p:spPr>
            <a:xfrm>
              <a:off x="0" y="-133350"/>
              <a:ext cx="1497379" cy="2000853"/>
            </a:xfrm>
            <a:prstGeom prst="rect">
              <a:avLst/>
            </a:prstGeom>
          </p:spPr>
          <p:txBody>
            <a:bodyPr lIns="50800" tIns="50800" rIns="50800" bIns="50800" rtlCol="0" anchor="ctr"/>
            <a:lstStyle/>
            <a:p>
              <a:pPr algn="ctr">
                <a:lnSpc>
                  <a:spcPts val="4759"/>
                </a:lnSpc>
              </a:pPr>
              <a:endParaRPr/>
            </a:p>
          </p:txBody>
        </p:sp>
      </p:grpSp>
      <p:grpSp>
        <p:nvGrpSpPr>
          <p:cNvPr id="10" name="Group 10"/>
          <p:cNvGrpSpPr/>
          <p:nvPr/>
        </p:nvGrpSpPr>
        <p:grpSpPr>
          <a:xfrm>
            <a:off x="9513608" y="2156638"/>
            <a:ext cx="5685362" cy="7090677"/>
            <a:chOff x="0" y="0"/>
            <a:chExt cx="1497379" cy="1867503"/>
          </a:xfrm>
        </p:grpSpPr>
        <p:sp>
          <p:nvSpPr>
            <p:cNvPr id="11" name="Freeform 11"/>
            <p:cNvSpPr/>
            <p:nvPr/>
          </p:nvSpPr>
          <p:spPr>
            <a:xfrm>
              <a:off x="0" y="0"/>
              <a:ext cx="1497379" cy="1867503"/>
            </a:xfrm>
            <a:custGeom>
              <a:avLst/>
              <a:gdLst/>
              <a:ahLst/>
              <a:cxnLst/>
              <a:rect l="l" t="t" r="r" b="b"/>
              <a:pathLst>
                <a:path w="1497379" h="1867503">
                  <a:moveTo>
                    <a:pt x="0" y="0"/>
                  </a:moveTo>
                  <a:lnTo>
                    <a:pt x="1497379" y="0"/>
                  </a:lnTo>
                  <a:lnTo>
                    <a:pt x="1497379" y="1867503"/>
                  </a:lnTo>
                  <a:lnTo>
                    <a:pt x="0" y="1867503"/>
                  </a:lnTo>
                  <a:close/>
                </a:path>
              </a:pathLst>
            </a:custGeom>
            <a:solidFill>
              <a:srgbClr val="FFFFFF"/>
            </a:solidFill>
            <a:ln w="85725" cap="sq">
              <a:solidFill>
                <a:srgbClr val="000000"/>
              </a:solidFill>
              <a:prstDash val="solid"/>
              <a:miter/>
            </a:ln>
          </p:spPr>
        </p:sp>
        <p:sp>
          <p:nvSpPr>
            <p:cNvPr id="12" name="TextBox 12"/>
            <p:cNvSpPr txBox="1"/>
            <p:nvPr/>
          </p:nvSpPr>
          <p:spPr>
            <a:xfrm>
              <a:off x="0" y="-133350"/>
              <a:ext cx="1497379" cy="2000853"/>
            </a:xfrm>
            <a:prstGeom prst="rect">
              <a:avLst/>
            </a:prstGeom>
          </p:spPr>
          <p:txBody>
            <a:bodyPr lIns="50800" tIns="50800" rIns="50800" bIns="50800" rtlCol="0" anchor="ctr"/>
            <a:lstStyle/>
            <a:p>
              <a:pPr algn="ctr">
                <a:lnSpc>
                  <a:spcPts val="4759"/>
                </a:lnSpc>
              </a:pPr>
              <a:endParaRPr/>
            </a:p>
          </p:txBody>
        </p:sp>
      </p:grpSp>
      <p:sp>
        <p:nvSpPr>
          <p:cNvPr id="13" name="TextBox 13"/>
          <p:cNvSpPr txBox="1"/>
          <p:nvPr/>
        </p:nvSpPr>
        <p:spPr>
          <a:xfrm>
            <a:off x="3609048" y="-172604"/>
            <a:ext cx="10330689" cy="1822929"/>
          </a:xfrm>
          <a:prstGeom prst="rect">
            <a:avLst/>
          </a:prstGeom>
        </p:spPr>
        <p:txBody>
          <a:bodyPr lIns="0" tIns="0" rIns="0" bIns="0" rtlCol="0" anchor="t">
            <a:spAutoFit/>
          </a:bodyPr>
          <a:lstStyle/>
          <a:p>
            <a:pPr algn="ctr">
              <a:lnSpc>
                <a:spcPts val="13294"/>
              </a:lnSpc>
            </a:pPr>
            <a:r>
              <a:rPr lang="en-US" sz="9496" dirty="0">
                <a:solidFill>
                  <a:srgbClr val="FFFFFF"/>
                </a:solidFill>
                <a:latin typeface="House Slant"/>
                <a:ea typeface="House Slant"/>
                <a:cs typeface="House Slant"/>
                <a:sym typeface="House Slant"/>
              </a:rPr>
              <a:t>We must remember to:</a:t>
            </a:r>
          </a:p>
        </p:txBody>
      </p:sp>
      <p:sp>
        <p:nvSpPr>
          <p:cNvPr id="14" name="TextBox 14"/>
          <p:cNvSpPr txBox="1"/>
          <p:nvPr/>
        </p:nvSpPr>
        <p:spPr>
          <a:xfrm>
            <a:off x="3396919" y="3998336"/>
            <a:ext cx="5012629" cy="2752729"/>
          </a:xfrm>
          <a:prstGeom prst="rect">
            <a:avLst/>
          </a:prstGeom>
        </p:spPr>
        <p:txBody>
          <a:bodyPr lIns="0" tIns="0" rIns="0" bIns="0" rtlCol="0" anchor="t">
            <a:spAutoFit/>
          </a:bodyPr>
          <a:lstStyle/>
          <a:p>
            <a:pPr algn="ctr">
              <a:lnSpc>
                <a:spcPts val="10499"/>
              </a:lnSpc>
            </a:pPr>
            <a:r>
              <a:rPr lang="en-US" sz="7499" dirty="0">
                <a:solidFill>
                  <a:srgbClr val="000000"/>
                </a:solidFill>
                <a:latin typeface="GH Guardian Headline 1"/>
                <a:ea typeface="GH Guardian Headline 1"/>
                <a:cs typeface="GH Guardian Headline 1"/>
                <a:sym typeface="GH Guardian Headline 1"/>
              </a:rPr>
              <a:t>Question the source</a:t>
            </a:r>
          </a:p>
        </p:txBody>
      </p:sp>
      <p:sp>
        <p:nvSpPr>
          <p:cNvPr id="15" name="TextBox 15"/>
          <p:cNvSpPr txBox="1"/>
          <p:nvPr/>
        </p:nvSpPr>
        <p:spPr>
          <a:xfrm>
            <a:off x="9849974" y="3998335"/>
            <a:ext cx="5012629" cy="2752729"/>
          </a:xfrm>
          <a:prstGeom prst="rect">
            <a:avLst/>
          </a:prstGeom>
        </p:spPr>
        <p:txBody>
          <a:bodyPr lIns="0" tIns="0" rIns="0" bIns="0" rtlCol="0" anchor="t">
            <a:spAutoFit/>
          </a:bodyPr>
          <a:lstStyle/>
          <a:p>
            <a:pPr algn="ctr">
              <a:lnSpc>
                <a:spcPts val="10499"/>
              </a:lnSpc>
            </a:pPr>
            <a:r>
              <a:rPr lang="en-US" sz="7499" dirty="0">
                <a:solidFill>
                  <a:srgbClr val="000000"/>
                </a:solidFill>
                <a:latin typeface="GH Guardian Headline 1"/>
                <a:ea typeface="GH Guardian Headline 1"/>
                <a:cs typeface="GH Guardian Headline 1"/>
                <a:sym typeface="GH Guardian Headline 1"/>
              </a:rPr>
              <a:t>Check the coverage</a:t>
            </a:r>
          </a:p>
        </p:txBody>
      </p:sp>
      <p:sp>
        <p:nvSpPr>
          <p:cNvPr id="16" name="TextBox 16"/>
          <p:cNvSpPr txBox="1"/>
          <p:nvPr/>
        </p:nvSpPr>
        <p:spPr>
          <a:xfrm>
            <a:off x="3609048" y="2195033"/>
            <a:ext cx="234652" cy="1375105"/>
          </a:xfrm>
          <a:prstGeom prst="rect">
            <a:avLst/>
          </a:prstGeom>
        </p:spPr>
        <p:txBody>
          <a:bodyPr lIns="0" tIns="0" rIns="0" bIns="0" rtlCol="0" anchor="t">
            <a:spAutoFit/>
          </a:bodyPr>
          <a:lstStyle/>
          <a:p>
            <a:pPr algn="ctr">
              <a:lnSpc>
                <a:spcPts val="10024"/>
              </a:lnSpc>
            </a:pPr>
            <a:r>
              <a:rPr lang="en-US" sz="7160" dirty="0">
                <a:solidFill>
                  <a:srgbClr val="160F0E"/>
                </a:solidFill>
                <a:latin typeface="House Slant"/>
                <a:ea typeface="House Slant"/>
                <a:cs typeface="House Slant"/>
                <a:sym typeface="House Slant"/>
              </a:rPr>
              <a:t>1</a:t>
            </a:r>
          </a:p>
        </p:txBody>
      </p:sp>
      <p:sp>
        <p:nvSpPr>
          <p:cNvPr id="17" name="TextBox 17"/>
          <p:cNvSpPr txBox="1"/>
          <p:nvPr/>
        </p:nvSpPr>
        <p:spPr>
          <a:xfrm>
            <a:off x="9847589" y="2210699"/>
            <a:ext cx="375600" cy="1375105"/>
          </a:xfrm>
          <a:prstGeom prst="rect">
            <a:avLst/>
          </a:prstGeom>
        </p:spPr>
        <p:txBody>
          <a:bodyPr lIns="0" tIns="0" rIns="0" bIns="0" rtlCol="0" anchor="t">
            <a:spAutoFit/>
          </a:bodyPr>
          <a:lstStyle/>
          <a:p>
            <a:pPr algn="ctr">
              <a:lnSpc>
                <a:spcPts val="10024"/>
              </a:lnSpc>
            </a:pPr>
            <a:r>
              <a:rPr lang="en-US" sz="7160" dirty="0">
                <a:solidFill>
                  <a:srgbClr val="160F0E"/>
                </a:solidFill>
                <a:latin typeface="House Slant"/>
                <a:ea typeface="House Slant"/>
                <a:cs typeface="House Slant"/>
                <a:sym typeface="House Slant"/>
              </a:rPr>
              <a:t>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53848" y="127454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
        <p:nvSpPr>
          <p:cNvPr id="6" name="Freeform 6"/>
          <p:cNvSpPr/>
          <p:nvPr/>
        </p:nvSpPr>
        <p:spPr>
          <a:xfrm>
            <a:off x="12567335" y="4932887"/>
            <a:ext cx="5720665" cy="6631388"/>
          </a:xfrm>
          <a:custGeom>
            <a:avLst/>
            <a:gdLst/>
            <a:ahLst/>
            <a:cxnLst/>
            <a:rect l="l" t="t" r="r" b="b"/>
            <a:pathLst>
              <a:path w="5720665" h="6631388">
                <a:moveTo>
                  <a:pt x="0" y="0"/>
                </a:moveTo>
                <a:lnTo>
                  <a:pt x="5720665" y="0"/>
                </a:lnTo>
                <a:lnTo>
                  <a:pt x="5720665" y="6631388"/>
                </a:lnTo>
                <a:lnTo>
                  <a:pt x="0" y="6631388"/>
                </a:lnTo>
                <a:lnTo>
                  <a:pt x="0" y="0"/>
                </a:lnTo>
                <a:close/>
              </a:path>
            </a:pathLst>
          </a:custGeom>
          <a:blipFill>
            <a:blip r:embed="rId4"/>
            <a:stretch>
              <a:fillRect t="-4129" r="-12860"/>
            </a:stretch>
          </a:blipFill>
        </p:spPr>
      </p:sp>
      <p:sp>
        <p:nvSpPr>
          <p:cNvPr id="7" name="TextBox 7"/>
          <p:cNvSpPr txBox="1"/>
          <p:nvPr/>
        </p:nvSpPr>
        <p:spPr>
          <a:xfrm>
            <a:off x="1274743" y="1282104"/>
            <a:ext cx="15676976" cy="2359107"/>
          </a:xfrm>
          <a:prstGeom prst="rect">
            <a:avLst/>
          </a:prstGeom>
        </p:spPr>
        <p:txBody>
          <a:bodyPr lIns="0" tIns="0" rIns="0" bIns="0" rtlCol="0" anchor="t">
            <a:spAutoFit/>
          </a:bodyPr>
          <a:lstStyle/>
          <a:p>
            <a:pPr algn="l">
              <a:lnSpc>
                <a:spcPts val="6761"/>
              </a:lnSpc>
            </a:pPr>
            <a:r>
              <a:rPr lang="en-US" sz="4829" b="1" dirty="0">
                <a:solidFill>
                  <a:srgbClr val="000000"/>
                </a:solidFill>
                <a:latin typeface="GH Guardian Headline 1"/>
                <a:ea typeface="GH Guardian Headline 1"/>
                <a:cs typeface="GH Guardian Headline 1"/>
                <a:sym typeface="GH Guardian Headline 1"/>
              </a:rPr>
              <a:t>Trusted sources of news</a:t>
            </a:r>
          </a:p>
          <a:p>
            <a:pPr algn="l">
              <a:lnSpc>
                <a:spcPts val="1679"/>
              </a:lnSpc>
            </a:pPr>
            <a:endParaRPr lang="en-US" sz="4829" dirty="0">
              <a:solidFill>
                <a:srgbClr val="000000"/>
              </a:solidFill>
              <a:latin typeface="GH Guardian Headline 1"/>
              <a:ea typeface="GH Guardian Headline 1"/>
              <a:cs typeface="GH Guardian Headline 1"/>
              <a:sym typeface="GH Guardian Headline 1"/>
            </a:endParaRPr>
          </a:p>
          <a:p>
            <a:pPr algn="l">
              <a:lnSpc>
                <a:spcPts val="5221"/>
              </a:lnSpc>
            </a:pPr>
            <a:r>
              <a:rPr lang="en-US" sz="3729" dirty="0">
                <a:solidFill>
                  <a:srgbClr val="000000"/>
                </a:solidFill>
                <a:latin typeface="GH Guardian Headline 2"/>
                <a:ea typeface="GH Guardian Headline 2"/>
                <a:cs typeface="GH Guardian Headline 2"/>
                <a:sym typeface="GH Guardian Headline 2"/>
              </a:rPr>
              <a:t>These are some examples of well known news companies that most people trust to tell the truth:</a:t>
            </a:r>
          </a:p>
        </p:txBody>
      </p:sp>
      <p:sp>
        <p:nvSpPr>
          <p:cNvPr id="8" name="TextBox 8"/>
          <p:cNvSpPr txBox="1"/>
          <p:nvPr/>
        </p:nvSpPr>
        <p:spPr>
          <a:xfrm>
            <a:off x="1291579" y="3901842"/>
            <a:ext cx="1832621" cy="890437"/>
          </a:xfrm>
          <a:prstGeom prst="rect">
            <a:avLst/>
          </a:prstGeom>
        </p:spPr>
        <p:txBody>
          <a:bodyPr wrap="square" lIns="0" tIns="0" rIns="0" bIns="0" rtlCol="0" anchor="t">
            <a:spAutoFit/>
          </a:bodyPr>
          <a:lstStyle/>
          <a:p>
            <a:pPr algn="l">
              <a:lnSpc>
                <a:spcPts val="7664"/>
              </a:lnSpc>
            </a:pPr>
            <a:r>
              <a:rPr lang="en-US" sz="5474" b="1" dirty="0">
                <a:solidFill>
                  <a:srgbClr val="000000"/>
                </a:solidFill>
                <a:latin typeface="GH Guardian Headline 3"/>
                <a:ea typeface="GH Guardian Headline 3"/>
                <a:cs typeface="GH Guardian Headline 3"/>
                <a:sym typeface="GH Guardian Headline 3"/>
              </a:rPr>
              <a:t>BBC</a:t>
            </a:r>
          </a:p>
        </p:txBody>
      </p:sp>
      <p:sp>
        <p:nvSpPr>
          <p:cNvPr id="9" name="TextBox 9"/>
          <p:cNvSpPr txBox="1"/>
          <p:nvPr/>
        </p:nvSpPr>
        <p:spPr>
          <a:xfrm>
            <a:off x="1291579" y="5117049"/>
            <a:ext cx="5889113"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The Guardian</a:t>
            </a:r>
          </a:p>
        </p:txBody>
      </p:sp>
      <p:sp>
        <p:nvSpPr>
          <p:cNvPr id="10" name="TextBox 10"/>
          <p:cNvSpPr txBox="1"/>
          <p:nvPr/>
        </p:nvSpPr>
        <p:spPr>
          <a:xfrm>
            <a:off x="3836059" y="3901842"/>
            <a:ext cx="1565860"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ITV</a:t>
            </a:r>
          </a:p>
        </p:txBody>
      </p:sp>
      <p:sp>
        <p:nvSpPr>
          <p:cNvPr id="11" name="TextBox 11"/>
          <p:cNvSpPr txBox="1"/>
          <p:nvPr/>
        </p:nvSpPr>
        <p:spPr>
          <a:xfrm>
            <a:off x="6172491" y="3883415"/>
            <a:ext cx="4118466"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Sky News</a:t>
            </a:r>
          </a:p>
        </p:txBody>
      </p:sp>
      <p:sp>
        <p:nvSpPr>
          <p:cNvPr id="12" name="TextBox 12"/>
          <p:cNvSpPr txBox="1"/>
          <p:nvPr/>
        </p:nvSpPr>
        <p:spPr>
          <a:xfrm>
            <a:off x="10371026" y="3883415"/>
            <a:ext cx="4337588"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Channel 4</a:t>
            </a:r>
          </a:p>
        </p:txBody>
      </p:sp>
      <p:sp>
        <p:nvSpPr>
          <p:cNvPr id="13" name="TextBox 13"/>
          <p:cNvSpPr txBox="1"/>
          <p:nvPr/>
        </p:nvSpPr>
        <p:spPr>
          <a:xfrm>
            <a:off x="6854848" y="5103714"/>
            <a:ext cx="4509932"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The Times</a:t>
            </a:r>
          </a:p>
        </p:txBody>
      </p:sp>
      <p:sp>
        <p:nvSpPr>
          <p:cNvPr id="14" name="TextBox 14"/>
          <p:cNvSpPr txBox="1"/>
          <p:nvPr/>
        </p:nvSpPr>
        <p:spPr>
          <a:xfrm>
            <a:off x="1274743" y="6309396"/>
            <a:ext cx="7017834"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New York Times</a:t>
            </a:r>
          </a:p>
        </p:txBody>
      </p:sp>
      <p:sp>
        <p:nvSpPr>
          <p:cNvPr id="15" name="TextBox 15"/>
          <p:cNvSpPr txBox="1"/>
          <p:nvPr/>
        </p:nvSpPr>
        <p:spPr>
          <a:xfrm>
            <a:off x="11347117" y="5071160"/>
            <a:ext cx="4553044"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First News</a:t>
            </a:r>
          </a:p>
        </p:txBody>
      </p:sp>
      <p:sp>
        <p:nvSpPr>
          <p:cNvPr id="16" name="TextBox 16"/>
          <p:cNvSpPr txBox="1"/>
          <p:nvPr/>
        </p:nvSpPr>
        <p:spPr>
          <a:xfrm>
            <a:off x="1274743" y="7404636"/>
            <a:ext cx="4959814"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Newsround</a:t>
            </a:r>
          </a:p>
        </p:txBody>
      </p:sp>
      <p:sp>
        <p:nvSpPr>
          <p:cNvPr id="17" name="TextBox 17"/>
          <p:cNvSpPr txBox="1"/>
          <p:nvPr/>
        </p:nvSpPr>
        <p:spPr>
          <a:xfrm>
            <a:off x="6151939" y="7404636"/>
            <a:ext cx="7305910" cy="890437"/>
          </a:xfrm>
          <a:prstGeom prst="rect">
            <a:avLst/>
          </a:prstGeom>
        </p:spPr>
        <p:txBody>
          <a:bodyPr wrap="square" lIns="0" tIns="0" rIns="0" bIns="0" rtlCol="0" anchor="t">
            <a:spAutoFit/>
          </a:bodyPr>
          <a:lstStyle/>
          <a:p>
            <a:pPr algn="l">
              <a:lnSpc>
                <a:spcPts val="7664"/>
              </a:lnSpc>
            </a:pPr>
            <a:r>
              <a:rPr lang="en-US" sz="5474" b="1" dirty="0">
                <a:solidFill>
                  <a:srgbClr val="000000"/>
                </a:solidFill>
                <a:latin typeface="GH Guardian Headline 3"/>
                <a:ea typeface="GH Guardian Headline 3"/>
                <a:cs typeface="GH Guardian Headline 3"/>
                <a:sym typeface="GH Guardian Headline 3"/>
              </a:rPr>
              <a:t>The Week Junior</a:t>
            </a:r>
          </a:p>
        </p:txBody>
      </p:sp>
      <p:sp>
        <p:nvSpPr>
          <p:cNvPr id="18" name="TextBox 18"/>
          <p:cNvSpPr txBox="1"/>
          <p:nvPr/>
        </p:nvSpPr>
        <p:spPr>
          <a:xfrm>
            <a:off x="7317744" y="6324636"/>
            <a:ext cx="4510079" cy="890437"/>
          </a:xfrm>
          <a:prstGeom prst="rect">
            <a:avLst/>
          </a:prstGeom>
        </p:spPr>
        <p:txBody>
          <a:bodyPr wrap="square" lIns="0" tIns="0" rIns="0" bIns="0" rtlCol="0" anchor="t">
            <a:spAutoFit/>
          </a:bodyPr>
          <a:lstStyle/>
          <a:p>
            <a:pPr algn="l">
              <a:lnSpc>
                <a:spcPts val="7664"/>
              </a:lnSpc>
            </a:pPr>
            <a:r>
              <a:rPr lang="en-US" sz="5474" b="1">
                <a:solidFill>
                  <a:srgbClr val="000000"/>
                </a:solidFill>
                <a:latin typeface="GH Guardian Headline 3"/>
                <a:ea typeface="GH Guardian Headline 3"/>
                <a:cs typeface="GH Guardian Headline 3"/>
                <a:sym typeface="GH Guardian Headline 3"/>
              </a:rPr>
              <a:t>The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53848" y="1274545"/>
            <a:ext cx="16180304" cy="8031380"/>
            <a:chOff x="0" y="0"/>
            <a:chExt cx="4261479" cy="2115260"/>
          </a:xfrm>
        </p:grpSpPr>
        <p:sp>
          <p:nvSpPr>
            <p:cNvPr id="3" name="Freeform 3"/>
            <p:cNvSpPr/>
            <p:nvPr/>
          </p:nvSpPr>
          <p:spPr>
            <a:xfrm>
              <a:off x="0" y="0"/>
              <a:ext cx="4261479" cy="2115260"/>
            </a:xfrm>
            <a:custGeom>
              <a:avLst/>
              <a:gdLst/>
              <a:ahLst/>
              <a:cxnLst/>
              <a:rect l="l" t="t" r="r" b="b"/>
              <a:pathLst>
                <a:path w="4261479" h="2115260">
                  <a:moveTo>
                    <a:pt x="0" y="0"/>
                  </a:moveTo>
                  <a:lnTo>
                    <a:pt x="4261479" y="0"/>
                  </a:lnTo>
                  <a:lnTo>
                    <a:pt x="4261479" y="2115260"/>
                  </a:lnTo>
                  <a:lnTo>
                    <a:pt x="0" y="2115260"/>
                  </a:lnTo>
                  <a:close/>
                </a:path>
              </a:pathLst>
            </a:custGeom>
            <a:solidFill>
              <a:srgbClr val="FFFFFF"/>
            </a:solidFill>
          </p:spPr>
        </p:sp>
        <p:sp>
          <p:nvSpPr>
            <p:cNvPr id="4" name="TextBox 4"/>
            <p:cNvSpPr txBox="1"/>
            <p:nvPr/>
          </p:nvSpPr>
          <p:spPr>
            <a:xfrm>
              <a:off x="0" y="-76200"/>
              <a:ext cx="4261479" cy="219146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sp>
        <p:nvSpPr>
          <p:cNvPr id="6" name="Freeform 6"/>
          <p:cNvSpPr/>
          <p:nvPr/>
        </p:nvSpPr>
        <p:spPr>
          <a:xfrm>
            <a:off x="12567335" y="4723215"/>
            <a:ext cx="5720665" cy="6631388"/>
          </a:xfrm>
          <a:custGeom>
            <a:avLst/>
            <a:gdLst/>
            <a:ahLst/>
            <a:cxnLst/>
            <a:rect l="l" t="t" r="r" b="b"/>
            <a:pathLst>
              <a:path w="5720665" h="6631388">
                <a:moveTo>
                  <a:pt x="0" y="0"/>
                </a:moveTo>
                <a:lnTo>
                  <a:pt x="5720665" y="0"/>
                </a:lnTo>
                <a:lnTo>
                  <a:pt x="5720665" y="6631388"/>
                </a:lnTo>
                <a:lnTo>
                  <a:pt x="0" y="6631388"/>
                </a:lnTo>
                <a:lnTo>
                  <a:pt x="0" y="0"/>
                </a:lnTo>
                <a:close/>
              </a:path>
            </a:pathLst>
          </a:custGeom>
          <a:blipFill>
            <a:blip r:embed="rId4"/>
            <a:stretch>
              <a:fillRect t="-4129" r="-12860"/>
            </a:stretch>
          </a:blipFill>
        </p:spPr>
      </p:sp>
      <p:sp>
        <p:nvSpPr>
          <p:cNvPr id="7" name="TextBox 7"/>
          <p:cNvSpPr txBox="1"/>
          <p:nvPr/>
        </p:nvSpPr>
        <p:spPr>
          <a:xfrm>
            <a:off x="1274743" y="1282104"/>
            <a:ext cx="15676976" cy="2141099"/>
          </a:xfrm>
          <a:prstGeom prst="rect">
            <a:avLst/>
          </a:prstGeom>
        </p:spPr>
        <p:txBody>
          <a:bodyPr lIns="0" tIns="0" rIns="0" bIns="0" rtlCol="0" anchor="t">
            <a:spAutoFit/>
          </a:bodyPr>
          <a:lstStyle/>
          <a:p>
            <a:pPr algn="l">
              <a:lnSpc>
                <a:spcPts val="6761"/>
              </a:lnSpc>
            </a:pPr>
            <a:r>
              <a:rPr lang="en-US" sz="4829" b="1" dirty="0">
                <a:solidFill>
                  <a:srgbClr val="000000"/>
                </a:solidFill>
                <a:latin typeface="GH Guardian Headline 1"/>
                <a:ea typeface="GH Guardian Headline 1"/>
                <a:cs typeface="GH Guardian Headline 1"/>
                <a:sym typeface="GH Guardian Headline 1"/>
              </a:rPr>
              <a:t>Fake news clue words</a:t>
            </a:r>
          </a:p>
          <a:p>
            <a:pPr algn="l">
              <a:lnSpc>
                <a:spcPts val="5221"/>
              </a:lnSpc>
            </a:pPr>
            <a:r>
              <a:rPr lang="en-US" sz="3729" dirty="0">
                <a:solidFill>
                  <a:srgbClr val="000000"/>
                </a:solidFill>
                <a:latin typeface="GH Guardian Headline 2"/>
                <a:ea typeface="GH Guardian Headline 2"/>
                <a:cs typeface="GH Guardian Headline 2"/>
                <a:sym typeface="GH Guardian Headline 2"/>
              </a:rPr>
              <a:t>If you see any of these words connected to a news story, it is a clue that it is not true!</a:t>
            </a:r>
          </a:p>
        </p:txBody>
      </p:sp>
      <p:sp>
        <p:nvSpPr>
          <p:cNvPr id="8" name="TextBox 8"/>
          <p:cNvSpPr txBox="1"/>
          <p:nvPr/>
        </p:nvSpPr>
        <p:spPr>
          <a:xfrm>
            <a:off x="1291579" y="3455567"/>
            <a:ext cx="1758511"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fake</a:t>
            </a:r>
          </a:p>
        </p:txBody>
      </p:sp>
      <p:sp>
        <p:nvSpPr>
          <p:cNvPr id="9" name="TextBox 9"/>
          <p:cNvSpPr txBox="1"/>
          <p:nvPr/>
        </p:nvSpPr>
        <p:spPr>
          <a:xfrm>
            <a:off x="1291579" y="4902672"/>
            <a:ext cx="2808310"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parody</a:t>
            </a:r>
          </a:p>
        </p:txBody>
      </p:sp>
      <p:sp>
        <p:nvSpPr>
          <p:cNvPr id="10" name="TextBox 10"/>
          <p:cNvSpPr txBox="1"/>
          <p:nvPr/>
        </p:nvSpPr>
        <p:spPr>
          <a:xfrm>
            <a:off x="1291579" y="7788847"/>
            <a:ext cx="10183142"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“No, this did not happen!”</a:t>
            </a:r>
          </a:p>
        </p:txBody>
      </p:sp>
      <p:sp>
        <p:nvSpPr>
          <p:cNvPr id="11" name="TextBox 11"/>
          <p:cNvSpPr txBox="1"/>
          <p:nvPr/>
        </p:nvSpPr>
        <p:spPr>
          <a:xfrm>
            <a:off x="4321621" y="3455567"/>
            <a:ext cx="1963839"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hoax</a:t>
            </a:r>
          </a:p>
        </p:txBody>
      </p:sp>
      <p:sp>
        <p:nvSpPr>
          <p:cNvPr id="12" name="TextBox 12"/>
          <p:cNvSpPr txBox="1"/>
          <p:nvPr/>
        </p:nvSpPr>
        <p:spPr>
          <a:xfrm>
            <a:off x="7595300" y="3455567"/>
            <a:ext cx="1891785"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false</a:t>
            </a:r>
          </a:p>
        </p:txBody>
      </p:sp>
      <p:sp>
        <p:nvSpPr>
          <p:cNvPr id="13" name="TextBox 13"/>
          <p:cNvSpPr txBox="1"/>
          <p:nvPr/>
        </p:nvSpPr>
        <p:spPr>
          <a:xfrm>
            <a:off x="9878093" y="4900460"/>
            <a:ext cx="2651779"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fiction</a:t>
            </a:r>
          </a:p>
        </p:txBody>
      </p:sp>
      <p:sp>
        <p:nvSpPr>
          <p:cNvPr id="14" name="TextBox 14"/>
          <p:cNvSpPr txBox="1"/>
          <p:nvPr/>
        </p:nvSpPr>
        <p:spPr>
          <a:xfrm>
            <a:off x="5303541" y="4900460"/>
            <a:ext cx="3255342"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satirical</a:t>
            </a:r>
          </a:p>
        </p:txBody>
      </p:sp>
      <p:sp>
        <p:nvSpPr>
          <p:cNvPr id="15" name="TextBox 15"/>
          <p:cNvSpPr txBox="1"/>
          <p:nvPr/>
        </p:nvSpPr>
        <p:spPr>
          <a:xfrm>
            <a:off x="4607119" y="6343027"/>
            <a:ext cx="4104782"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fact check</a:t>
            </a:r>
          </a:p>
        </p:txBody>
      </p:sp>
      <p:sp>
        <p:nvSpPr>
          <p:cNvPr id="16" name="TextBox 16"/>
          <p:cNvSpPr txBox="1"/>
          <p:nvPr/>
        </p:nvSpPr>
        <p:spPr>
          <a:xfrm>
            <a:off x="11003364" y="3455567"/>
            <a:ext cx="4424303"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misleading</a:t>
            </a:r>
          </a:p>
        </p:txBody>
      </p:sp>
      <p:sp>
        <p:nvSpPr>
          <p:cNvPr id="17" name="TextBox 17"/>
          <p:cNvSpPr txBox="1"/>
          <p:nvPr/>
        </p:nvSpPr>
        <p:spPr>
          <a:xfrm>
            <a:off x="1291579" y="6345239"/>
            <a:ext cx="2131104" cy="1236511"/>
          </a:xfrm>
          <a:prstGeom prst="rect">
            <a:avLst/>
          </a:prstGeom>
        </p:spPr>
        <p:txBody>
          <a:bodyPr lIns="0" tIns="0" rIns="0" bIns="0" rtlCol="0" anchor="t">
            <a:spAutoFit/>
          </a:bodyPr>
          <a:lstStyle/>
          <a:p>
            <a:pPr algn="l">
              <a:lnSpc>
                <a:spcPts val="9127"/>
              </a:lnSpc>
            </a:pPr>
            <a:r>
              <a:rPr lang="en-US" sz="6519">
                <a:solidFill>
                  <a:srgbClr val="000000"/>
                </a:solidFill>
                <a:latin typeface="GH Guardian Headline 3"/>
                <a:ea typeface="GH Guardian Headline 3"/>
                <a:cs typeface="GH Guardian Headline 3"/>
                <a:sym typeface="GH Guardian Headline 3"/>
              </a:rPr>
              <a:t>myth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1945796" y="1574807"/>
            <a:ext cx="6697266" cy="7137386"/>
            <a:chOff x="0" y="0"/>
            <a:chExt cx="1763889" cy="1879805"/>
          </a:xfrm>
        </p:grpSpPr>
        <p:sp>
          <p:nvSpPr>
            <p:cNvPr id="4" name="Freeform 4"/>
            <p:cNvSpPr/>
            <p:nvPr/>
          </p:nvSpPr>
          <p:spPr>
            <a:xfrm>
              <a:off x="0" y="0"/>
              <a:ext cx="1763889" cy="1879805"/>
            </a:xfrm>
            <a:custGeom>
              <a:avLst/>
              <a:gdLst/>
              <a:ahLst/>
              <a:cxnLst/>
              <a:rect l="l" t="t" r="r" b="b"/>
              <a:pathLst>
                <a:path w="1763889" h="1879805">
                  <a:moveTo>
                    <a:pt x="0" y="0"/>
                  </a:moveTo>
                  <a:lnTo>
                    <a:pt x="1763889" y="0"/>
                  </a:lnTo>
                  <a:lnTo>
                    <a:pt x="1763889" y="1879805"/>
                  </a:lnTo>
                  <a:lnTo>
                    <a:pt x="0" y="1879805"/>
                  </a:lnTo>
                  <a:close/>
                </a:path>
              </a:pathLst>
            </a:custGeom>
            <a:solidFill>
              <a:srgbClr val="FFFFFF"/>
            </a:solidFill>
          </p:spPr>
        </p:sp>
        <p:sp>
          <p:nvSpPr>
            <p:cNvPr id="5" name="TextBox 5"/>
            <p:cNvSpPr txBox="1"/>
            <p:nvPr/>
          </p:nvSpPr>
          <p:spPr>
            <a:xfrm>
              <a:off x="0" y="-76200"/>
              <a:ext cx="1763889" cy="1956005"/>
            </a:xfrm>
            <a:prstGeom prst="rect">
              <a:avLst/>
            </a:prstGeom>
          </p:spPr>
          <p:txBody>
            <a:bodyPr lIns="50800" tIns="50800" rIns="50800" bIns="50800" rtlCol="0" anchor="ctr"/>
            <a:lstStyle/>
            <a:p>
              <a:pPr algn="ctr">
                <a:lnSpc>
                  <a:spcPts val="2808"/>
                </a:lnSpc>
              </a:pPr>
              <a:endParaRPr/>
            </a:p>
          </p:txBody>
        </p:sp>
      </p:grpSp>
      <p:sp>
        <p:nvSpPr>
          <p:cNvPr id="6" name="TextBox 6"/>
          <p:cNvSpPr txBox="1"/>
          <p:nvPr/>
        </p:nvSpPr>
        <p:spPr>
          <a:xfrm>
            <a:off x="2832959" y="3051140"/>
            <a:ext cx="4922940" cy="3965645"/>
          </a:xfrm>
          <a:prstGeom prst="rect">
            <a:avLst/>
          </a:prstGeom>
        </p:spPr>
        <p:txBody>
          <a:bodyPr lIns="0" tIns="0" rIns="0" bIns="0" rtlCol="0" anchor="t">
            <a:spAutoFit/>
          </a:bodyPr>
          <a:lstStyle/>
          <a:p>
            <a:pPr algn="ctr">
              <a:lnSpc>
                <a:spcPts val="7696"/>
              </a:lnSpc>
            </a:pPr>
            <a:r>
              <a:rPr lang="en-US" sz="5497">
                <a:solidFill>
                  <a:srgbClr val="160F0E"/>
                </a:solidFill>
                <a:latin typeface="GH Guardian Headline 3"/>
                <a:ea typeface="GH Guardian Headline 3"/>
                <a:cs typeface="GH Guardian Headline 3"/>
                <a:sym typeface="GH Guardian Headline 3"/>
              </a:rPr>
              <a:t>What clues helped you to identify the fake news?</a:t>
            </a:r>
          </a:p>
        </p:txBody>
      </p:sp>
      <p:grpSp>
        <p:nvGrpSpPr>
          <p:cNvPr id="7" name="Group 7"/>
          <p:cNvGrpSpPr/>
          <p:nvPr/>
        </p:nvGrpSpPr>
        <p:grpSpPr>
          <a:xfrm>
            <a:off x="9144000" y="1574807"/>
            <a:ext cx="6697266" cy="7137386"/>
            <a:chOff x="0" y="0"/>
            <a:chExt cx="1763889" cy="1879805"/>
          </a:xfrm>
        </p:grpSpPr>
        <p:sp>
          <p:nvSpPr>
            <p:cNvPr id="8" name="Freeform 8"/>
            <p:cNvSpPr/>
            <p:nvPr/>
          </p:nvSpPr>
          <p:spPr>
            <a:xfrm>
              <a:off x="0" y="0"/>
              <a:ext cx="1763889" cy="1879805"/>
            </a:xfrm>
            <a:custGeom>
              <a:avLst/>
              <a:gdLst/>
              <a:ahLst/>
              <a:cxnLst/>
              <a:rect l="l" t="t" r="r" b="b"/>
              <a:pathLst>
                <a:path w="1763889" h="1879805">
                  <a:moveTo>
                    <a:pt x="0" y="0"/>
                  </a:moveTo>
                  <a:lnTo>
                    <a:pt x="1763889" y="0"/>
                  </a:lnTo>
                  <a:lnTo>
                    <a:pt x="1763889" y="1879805"/>
                  </a:lnTo>
                  <a:lnTo>
                    <a:pt x="0" y="1879805"/>
                  </a:lnTo>
                  <a:close/>
                </a:path>
              </a:pathLst>
            </a:custGeom>
            <a:solidFill>
              <a:srgbClr val="FFFFFF"/>
            </a:solidFill>
          </p:spPr>
        </p:sp>
        <p:sp>
          <p:nvSpPr>
            <p:cNvPr id="9" name="TextBox 9"/>
            <p:cNvSpPr txBox="1"/>
            <p:nvPr/>
          </p:nvSpPr>
          <p:spPr>
            <a:xfrm>
              <a:off x="0" y="-76200"/>
              <a:ext cx="1763889" cy="1956005"/>
            </a:xfrm>
            <a:prstGeom prst="rect">
              <a:avLst/>
            </a:prstGeom>
          </p:spPr>
          <p:txBody>
            <a:bodyPr lIns="50800" tIns="50800" rIns="50800" bIns="50800" rtlCol="0" anchor="ctr"/>
            <a:lstStyle/>
            <a:p>
              <a:pPr algn="ctr">
                <a:lnSpc>
                  <a:spcPts val="2808"/>
                </a:lnSpc>
              </a:pPr>
              <a:endParaRPr/>
            </a:p>
          </p:txBody>
        </p:sp>
      </p:grpSp>
      <p:sp>
        <p:nvSpPr>
          <p:cNvPr id="10" name="TextBox 10"/>
          <p:cNvSpPr txBox="1"/>
          <p:nvPr/>
        </p:nvSpPr>
        <p:spPr>
          <a:xfrm>
            <a:off x="9870428" y="3051140"/>
            <a:ext cx="5244410" cy="3965645"/>
          </a:xfrm>
          <a:prstGeom prst="rect">
            <a:avLst/>
          </a:prstGeom>
        </p:spPr>
        <p:txBody>
          <a:bodyPr lIns="0" tIns="0" rIns="0" bIns="0" rtlCol="0" anchor="t">
            <a:spAutoFit/>
          </a:bodyPr>
          <a:lstStyle/>
          <a:p>
            <a:pPr algn="ctr">
              <a:lnSpc>
                <a:spcPts val="7696"/>
              </a:lnSpc>
            </a:pPr>
            <a:r>
              <a:rPr lang="en-US" sz="5497">
                <a:solidFill>
                  <a:srgbClr val="160F0E"/>
                </a:solidFill>
                <a:latin typeface="GH Guardian Headline 3"/>
                <a:ea typeface="GH Guardian Headline 3"/>
                <a:cs typeface="GH Guardian Headline 3"/>
                <a:sym typeface="GH Guardian Headline 3"/>
              </a:rPr>
              <a:t>What clues showed that you could trust the real story?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884626" y="46701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241102" y="2579095"/>
            <a:ext cx="8680328" cy="7378338"/>
            <a:chOff x="0" y="0"/>
            <a:chExt cx="2286177" cy="1943266"/>
          </a:xfrm>
        </p:grpSpPr>
        <p:sp>
          <p:nvSpPr>
            <p:cNvPr id="4" name="Freeform 4"/>
            <p:cNvSpPr/>
            <p:nvPr/>
          </p:nvSpPr>
          <p:spPr>
            <a:xfrm>
              <a:off x="0" y="0"/>
              <a:ext cx="2286177" cy="1943266"/>
            </a:xfrm>
            <a:custGeom>
              <a:avLst/>
              <a:gdLst/>
              <a:ahLst/>
              <a:cxnLst/>
              <a:rect l="l" t="t" r="r" b="b"/>
              <a:pathLst>
                <a:path w="2286177" h="1943266">
                  <a:moveTo>
                    <a:pt x="0" y="0"/>
                  </a:moveTo>
                  <a:lnTo>
                    <a:pt x="2286177" y="0"/>
                  </a:lnTo>
                  <a:lnTo>
                    <a:pt x="2286177" y="1943266"/>
                  </a:lnTo>
                  <a:lnTo>
                    <a:pt x="0" y="1943266"/>
                  </a:lnTo>
                  <a:close/>
                </a:path>
              </a:pathLst>
            </a:custGeom>
            <a:solidFill>
              <a:srgbClr val="FFFFFF"/>
            </a:solidFill>
          </p:spPr>
        </p:sp>
        <p:sp>
          <p:nvSpPr>
            <p:cNvPr id="5" name="TextBox 5"/>
            <p:cNvSpPr txBox="1"/>
            <p:nvPr/>
          </p:nvSpPr>
          <p:spPr>
            <a:xfrm>
              <a:off x="0" y="-76200"/>
              <a:ext cx="2286177" cy="2019466"/>
            </a:xfrm>
            <a:prstGeom prst="rect">
              <a:avLst/>
            </a:prstGeom>
          </p:spPr>
          <p:txBody>
            <a:bodyPr lIns="50800" tIns="50800" rIns="50800" bIns="50800" rtlCol="0" anchor="ctr"/>
            <a:lstStyle/>
            <a:p>
              <a:pPr algn="ctr">
                <a:lnSpc>
                  <a:spcPts val="2808"/>
                </a:lnSpc>
              </a:pPr>
              <a:endParaRPr/>
            </a:p>
          </p:txBody>
        </p:sp>
      </p:grpSp>
      <p:grpSp>
        <p:nvGrpSpPr>
          <p:cNvPr id="6" name="Group 6"/>
          <p:cNvGrpSpPr/>
          <p:nvPr/>
        </p:nvGrpSpPr>
        <p:grpSpPr>
          <a:xfrm>
            <a:off x="9164907" y="2579095"/>
            <a:ext cx="8923804" cy="7378338"/>
            <a:chOff x="0" y="0"/>
            <a:chExt cx="2350302" cy="1943266"/>
          </a:xfrm>
        </p:grpSpPr>
        <p:sp>
          <p:nvSpPr>
            <p:cNvPr id="7" name="Freeform 7"/>
            <p:cNvSpPr/>
            <p:nvPr/>
          </p:nvSpPr>
          <p:spPr>
            <a:xfrm>
              <a:off x="0" y="0"/>
              <a:ext cx="2350302" cy="1943266"/>
            </a:xfrm>
            <a:custGeom>
              <a:avLst/>
              <a:gdLst/>
              <a:ahLst/>
              <a:cxnLst/>
              <a:rect l="l" t="t" r="r" b="b"/>
              <a:pathLst>
                <a:path w="2350302" h="1943266">
                  <a:moveTo>
                    <a:pt x="0" y="0"/>
                  </a:moveTo>
                  <a:lnTo>
                    <a:pt x="2350302" y="0"/>
                  </a:lnTo>
                  <a:lnTo>
                    <a:pt x="2350302" y="1943266"/>
                  </a:lnTo>
                  <a:lnTo>
                    <a:pt x="0" y="1943266"/>
                  </a:lnTo>
                  <a:close/>
                </a:path>
              </a:pathLst>
            </a:custGeom>
            <a:solidFill>
              <a:srgbClr val="FFFFFF"/>
            </a:solidFill>
          </p:spPr>
        </p:sp>
        <p:sp>
          <p:nvSpPr>
            <p:cNvPr id="8" name="TextBox 8"/>
            <p:cNvSpPr txBox="1"/>
            <p:nvPr/>
          </p:nvSpPr>
          <p:spPr>
            <a:xfrm>
              <a:off x="0" y="-76200"/>
              <a:ext cx="2350302" cy="2019466"/>
            </a:xfrm>
            <a:prstGeom prst="rect">
              <a:avLst/>
            </a:prstGeom>
          </p:spPr>
          <p:txBody>
            <a:bodyPr lIns="50800" tIns="50800" rIns="50800" bIns="50800" rtlCol="0" anchor="ctr"/>
            <a:lstStyle/>
            <a:p>
              <a:pPr algn="ctr">
                <a:lnSpc>
                  <a:spcPts val="2808"/>
                </a:lnSpc>
              </a:pPr>
              <a:endParaRPr/>
            </a:p>
          </p:txBody>
        </p:sp>
      </p:grpSp>
      <p:sp>
        <p:nvSpPr>
          <p:cNvPr id="9" name="TextBox 9"/>
          <p:cNvSpPr txBox="1"/>
          <p:nvPr/>
        </p:nvSpPr>
        <p:spPr>
          <a:xfrm>
            <a:off x="241102" y="298553"/>
            <a:ext cx="14920086" cy="1878528"/>
          </a:xfrm>
          <a:prstGeom prst="rect">
            <a:avLst/>
          </a:prstGeom>
        </p:spPr>
        <p:txBody>
          <a:bodyPr lIns="0" tIns="0" rIns="0" bIns="0" rtlCol="0" anchor="t">
            <a:spAutoFit/>
          </a:bodyPr>
          <a:lstStyle/>
          <a:p>
            <a:pPr algn="ctr">
              <a:lnSpc>
                <a:spcPts val="7696"/>
              </a:lnSpc>
            </a:pPr>
            <a:r>
              <a:rPr lang="en-US" sz="5497" dirty="0">
                <a:solidFill>
                  <a:srgbClr val="FFFFFF"/>
                </a:solidFill>
                <a:latin typeface="GH Guardian Headline 3"/>
                <a:ea typeface="GH Guardian Headline 3"/>
                <a:cs typeface="GH Guardian Headline 3"/>
                <a:sym typeface="GH Guardian Headline 3"/>
              </a:rPr>
              <a:t>Choose two of the following fake news stories to read and answer these questions...</a:t>
            </a:r>
          </a:p>
        </p:txBody>
      </p:sp>
      <p:sp>
        <p:nvSpPr>
          <p:cNvPr id="10" name="TextBox 10"/>
          <p:cNvSpPr txBox="1"/>
          <p:nvPr/>
        </p:nvSpPr>
        <p:spPr>
          <a:xfrm>
            <a:off x="241102" y="2708573"/>
            <a:ext cx="8923804" cy="7248860"/>
          </a:xfrm>
          <a:prstGeom prst="rect">
            <a:avLst/>
          </a:prstGeom>
        </p:spPr>
        <p:txBody>
          <a:bodyPr lIns="0" tIns="0" rIns="0" bIns="0" rtlCol="0" anchor="t">
            <a:spAutoFit/>
          </a:bodyPr>
          <a:lstStyle/>
          <a:p>
            <a:pPr marL="971550" lvl="1" indent="-485775" algn="l">
              <a:lnSpc>
                <a:spcPts val="6299"/>
              </a:lnSpc>
              <a:buAutoNum type="arabicPeriod"/>
            </a:pPr>
            <a:r>
              <a:rPr lang="en-US" sz="4500">
                <a:solidFill>
                  <a:srgbClr val="000000"/>
                </a:solidFill>
                <a:latin typeface="GH Guardian Headline 2"/>
                <a:ea typeface="GH Guardian Headline 2"/>
                <a:cs typeface="GH Guardian Headline 2"/>
                <a:sym typeface="GH Guardian Headline 2"/>
              </a:rPr>
              <a:t>How might someone feel reading this story? </a:t>
            </a:r>
          </a:p>
          <a:p>
            <a:pPr marL="971550" lvl="1" indent="-485775" algn="l">
              <a:lnSpc>
                <a:spcPts val="6299"/>
              </a:lnSpc>
              <a:buAutoNum type="arabicPeriod"/>
            </a:pPr>
            <a:r>
              <a:rPr lang="en-US" sz="4500">
                <a:solidFill>
                  <a:srgbClr val="000000"/>
                </a:solidFill>
                <a:latin typeface="GH Guardian Headline 2"/>
                <a:ea typeface="GH Guardian Headline 2"/>
                <a:cs typeface="GH Guardian Headline 2"/>
                <a:sym typeface="GH Guardian Headline 2"/>
              </a:rPr>
              <a:t>How does the article try to make the reader feel an extreme emotion? </a:t>
            </a:r>
          </a:p>
          <a:p>
            <a:pPr marL="971550" lvl="1" indent="-485775" algn="l">
              <a:lnSpc>
                <a:spcPts val="6299"/>
              </a:lnSpc>
              <a:buAutoNum type="arabicPeriod"/>
            </a:pPr>
            <a:r>
              <a:rPr lang="en-US" sz="4500">
                <a:solidFill>
                  <a:srgbClr val="000000"/>
                </a:solidFill>
                <a:latin typeface="GH Guardian Headline 2"/>
                <a:ea typeface="GH Guardian Headline 2"/>
                <a:cs typeface="GH Guardian Headline 2"/>
                <a:sym typeface="GH Guardian Headline 2"/>
              </a:rPr>
              <a:t>What would happen if someone believed this story? </a:t>
            </a:r>
          </a:p>
          <a:p>
            <a:pPr marL="971550" lvl="1" indent="-485775" algn="l">
              <a:lnSpc>
                <a:spcPts val="6299"/>
              </a:lnSpc>
              <a:buAutoNum type="arabicPeriod"/>
            </a:pPr>
            <a:r>
              <a:rPr lang="en-US" sz="4500">
                <a:solidFill>
                  <a:srgbClr val="000000"/>
                </a:solidFill>
                <a:latin typeface="GH Guardian Headline 2"/>
                <a:ea typeface="GH Guardian Headline 2"/>
                <a:cs typeface="GH Guardian Headline 2"/>
                <a:sym typeface="GH Guardian Headline 2"/>
              </a:rPr>
              <a:t>Could it affect how they think or act? </a:t>
            </a:r>
          </a:p>
        </p:txBody>
      </p:sp>
      <p:sp>
        <p:nvSpPr>
          <p:cNvPr id="11" name="TextBox 11"/>
          <p:cNvSpPr txBox="1"/>
          <p:nvPr/>
        </p:nvSpPr>
        <p:spPr>
          <a:xfrm>
            <a:off x="241102" y="9909808"/>
            <a:ext cx="8680328" cy="226714"/>
          </a:xfrm>
          <a:prstGeom prst="rect">
            <a:avLst/>
          </a:prstGeom>
        </p:spPr>
        <p:txBody>
          <a:bodyPr lIns="0" tIns="0" rIns="0" bIns="0" rtlCol="0" anchor="t">
            <a:spAutoFit/>
          </a:bodyPr>
          <a:lstStyle/>
          <a:p>
            <a:pPr algn="ctr">
              <a:lnSpc>
                <a:spcPts val="1679"/>
              </a:lnSpc>
            </a:pPr>
            <a:r>
              <a:rPr lang="en-US" sz="1200">
                <a:solidFill>
                  <a:srgbClr val="000000"/>
                </a:solidFill>
                <a:latin typeface="GH Guardian Headline 2"/>
                <a:ea typeface="GH Guardian Headline 2"/>
                <a:cs typeface="GH Guardian Headline 2"/>
                <a:sym typeface="GH Guardian Headline 2"/>
              </a:rPr>
              <a:t>Body</a:t>
            </a:r>
          </a:p>
        </p:txBody>
      </p:sp>
      <p:sp>
        <p:nvSpPr>
          <p:cNvPr id="12" name="TextBox 12"/>
          <p:cNvSpPr txBox="1"/>
          <p:nvPr/>
        </p:nvSpPr>
        <p:spPr>
          <a:xfrm>
            <a:off x="9057388" y="2699048"/>
            <a:ext cx="9031323" cy="6458248"/>
          </a:xfrm>
          <a:prstGeom prst="rect">
            <a:avLst/>
          </a:prstGeom>
        </p:spPr>
        <p:txBody>
          <a:bodyPr lIns="0" tIns="0" rIns="0" bIns="0" rtlCol="0" anchor="t">
            <a:spAutoFit/>
          </a:bodyPr>
          <a:lstStyle/>
          <a:p>
            <a:pPr marL="971550" lvl="1" indent="-485775" algn="l">
              <a:lnSpc>
                <a:spcPts val="6300"/>
              </a:lnSpc>
              <a:buAutoNum type="arabicPeriod"/>
            </a:pPr>
            <a:r>
              <a:rPr lang="en-US" sz="4500">
                <a:solidFill>
                  <a:srgbClr val="000000"/>
                </a:solidFill>
                <a:latin typeface="GH Guardian Headline 2"/>
                <a:ea typeface="GH Guardian Headline 2"/>
                <a:cs typeface="GH Guardian Headline 2"/>
                <a:sym typeface="GH Guardian Headline 2"/>
              </a:rPr>
              <a:t>How could it affect their actions? </a:t>
            </a:r>
          </a:p>
          <a:p>
            <a:pPr marL="971550" lvl="1" indent="-485775" algn="l">
              <a:lnSpc>
                <a:spcPts val="6300"/>
              </a:lnSpc>
              <a:buAutoNum type="arabicPeriod"/>
            </a:pPr>
            <a:r>
              <a:rPr lang="en-US" sz="4500">
                <a:solidFill>
                  <a:srgbClr val="000000"/>
                </a:solidFill>
                <a:latin typeface="GH Guardian Headline 2"/>
                <a:ea typeface="GH Guardian Headline 2"/>
                <a:cs typeface="GH Guardian Headline 2"/>
                <a:sym typeface="GH Guardian Headline 2"/>
              </a:rPr>
              <a:t>What is the motivation of the story/writer? </a:t>
            </a:r>
          </a:p>
          <a:p>
            <a:pPr marL="971550" lvl="1" indent="-485775" algn="l">
              <a:lnSpc>
                <a:spcPts val="6300"/>
              </a:lnSpc>
              <a:buAutoNum type="arabicPeriod"/>
            </a:pPr>
            <a:r>
              <a:rPr lang="en-US" sz="4500">
                <a:solidFill>
                  <a:srgbClr val="000000"/>
                </a:solidFill>
                <a:latin typeface="GH Guardian Headline 2"/>
                <a:ea typeface="GH Guardian Headline 2"/>
                <a:cs typeface="GH Guardian Headline 2"/>
                <a:sym typeface="GH Guardian Headline 2"/>
              </a:rPr>
              <a:t>Why has this story been made up? </a:t>
            </a:r>
          </a:p>
          <a:p>
            <a:pPr marL="971550" lvl="1" indent="-485775" algn="l">
              <a:lnSpc>
                <a:spcPts val="6300"/>
              </a:lnSpc>
              <a:buAutoNum type="arabicPeriod"/>
            </a:pPr>
            <a:r>
              <a:rPr lang="en-US" sz="4500">
                <a:solidFill>
                  <a:srgbClr val="000000"/>
                </a:solidFill>
                <a:latin typeface="GH Guardian Headline 2"/>
                <a:ea typeface="GH Guardian Headline 2"/>
                <a:cs typeface="GH Guardian Headline 2"/>
                <a:sym typeface="GH Guardian Headline 2"/>
              </a:rPr>
              <a:t>What type of fake news might cause harm?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0088" y="180975"/>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3"/>
            <a:stretch>
              <a:fillRect/>
            </a:stretch>
          </a:blipFill>
        </p:spPr>
      </p:sp>
      <p:sp>
        <p:nvSpPr>
          <p:cNvPr id="3" name="TextBox 3"/>
          <p:cNvSpPr txBox="1"/>
          <p:nvPr/>
        </p:nvSpPr>
        <p:spPr>
          <a:xfrm>
            <a:off x="1528366" y="1527597"/>
            <a:ext cx="13605231" cy="7428932"/>
          </a:xfrm>
          <a:prstGeom prst="rect">
            <a:avLst/>
          </a:prstGeom>
        </p:spPr>
        <p:txBody>
          <a:bodyPr lIns="0" tIns="0" rIns="0" bIns="0" rtlCol="0" anchor="t">
            <a:spAutoFit/>
          </a:bodyPr>
          <a:lstStyle/>
          <a:p>
            <a:pPr algn="l">
              <a:lnSpc>
                <a:spcPts val="7762"/>
              </a:lnSpc>
            </a:pPr>
            <a:r>
              <a:rPr lang="en-US" sz="5544" dirty="0">
                <a:solidFill>
                  <a:srgbClr val="000000"/>
                </a:solidFill>
                <a:latin typeface="GH Guardian Headline 3"/>
                <a:ea typeface="GH Guardian Headline 3"/>
                <a:cs typeface="GH Guardian Headline 3"/>
                <a:sym typeface="GH Guardian Headline 3"/>
              </a:rPr>
              <a:t>ALIEN ARRIVAL? HUGE BLACK UFO SPOTTED IN TEXAS </a:t>
            </a:r>
          </a:p>
          <a:p>
            <a:pPr algn="l">
              <a:lnSpc>
                <a:spcPts val="1679"/>
              </a:lnSpc>
            </a:pPr>
            <a:endParaRPr lang="en-US" sz="5544" dirty="0">
              <a:solidFill>
                <a:srgbClr val="000000"/>
              </a:solidFill>
              <a:latin typeface="GH Guardian Headline 3"/>
              <a:ea typeface="GH Guardian Headline 3"/>
              <a:cs typeface="GH Guardian Headline 3"/>
              <a:sym typeface="GH Guardian Headline 3"/>
            </a:endParaRPr>
          </a:p>
          <a:p>
            <a:pPr algn="l">
              <a:lnSpc>
                <a:spcPts val="4900"/>
              </a:lnSpc>
            </a:pPr>
            <a:r>
              <a:rPr lang="en-US" sz="3500" dirty="0">
                <a:solidFill>
                  <a:srgbClr val="000000"/>
                </a:solidFill>
                <a:latin typeface="GH Guardian Headline 1"/>
                <a:ea typeface="GH Guardian Headline 1"/>
                <a:cs typeface="GH Guardian Headline 1"/>
                <a:sym typeface="GH Guardian Headline 1"/>
              </a:rPr>
              <a:t>Does this creepy image convince you that aliens are coming? This picture taken by a man on the outskirts of a small Texan town, show a large black object gliding above the Earth.</a:t>
            </a:r>
          </a:p>
          <a:p>
            <a:pPr algn="l">
              <a:lnSpc>
                <a:spcPts val="1679"/>
              </a:lnSpc>
            </a:pPr>
            <a:endParaRPr lang="en-US" sz="3500" dirty="0">
              <a:solidFill>
                <a:srgbClr val="000000"/>
              </a:solidFill>
              <a:latin typeface="GH Guardian Headline 1"/>
              <a:ea typeface="GH Guardian Headline 1"/>
              <a:cs typeface="GH Guardian Headline 1"/>
              <a:sym typeface="GH Guardian Headline 1"/>
            </a:endParaRPr>
          </a:p>
          <a:p>
            <a:pPr algn="l">
              <a:lnSpc>
                <a:spcPts val="4900"/>
              </a:lnSpc>
            </a:pPr>
            <a:r>
              <a:rPr lang="en-US" sz="3500" dirty="0">
                <a:solidFill>
                  <a:srgbClr val="000000"/>
                </a:solidFill>
                <a:latin typeface="GH Guardian Headline 2"/>
                <a:ea typeface="GH Guardian Headline 2"/>
                <a:cs typeface="GH Guardian Headline 2"/>
                <a:sym typeface="GH Guardian Headline 2"/>
              </a:rPr>
              <a:t>The man said: “It was so weird! I was driving home one evening  and a dark shadow appeared over my car. I got out and saw the UFO flying right above me. I quickly managed to take a photo, but within a matter of seconds, the object turned and flew off. I couldn’t quite believe it! There’s no doubt that it was a UFO!”</a:t>
            </a:r>
          </a:p>
        </p:txBody>
      </p:sp>
      <p:sp>
        <p:nvSpPr>
          <p:cNvPr id="4" name="AutoShape 4"/>
          <p:cNvSpPr/>
          <p:nvPr/>
        </p:nvSpPr>
        <p:spPr>
          <a:xfrm flipV="1">
            <a:off x="1528366" y="1543334"/>
            <a:ext cx="13605231" cy="19050"/>
          </a:xfrm>
          <a:prstGeom prst="line">
            <a:avLst/>
          </a:prstGeom>
          <a:ln w="38100" cap="flat">
            <a:solidFill>
              <a:srgbClr val="000000"/>
            </a:solidFill>
            <a:prstDash val="solid"/>
            <a:headEnd type="none" w="sm" len="sm"/>
            <a:tailEnd type="none" w="sm" len="sm"/>
          </a:ln>
        </p:spPr>
      </p:sp>
      <p:sp>
        <p:nvSpPr>
          <p:cNvPr id="5" name="AutoShape 5"/>
          <p:cNvSpPr/>
          <p:nvPr/>
        </p:nvSpPr>
        <p:spPr>
          <a:xfrm>
            <a:off x="1528366" y="3543300"/>
            <a:ext cx="13605231"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670502" y="8931779"/>
            <a:ext cx="2253907" cy="973876"/>
          </a:xfrm>
          <a:custGeom>
            <a:avLst/>
            <a:gdLst/>
            <a:ahLst/>
            <a:cxnLst/>
            <a:rect l="l" t="t" r="r" b="b"/>
            <a:pathLst>
              <a:path w="2253907" h="973876">
                <a:moveTo>
                  <a:pt x="0" y="0"/>
                </a:moveTo>
                <a:lnTo>
                  <a:pt x="2253907" y="0"/>
                </a:lnTo>
                <a:lnTo>
                  <a:pt x="2253907" y="973876"/>
                </a:lnTo>
                <a:lnTo>
                  <a:pt x="0" y="973876"/>
                </a:lnTo>
                <a:lnTo>
                  <a:pt x="0" y="0"/>
                </a:lnTo>
                <a:close/>
              </a:path>
            </a:pathLst>
          </a:custGeom>
          <a:blipFill>
            <a:blip r:embed="rId2"/>
            <a:stretch>
              <a:fillRect/>
            </a:stretch>
          </a:blipFill>
        </p:spPr>
      </p:sp>
      <p:sp>
        <p:nvSpPr>
          <p:cNvPr id="3" name="TextBox 3"/>
          <p:cNvSpPr txBox="1"/>
          <p:nvPr/>
        </p:nvSpPr>
        <p:spPr>
          <a:xfrm>
            <a:off x="4484117" y="822815"/>
            <a:ext cx="9319766" cy="3689436"/>
          </a:xfrm>
          <a:prstGeom prst="rect">
            <a:avLst/>
          </a:prstGeom>
        </p:spPr>
        <p:txBody>
          <a:bodyPr lIns="0" tIns="0" rIns="0" bIns="0" rtlCol="0" anchor="t">
            <a:spAutoFit/>
          </a:bodyPr>
          <a:lstStyle/>
          <a:p>
            <a:pPr algn="ctr">
              <a:lnSpc>
                <a:spcPts val="18694"/>
              </a:lnSpc>
            </a:pPr>
            <a:r>
              <a:rPr lang="en-US" sz="13353" b="1" dirty="0">
                <a:solidFill>
                  <a:srgbClr val="FFFFFF"/>
                </a:solidFill>
                <a:latin typeface="GH Guardian Headline 3"/>
                <a:ea typeface="GH Guardian Headline 3"/>
                <a:cs typeface="GH Guardian Headline 3"/>
                <a:sym typeface="GH Guardian Headline 3"/>
              </a:rPr>
              <a:t>Lesson 5</a:t>
            </a:r>
          </a:p>
          <a:p>
            <a:pPr algn="ctr">
              <a:lnSpc>
                <a:spcPts val="3066"/>
              </a:lnSpc>
            </a:pPr>
            <a:endParaRPr lang="en-US" sz="13353" b="1" dirty="0">
              <a:solidFill>
                <a:srgbClr val="FFFFFF"/>
              </a:solidFill>
              <a:latin typeface="GH Guardian Headline 3"/>
              <a:ea typeface="GH Guardian Headline 3"/>
              <a:cs typeface="GH Guardian Headline 3"/>
              <a:sym typeface="GH Guardian Headline 3"/>
            </a:endParaRPr>
          </a:p>
          <a:p>
            <a:pPr algn="ctr">
              <a:lnSpc>
                <a:spcPts val="5096"/>
              </a:lnSpc>
            </a:pPr>
            <a:endParaRPr lang="en-US" sz="13353" b="1" dirty="0">
              <a:solidFill>
                <a:srgbClr val="FFFFFF"/>
              </a:solidFill>
              <a:latin typeface="GH Guardian Headline 3"/>
              <a:ea typeface="GH Guardian Headline 3"/>
              <a:cs typeface="GH Guardian Headline 3"/>
              <a:sym typeface="GH Guardian Headline 3"/>
            </a:endParaRPr>
          </a:p>
        </p:txBody>
      </p:sp>
      <p:sp>
        <p:nvSpPr>
          <p:cNvPr id="4" name="TextBox 4"/>
          <p:cNvSpPr txBox="1"/>
          <p:nvPr/>
        </p:nvSpPr>
        <p:spPr>
          <a:xfrm>
            <a:off x="4028381" y="3660674"/>
            <a:ext cx="10231237" cy="4418362"/>
          </a:xfrm>
          <a:prstGeom prst="rect">
            <a:avLst/>
          </a:prstGeom>
        </p:spPr>
        <p:txBody>
          <a:bodyPr lIns="0" tIns="0" rIns="0" bIns="0" rtlCol="0" anchor="t">
            <a:spAutoFit/>
          </a:bodyPr>
          <a:lstStyle/>
          <a:p>
            <a:pPr algn="ctr">
              <a:lnSpc>
                <a:spcPts val="16868"/>
              </a:lnSpc>
            </a:pPr>
            <a:r>
              <a:rPr lang="en-US" sz="12048">
                <a:solidFill>
                  <a:srgbClr val="FFFFFF"/>
                </a:solidFill>
                <a:latin typeface="GH Guardian Headline 2"/>
                <a:ea typeface="GH Guardian Headline 2"/>
                <a:cs typeface="GH Guardian Headline 2"/>
                <a:sym typeface="GH Guardian Headline 2"/>
              </a:rPr>
              <a:t>Spotting fake news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0088" y="180975"/>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3"/>
            <a:stretch>
              <a:fillRect/>
            </a:stretch>
          </a:blipFill>
        </p:spPr>
      </p:sp>
      <p:sp>
        <p:nvSpPr>
          <p:cNvPr id="3" name="TextBox 3"/>
          <p:cNvSpPr txBox="1"/>
          <p:nvPr/>
        </p:nvSpPr>
        <p:spPr>
          <a:xfrm>
            <a:off x="1588640" y="1638300"/>
            <a:ext cx="13677024" cy="8152832"/>
          </a:xfrm>
          <a:prstGeom prst="rect">
            <a:avLst/>
          </a:prstGeom>
        </p:spPr>
        <p:txBody>
          <a:bodyPr lIns="0" tIns="0" rIns="0" bIns="0" rtlCol="0" anchor="t">
            <a:spAutoFit/>
          </a:bodyPr>
          <a:lstStyle/>
          <a:p>
            <a:pPr algn="l">
              <a:lnSpc>
                <a:spcPts val="7762"/>
              </a:lnSpc>
            </a:pPr>
            <a:r>
              <a:rPr lang="en-US" sz="5544" dirty="0">
                <a:solidFill>
                  <a:srgbClr val="000000"/>
                </a:solidFill>
                <a:latin typeface="GH Guardian Headline 3"/>
                <a:ea typeface="GH Guardian Headline 3"/>
                <a:cs typeface="GH Guardian Headline 3"/>
                <a:sym typeface="GH Guardian Headline 3"/>
              </a:rPr>
              <a:t>SHOCK REVEAL: PRIME MINISTER SPENT MILLIONS OF GOVERNMENT MONEY ON LUXURY HOLIDAY AND MORE!!! </a:t>
            </a:r>
          </a:p>
          <a:p>
            <a:pPr algn="l">
              <a:lnSpc>
                <a:spcPts val="1679"/>
              </a:lnSpc>
            </a:pPr>
            <a:endParaRPr lang="en-US" sz="5544" dirty="0">
              <a:solidFill>
                <a:srgbClr val="000000"/>
              </a:solidFill>
              <a:latin typeface="GH Guardian Headline 3"/>
              <a:ea typeface="GH Guardian Headline 3"/>
              <a:cs typeface="GH Guardian Headline 3"/>
              <a:sym typeface="GH Guardian Headline 3"/>
            </a:endParaRPr>
          </a:p>
          <a:p>
            <a:pPr algn="l">
              <a:lnSpc>
                <a:spcPts val="4900"/>
              </a:lnSpc>
            </a:pPr>
            <a:r>
              <a:rPr lang="en-US" sz="3500" dirty="0">
                <a:solidFill>
                  <a:srgbClr val="000000"/>
                </a:solidFill>
                <a:latin typeface="GH Guardian Headline 1"/>
                <a:ea typeface="GH Guardian Headline 1"/>
                <a:cs typeface="GH Guardian Headline 1"/>
                <a:sym typeface="GH Guardian Headline 1"/>
              </a:rPr>
              <a:t>The Prime Minister of the UK has spent over £1 million of the government’s money on a luxury villa in the Caribbean and 1st class flights to go on holiday!</a:t>
            </a:r>
          </a:p>
          <a:p>
            <a:pPr algn="l">
              <a:lnSpc>
                <a:spcPts val="1679"/>
              </a:lnSpc>
            </a:pPr>
            <a:endParaRPr lang="en-US" sz="3500" dirty="0">
              <a:solidFill>
                <a:srgbClr val="000000"/>
              </a:solidFill>
              <a:latin typeface="GH Guardian Headline 1"/>
              <a:ea typeface="GH Guardian Headline 1"/>
              <a:cs typeface="GH Guardian Headline 1"/>
              <a:sym typeface="GH Guardian Headline 1"/>
            </a:endParaRPr>
          </a:p>
          <a:p>
            <a:pPr algn="l">
              <a:lnSpc>
                <a:spcPts val="4900"/>
              </a:lnSpc>
            </a:pPr>
            <a:r>
              <a:rPr lang="en-US" sz="3500" dirty="0">
                <a:solidFill>
                  <a:srgbClr val="000000"/>
                </a:solidFill>
                <a:latin typeface="GH Guardian Headline 2"/>
                <a:ea typeface="GH Guardian Headline 2"/>
                <a:cs typeface="GH Guardian Headline 2"/>
                <a:sym typeface="GH Guardian Headline 2"/>
              </a:rPr>
              <a:t>An anonymous source revealed this yesterday, only one week before the UK election is set to take place! This is only the start; who knows what else the prime minister has been spending our money on!</a:t>
            </a:r>
          </a:p>
        </p:txBody>
      </p:sp>
      <p:sp>
        <p:nvSpPr>
          <p:cNvPr id="4" name="AutoShape 4"/>
          <p:cNvSpPr/>
          <p:nvPr/>
        </p:nvSpPr>
        <p:spPr>
          <a:xfrm flipV="1">
            <a:off x="1588639" y="1619250"/>
            <a:ext cx="13769333" cy="19050"/>
          </a:xfrm>
          <a:prstGeom prst="line">
            <a:avLst/>
          </a:prstGeom>
          <a:ln w="38100" cap="flat">
            <a:solidFill>
              <a:srgbClr val="000000"/>
            </a:solidFill>
            <a:prstDash val="solid"/>
            <a:headEnd type="none" w="sm" len="sm"/>
            <a:tailEnd type="none" w="sm" len="sm"/>
          </a:ln>
        </p:spPr>
      </p:sp>
      <p:sp>
        <p:nvSpPr>
          <p:cNvPr id="5" name="AutoShape 5"/>
          <p:cNvSpPr/>
          <p:nvPr/>
        </p:nvSpPr>
        <p:spPr>
          <a:xfrm>
            <a:off x="1588640" y="4716435"/>
            <a:ext cx="13769333"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0088" y="180975"/>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3"/>
            <a:stretch>
              <a:fillRect/>
            </a:stretch>
          </a:blipFill>
        </p:spPr>
      </p:sp>
      <p:sp>
        <p:nvSpPr>
          <p:cNvPr id="3" name="TextBox 3"/>
          <p:cNvSpPr txBox="1"/>
          <p:nvPr/>
        </p:nvSpPr>
        <p:spPr>
          <a:xfrm>
            <a:off x="1287263" y="932497"/>
            <a:ext cx="13605231" cy="8410007"/>
          </a:xfrm>
          <a:prstGeom prst="rect">
            <a:avLst/>
          </a:prstGeom>
        </p:spPr>
        <p:txBody>
          <a:bodyPr wrap="square" lIns="0" tIns="0" rIns="0" bIns="0" rtlCol="0" anchor="t">
            <a:spAutoFit/>
          </a:bodyPr>
          <a:lstStyle/>
          <a:p>
            <a:pPr algn="l">
              <a:lnSpc>
                <a:spcPts val="7762"/>
              </a:lnSpc>
            </a:pPr>
            <a:r>
              <a:rPr lang="en-US" sz="5544" dirty="0">
                <a:solidFill>
                  <a:srgbClr val="000000"/>
                </a:solidFill>
                <a:latin typeface="GH Guardian Headline 3"/>
                <a:ea typeface="GH Guardian Headline 3"/>
                <a:cs typeface="GH Guardian Headline 3"/>
                <a:sym typeface="GH Guardian Headline 3"/>
              </a:rPr>
              <a:t>NEWSWISE ROVERS COACH CLAIMS: “FOOTBALL HAS NO PLACE FOR WOMEN!”</a:t>
            </a:r>
          </a:p>
          <a:p>
            <a:pPr algn="l">
              <a:lnSpc>
                <a:spcPts val="1679"/>
              </a:lnSpc>
            </a:pPr>
            <a:endParaRPr lang="en-US" sz="5544" dirty="0">
              <a:solidFill>
                <a:srgbClr val="000000"/>
              </a:solidFill>
              <a:latin typeface="GH Guardian Headline 3"/>
              <a:ea typeface="GH Guardian Headline 3"/>
              <a:cs typeface="GH Guardian Headline 3"/>
              <a:sym typeface="GH Guardian Headline 3"/>
            </a:endParaRPr>
          </a:p>
          <a:p>
            <a:pPr algn="l">
              <a:lnSpc>
                <a:spcPts val="4900"/>
              </a:lnSpc>
            </a:pPr>
            <a:r>
              <a:rPr lang="en-US" sz="3500" dirty="0">
                <a:solidFill>
                  <a:srgbClr val="000000"/>
                </a:solidFill>
                <a:latin typeface="GH Guardian Headline 1"/>
                <a:ea typeface="GH Guardian Headline 1"/>
                <a:cs typeface="GH Guardian Headline 1"/>
                <a:sym typeface="GH Guardian Headline 1"/>
              </a:rPr>
              <a:t>Robert Smith, the coach of local football team </a:t>
            </a:r>
            <a:r>
              <a:rPr lang="en-US" sz="3500" dirty="0" err="1">
                <a:solidFill>
                  <a:srgbClr val="000000"/>
                </a:solidFill>
                <a:latin typeface="GH Guardian Headline 1"/>
                <a:ea typeface="GH Guardian Headline 1"/>
                <a:cs typeface="GH Guardian Headline 1"/>
                <a:sym typeface="GH Guardian Headline 1"/>
              </a:rPr>
              <a:t>NewsWise</a:t>
            </a:r>
            <a:r>
              <a:rPr lang="en-US" sz="3500" dirty="0">
                <a:solidFill>
                  <a:srgbClr val="000000"/>
                </a:solidFill>
                <a:latin typeface="GH Guardian Headline 1"/>
                <a:ea typeface="GH Guardian Headline 1"/>
                <a:cs typeface="GH Guardian Headline 1"/>
                <a:sym typeface="GH Guardian Headline 1"/>
              </a:rPr>
              <a:t> Rovers, has caused outrage saying there was “no place” at his football club for women.</a:t>
            </a:r>
          </a:p>
          <a:p>
            <a:pPr algn="l">
              <a:lnSpc>
                <a:spcPts val="1679"/>
              </a:lnSpc>
            </a:pPr>
            <a:endParaRPr lang="en-US" sz="3500" dirty="0">
              <a:solidFill>
                <a:srgbClr val="000000"/>
              </a:solidFill>
              <a:latin typeface="GH Guardian Headline 1"/>
              <a:ea typeface="GH Guardian Headline 1"/>
              <a:cs typeface="GH Guardian Headline 1"/>
              <a:sym typeface="GH Guardian Headline 1"/>
            </a:endParaRPr>
          </a:p>
          <a:p>
            <a:pPr algn="l">
              <a:lnSpc>
                <a:spcPts val="4900"/>
              </a:lnSpc>
            </a:pPr>
            <a:r>
              <a:rPr lang="en-US" sz="3500" dirty="0">
                <a:solidFill>
                  <a:srgbClr val="000000"/>
                </a:solidFill>
                <a:latin typeface="GH Guardian Headline 2"/>
                <a:ea typeface="GH Guardian Headline 2"/>
                <a:cs typeface="GH Guardian Headline 2"/>
                <a:sym typeface="GH Guardian Headline 2"/>
              </a:rPr>
              <a:t>Footballer Sarah Li posted on social media: “How dare he? Women footballers have as much right as men to play here. You can catch women’s football on television now, so why can’t we watch women play at our local club? We should boycott the club until he changes his mind” #sexist #women #</a:t>
            </a:r>
            <a:r>
              <a:rPr lang="en-US" sz="3500" dirty="0" err="1">
                <a:solidFill>
                  <a:srgbClr val="000000"/>
                </a:solidFill>
                <a:latin typeface="GH Guardian Headline 2"/>
                <a:ea typeface="GH Guardian Headline 2"/>
                <a:cs typeface="GH Guardian Headline 2"/>
                <a:sym typeface="GH Guardian Headline 2"/>
              </a:rPr>
              <a:t>womensfootballisgreat</a:t>
            </a:r>
            <a:endParaRPr lang="en-US" sz="3500" dirty="0">
              <a:solidFill>
                <a:srgbClr val="000000"/>
              </a:solidFill>
              <a:latin typeface="GH Guardian Headline 2"/>
              <a:ea typeface="GH Guardian Headline 2"/>
              <a:cs typeface="GH Guardian Headline 2"/>
              <a:sym typeface="GH Guardian Headline 2"/>
            </a:endParaRPr>
          </a:p>
        </p:txBody>
      </p:sp>
      <p:sp>
        <p:nvSpPr>
          <p:cNvPr id="4" name="AutoShape 4"/>
          <p:cNvSpPr/>
          <p:nvPr/>
        </p:nvSpPr>
        <p:spPr>
          <a:xfrm flipV="1">
            <a:off x="1287263" y="913447"/>
            <a:ext cx="13605231" cy="19050"/>
          </a:xfrm>
          <a:prstGeom prst="line">
            <a:avLst/>
          </a:prstGeom>
          <a:ln w="38100" cap="flat">
            <a:solidFill>
              <a:srgbClr val="000000"/>
            </a:solidFill>
            <a:prstDash val="solid"/>
            <a:headEnd type="none" w="sm" len="sm"/>
            <a:tailEnd type="none" w="sm" len="sm"/>
          </a:ln>
        </p:spPr>
      </p:sp>
      <p:sp>
        <p:nvSpPr>
          <p:cNvPr id="5" name="AutoShape 5"/>
          <p:cNvSpPr/>
          <p:nvPr/>
        </p:nvSpPr>
        <p:spPr>
          <a:xfrm>
            <a:off x="1287263" y="3858233"/>
            <a:ext cx="13605231"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0088" y="180975"/>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3"/>
            <a:stretch>
              <a:fillRect/>
            </a:stretch>
          </a:blipFill>
        </p:spPr>
      </p:sp>
      <p:sp>
        <p:nvSpPr>
          <p:cNvPr id="3" name="TextBox 3"/>
          <p:cNvSpPr txBox="1"/>
          <p:nvPr/>
        </p:nvSpPr>
        <p:spPr>
          <a:xfrm>
            <a:off x="1588641" y="609884"/>
            <a:ext cx="13605231" cy="8876732"/>
          </a:xfrm>
          <a:prstGeom prst="rect">
            <a:avLst/>
          </a:prstGeom>
        </p:spPr>
        <p:txBody>
          <a:bodyPr lIns="0" tIns="0" rIns="0" bIns="0" rtlCol="0" anchor="t">
            <a:spAutoFit/>
          </a:bodyPr>
          <a:lstStyle/>
          <a:p>
            <a:pPr algn="l">
              <a:lnSpc>
                <a:spcPts val="7762"/>
              </a:lnSpc>
            </a:pPr>
            <a:r>
              <a:rPr lang="en-US" sz="5544">
                <a:solidFill>
                  <a:srgbClr val="000000"/>
                </a:solidFill>
                <a:latin typeface="GH Guardian Headline 3"/>
                <a:ea typeface="GH Guardian Headline 3"/>
                <a:cs typeface="GH Guardian Headline 3"/>
                <a:sym typeface="GH Guardian Headline 3"/>
              </a:rPr>
              <a:t>YOU WON’T BELIEVE WHAT A ZOO DID TO THESE TWO-DAY-OLD TIGER CUBS!!</a:t>
            </a:r>
          </a:p>
          <a:p>
            <a:pPr algn="l">
              <a:lnSpc>
                <a:spcPts val="1679"/>
              </a:lnSpc>
            </a:pPr>
            <a:endParaRPr lang="en-US" sz="5544">
              <a:solidFill>
                <a:srgbClr val="000000"/>
              </a:solidFill>
              <a:latin typeface="GH Guardian Headline 3"/>
              <a:ea typeface="GH Guardian Headline 3"/>
              <a:cs typeface="GH Guardian Headline 3"/>
              <a:sym typeface="GH Guardian Headline 3"/>
            </a:endParaRPr>
          </a:p>
          <a:p>
            <a:pPr algn="l">
              <a:lnSpc>
                <a:spcPts val="4900"/>
              </a:lnSpc>
            </a:pPr>
            <a:r>
              <a:rPr lang="en-US" sz="3500">
                <a:solidFill>
                  <a:srgbClr val="000000"/>
                </a:solidFill>
                <a:latin typeface="GH Guardian Headline 3"/>
                <a:ea typeface="GH Guardian Headline 3"/>
                <a:cs typeface="GH Guardian Headline 3"/>
                <a:sym typeface="GH Guardian Headline 3"/>
              </a:rPr>
              <a:t>Visitors to a UK zoo have reported that two newly born tiger cubs have been torn away from their mother at only two days old!</a:t>
            </a:r>
          </a:p>
          <a:p>
            <a:pPr algn="l">
              <a:lnSpc>
                <a:spcPts val="1679"/>
              </a:lnSpc>
            </a:pPr>
            <a:endParaRPr lang="en-US" sz="3500">
              <a:solidFill>
                <a:srgbClr val="000000"/>
              </a:solidFill>
              <a:latin typeface="GH Guardian Headline 3"/>
              <a:ea typeface="GH Guardian Headline 3"/>
              <a:cs typeface="GH Guardian Headline 3"/>
              <a:sym typeface="GH Guardian Headline 3"/>
            </a:endParaRPr>
          </a:p>
          <a:p>
            <a:pPr algn="l">
              <a:lnSpc>
                <a:spcPts val="4900"/>
              </a:lnSpc>
            </a:pPr>
            <a:r>
              <a:rPr lang="en-US" sz="3500">
                <a:solidFill>
                  <a:srgbClr val="000000"/>
                </a:solidFill>
                <a:latin typeface="GH Guardian Headline 2"/>
                <a:ea typeface="GH Guardian Headline 2"/>
                <a:cs typeface="GH Guardian Headline 2"/>
                <a:sym typeface="GH Guardian Headline 2"/>
              </a:rPr>
              <a:t>One tourist said: “The mother tiger looked so distressed. She was scraping at the bars of her cage and crying. We could hear the cubs yelping! It was awful!”</a:t>
            </a:r>
          </a:p>
          <a:p>
            <a:pPr algn="l">
              <a:lnSpc>
                <a:spcPts val="1679"/>
              </a:lnSpc>
            </a:pPr>
            <a:endParaRPr lang="en-US" sz="3500">
              <a:solidFill>
                <a:srgbClr val="000000"/>
              </a:solidFill>
              <a:latin typeface="GH Guardian Headline 2"/>
              <a:ea typeface="GH Guardian Headline 2"/>
              <a:cs typeface="GH Guardian Headline 2"/>
              <a:sym typeface="GH Guardian Headline 2"/>
            </a:endParaRPr>
          </a:p>
          <a:p>
            <a:pPr algn="l">
              <a:lnSpc>
                <a:spcPts val="4900"/>
              </a:lnSpc>
            </a:pPr>
            <a:r>
              <a:rPr lang="en-US" sz="3500">
                <a:solidFill>
                  <a:srgbClr val="000000"/>
                </a:solidFill>
                <a:latin typeface="GH Guardian Headline 2"/>
                <a:ea typeface="GH Guardian Headline 2"/>
                <a:cs typeface="GH Guardian Headline 2"/>
                <a:sym typeface="GH Guardian Headline 2"/>
              </a:rPr>
              <a:t>An animal rights group has arrived outside the zoo this evening, demanding that it be closed down. “This is an outrage,” one of the protestors said, “We think the cubs may have been sold off to a fur company. Those poor cubs. I can’t believe a zoo let this happen!”</a:t>
            </a:r>
          </a:p>
        </p:txBody>
      </p:sp>
      <p:sp>
        <p:nvSpPr>
          <p:cNvPr id="4" name="AutoShape 4"/>
          <p:cNvSpPr/>
          <p:nvPr/>
        </p:nvSpPr>
        <p:spPr>
          <a:xfrm flipV="1">
            <a:off x="1588641" y="590834"/>
            <a:ext cx="13605231" cy="19050"/>
          </a:xfrm>
          <a:prstGeom prst="line">
            <a:avLst/>
          </a:prstGeom>
          <a:ln w="38100" cap="flat">
            <a:solidFill>
              <a:srgbClr val="000000"/>
            </a:solidFill>
            <a:prstDash val="solid"/>
            <a:headEnd type="none" w="sm" len="sm"/>
            <a:tailEnd type="none" w="sm" len="sm"/>
          </a:ln>
        </p:spPr>
      </p:sp>
      <p:sp>
        <p:nvSpPr>
          <p:cNvPr id="5" name="AutoShape 5"/>
          <p:cNvSpPr/>
          <p:nvPr/>
        </p:nvSpPr>
        <p:spPr>
          <a:xfrm>
            <a:off x="1588641" y="2551017"/>
            <a:ext cx="13605231"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338037" y="1080902"/>
            <a:ext cx="14135417" cy="5216605"/>
            <a:chOff x="-3939" y="-261836"/>
            <a:chExt cx="3722908" cy="1373921"/>
          </a:xfrm>
        </p:grpSpPr>
        <p:sp>
          <p:nvSpPr>
            <p:cNvPr id="3" name="Freeform 3"/>
            <p:cNvSpPr/>
            <p:nvPr/>
          </p:nvSpPr>
          <p:spPr>
            <a:xfrm>
              <a:off x="0" y="0"/>
              <a:ext cx="3718969" cy="1021496"/>
            </a:xfrm>
            <a:custGeom>
              <a:avLst/>
              <a:gdLst/>
              <a:ahLst/>
              <a:cxnLst/>
              <a:rect l="l" t="t" r="r" b="b"/>
              <a:pathLst>
                <a:path w="3718969" h="1021496">
                  <a:moveTo>
                    <a:pt x="0" y="0"/>
                  </a:moveTo>
                  <a:lnTo>
                    <a:pt x="3718969" y="0"/>
                  </a:lnTo>
                  <a:lnTo>
                    <a:pt x="3718969" y="1021496"/>
                  </a:lnTo>
                  <a:lnTo>
                    <a:pt x="0" y="1021496"/>
                  </a:lnTo>
                  <a:close/>
                </a:path>
              </a:pathLst>
            </a:custGeom>
            <a:solidFill>
              <a:srgbClr val="FFFFFF"/>
            </a:solidFill>
          </p:spPr>
        </p:sp>
        <p:sp>
          <p:nvSpPr>
            <p:cNvPr id="4" name="TextBox 4"/>
            <p:cNvSpPr txBox="1"/>
            <p:nvPr/>
          </p:nvSpPr>
          <p:spPr>
            <a:xfrm>
              <a:off x="-3939" y="-261836"/>
              <a:ext cx="3718969" cy="1373921"/>
            </a:xfrm>
            <a:prstGeom prst="rect">
              <a:avLst/>
            </a:prstGeom>
          </p:spPr>
          <p:txBody>
            <a:bodyPr lIns="50800" tIns="50800" rIns="50800" bIns="50800" rtlCol="0" anchor="ctr"/>
            <a:lstStyle/>
            <a:p>
              <a:pPr algn="ctr">
                <a:lnSpc>
                  <a:spcPts val="12879"/>
                </a:lnSpc>
              </a:pPr>
              <a:r>
                <a:rPr lang="en-US" sz="9199" dirty="0">
                  <a:solidFill>
                    <a:srgbClr val="000000"/>
                  </a:solidFill>
                  <a:latin typeface="GH Guardian Headline 3"/>
                  <a:ea typeface="GH Guardian Headline 3"/>
                  <a:cs typeface="GH Guardian Headline 3"/>
                  <a:sym typeface="GH Guardian Headline 3"/>
                </a:rPr>
                <a:t>Where can we get trustworthy news from?</a:t>
              </a:r>
            </a:p>
          </p:txBody>
        </p:sp>
      </p:grpSp>
      <p:sp>
        <p:nvSpPr>
          <p:cNvPr id="5" name="Freeform 5"/>
          <p:cNvSpPr/>
          <p:nvPr/>
        </p:nvSpPr>
        <p:spPr>
          <a:xfrm>
            <a:off x="15745878" y="552526"/>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6" name="Freeform 6"/>
          <p:cNvSpPr/>
          <p:nvPr/>
        </p:nvSpPr>
        <p:spPr>
          <a:xfrm>
            <a:off x="12700856" y="4306395"/>
            <a:ext cx="5587144" cy="5980605"/>
          </a:xfrm>
          <a:custGeom>
            <a:avLst/>
            <a:gdLst/>
            <a:ahLst/>
            <a:cxnLst/>
            <a:rect l="l" t="t" r="r" b="b"/>
            <a:pathLst>
              <a:path w="5587144" h="5980605">
                <a:moveTo>
                  <a:pt x="0" y="0"/>
                </a:moveTo>
                <a:lnTo>
                  <a:pt x="5587144" y="0"/>
                </a:lnTo>
                <a:lnTo>
                  <a:pt x="5587144" y="5980605"/>
                </a:lnTo>
                <a:lnTo>
                  <a:pt x="0" y="5980605"/>
                </a:lnTo>
                <a:lnTo>
                  <a:pt x="0" y="0"/>
                </a:lnTo>
                <a:close/>
              </a:path>
            </a:pathLst>
          </a:custGeom>
          <a:blipFill>
            <a:blip r:embed="rId3"/>
            <a:stretch>
              <a:fillRect l="-40496" t="-15094" r="-50506" b="-18770"/>
            </a:stretch>
          </a:blipFill>
        </p:spPr>
      </p:sp>
      <p:grpSp>
        <p:nvGrpSpPr>
          <p:cNvPr id="7" name="Group 7"/>
          <p:cNvGrpSpPr/>
          <p:nvPr/>
        </p:nvGrpSpPr>
        <p:grpSpPr>
          <a:xfrm>
            <a:off x="372871" y="6729256"/>
            <a:ext cx="11541777" cy="2694095"/>
            <a:chOff x="0" y="0"/>
            <a:chExt cx="3039810" cy="861873"/>
          </a:xfrm>
        </p:grpSpPr>
        <p:sp>
          <p:nvSpPr>
            <p:cNvPr id="8" name="Freeform 8"/>
            <p:cNvSpPr/>
            <p:nvPr/>
          </p:nvSpPr>
          <p:spPr>
            <a:xfrm>
              <a:off x="0" y="0"/>
              <a:ext cx="3039810" cy="861873"/>
            </a:xfrm>
            <a:custGeom>
              <a:avLst/>
              <a:gdLst/>
              <a:ahLst/>
              <a:cxnLst/>
              <a:rect l="l" t="t" r="r" b="b"/>
              <a:pathLst>
                <a:path w="3039810" h="861873">
                  <a:moveTo>
                    <a:pt x="0" y="0"/>
                  </a:moveTo>
                  <a:lnTo>
                    <a:pt x="3039810" y="0"/>
                  </a:lnTo>
                  <a:lnTo>
                    <a:pt x="3039810" y="861873"/>
                  </a:lnTo>
                  <a:lnTo>
                    <a:pt x="0" y="861873"/>
                  </a:lnTo>
                  <a:close/>
                </a:path>
              </a:pathLst>
            </a:custGeom>
            <a:solidFill>
              <a:srgbClr val="FFFFFF"/>
            </a:solidFill>
          </p:spPr>
        </p:sp>
        <p:sp>
          <p:nvSpPr>
            <p:cNvPr id="9" name="TextBox 9"/>
            <p:cNvSpPr txBox="1"/>
            <p:nvPr/>
          </p:nvSpPr>
          <p:spPr>
            <a:xfrm>
              <a:off x="0" y="-180975"/>
              <a:ext cx="3039810" cy="1042848"/>
            </a:xfrm>
            <a:prstGeom prst="rect">
              <a:avLst/>
            </a:prstGeom>
          </p:spPr>
          <p:txBody>
            <a:bodyPr lIns="50800" tIns="50800" rIns="50800" bIns="50800" rtlCol="0" anchor="ctr"/>
            <a:lstStyle/>
            <a:p>
              <a:pPr algn="ctr">
                <a:lnSpc>
                  <a:spcPts val="6299"/>
                </a:lnSpc>
              </a:pPr>
              <a:r>
                <a:rPr lang="en-US" sz="4499">
                  <a:solidFill>
                    <a:srgbClr val="000000"/>
                  </a:solidFill>
                  <a:latin typeface="GH Guardian Headline 3"/>
                  <a:ea typeface="GH Guardian Headline 3"/>
                  <a:cs typeface="GH Guardian Headline 3"/>
                  <a:sym typeface="GH Guardian Headline 3"/>
                </a:rPr>
                <a:t>Create a class list of reliable sources where we can find trustworthy and real information. </a:t>
              </a:r>
            </a:p>
          </p:txBody>
        </p:sp>
      </p:grpSp>
      <p:sp>
        <p:nvSpPr>
          <p:cNvPr id="10" name="TextBox 10"/>
          <p:cNvSpPr txBox="1"/>
          <p:nvPr/>
        </p:nvSpPr>
        <p:spPr>
          <a:xfrm>
            <a:off x="5770348" y="222384"/>
            <a:ext cx="7068601" cy="1285288"/>
          </a:xfrm>
          <a:prstGeom prst="rect">
            <a:avLst/>
          </a:prstGeom>
        </p:spPr>
        <p:txBody>
          <a:bodyPr wrap="square" lIns="0" tIns="0" rIns="0" bIns="0" rtlCol="0" anchor="t">
            <a:spAutoFit/>
          </a:bodyPr>
          <a:lstStyle/>
          <a:p>
            <a:pPr algn="ctr">
              <a:lnSpc>
                <a:spcPts val="11130"/>
              </a:lnSpc>
            </a:pPr>
            <a:r>
              <a:rPr lang="en-US" sz="7950" b="1" dirty="0">
                <a:solidFill>
                  <a:srgbClr val="FFFFFF"/>
                </a:solidFill>
                <a:latin typeface="GH Guardian Headline 3"/>
                <a:ea typeface="GH Guardian Headline 3"/>
                <a:cs typeface="GH Guardian Headline 3"/>
                <a:sym typeface="GH Guardian Headline 3"/>
              </a:rPr>
              <a:t>Let’s discuss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431352" y="1353272"/>
            <a:ext cx="13696982" cy="5758023"/>
            <a:chOff x="0" y="0"/>
            <a:chExt cx="3607436" cy="1516516"/>
          </a:xfrm>
        </p:grpSpPr>
        <p:sp>
          <p:nvSpPr>
            <p:cNvPr id="3" name="Freeform 3"/>
            <p:cNvSpPr/>
            <p:nvPr/>
          </p:nvSpPr>
          <p:spPr>
            <a:xfrm>
              <a:off x="0" y="0"/>
              <a:ext cx="3607436" cy="1516516"/>
            </a:xfrm>
            <a:custGeom>
              <a:avLst/>
              <a:gdLst/>
              <a:ahLst/>
              <a:cxnLst/>
              <a:rect l="l" t="t" r="r" b="b"/>
              <a:pathLst>
                <a:path w="3607436" h="1516516">
                  <a:moveTo>
                    <a:pt x="0" y="0"/>
                  </a:moveTo>
                  <a:lnTo>
                    <a:pt x="3607436" y="0"/>
                  </a:lnTo>
                  <a:lnTo>
                    <a:pt x="3607436" y="1516516"/>
                  </a:lnTo>
                  <a:lnTo>
                    <a:pt x="0" y="1516516"/>
                  </a:lnTo>
                  <a:close/>
                </a:path>
              </a:pathLst>
            </a:custGeom>
            <a:solidFill>
              <a:srgbClr val="FFFFFF"/>
            </a:solidFill>
          </p:spPr>
        </p:sp>
        <p:sp>
          <p:nvSpPr>
            <p:cNvPr id="4" name="TextBox 4"/>
            <p:cNvSpPr txBox="1"/>
            <p:nvPr/>
          </p:nvSpPr>
          <p:spPr>
            <a:xfrm>
              <a:off x="0" y="-76200"/>
              <a:ext cx="3607436" cy="159271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853794" y="2143203"/>
            <a:ext cx="12783657" cy="3936973"/>
          </a:xfrm>
          <a:prstGeom prst="rect">
            <a:avLst/>
          </a:prstGeom>
        </p:spPr>
        <p:txBody>
          <a:bodyPr lIns="0" tIns="0" rIns="0" bIns="0" rtlCol="0" anchor="t">
            <a:spAutoFit/>
          </a:bodyPr>
          <a:lstStyle/>
          <a:p>
            <a:pPr algn="ctr">
              <a:lnSpc>
                <a:spcPts val="10119"/>
              </a:lnSpc>
            </a:pPr>
            <a:r>
              <a:rPr lang="en-US" sz="7228">
                <a:solidFill>
                  <a:srgbClr val="000000"/>
                </a:solidFill>
                <a:latin typeface="GH Guardian Headline 3"/>
                <a:ea typeface="GH Guardian Headline 3"/>
                <a:cs typeface="GH Guardian Headline 3"/>
                <a:sym typeface="GH Guardian Headline 3"/>
              </a:rPr>
              <a:t>Stop! </a:t>
            </a:r>
          </a:p>
          <a:p>
            <a:pPr marL="0" lvl="0" indent="0" algn="ctr">
              <a:lnSpc>
                <a:spcPts val="10119"/>
              </a:lnSpc>
              <a:spcBef>
                <a:spcPct val="0"/>
              </a:spcBef>
            </a:pPr>
            <a:r>
              <a:rPr lang="en-US" sz="7228">
                <a:solidFill>
                  <a:srgbClr val="000000"/>
                </a:solidFill>
                <a:latin typeface="GH Guardian Headline 3"/>
                <a:ea typeface="GH Guardian Headline 3"/>
                <a:cs typeface="GH Guardian Headline 3"/>
                <a:sym typeface="GH Guardian Headline 3"/>
              </a:rPr>
              <a:t>Fake or real quiz answers on the next slide...</a:t>
            </a:r>
          </a:p>
        </p:txBody>
      </p:sp>
      <p:sp>
        <p:nvSpPr>
          <p:cNvPr id="6" name="Freeform 6"/>
          <p:cNvSpPr/>
          <p:nvPr/>
        </p:nvSpPr>
        <p:spPr>
          <a:xfrm>
            <a:off x="0" y="5702746"/>
            <a:ext cx="4862703" cy="4760141"/>
          </a:xfrm>
          <a:custGeom>
            <a:avLst/>
            <a:gdLst/>
            <a:ahLst/>
            <a:cxnLst/>
            <a:rect l="l" t="t" r="r" b="b"/>
            <a:pathLst>
              <a:path w="4862703" h="4760141">
                <a:moveTo>
                  <a:pt x="0" y="0"/>
                </a:moveTo>
                <a:lnTo>
                  <a:pt x="4862703" y="0"/>
                </a:lnTo>
                <a:lnTo>
                  <a:pt x="4862703" y="4760140"/>
                </a:lnTo>
                <a:lnTo>
                  <a:pt x="0" y="4760140"/>
                </a:lnTo>
                <a:lnTo>
                  <a:pt x="0" y="0"/>
                </a:lnTo>
                <a:close/>
              </a:path>
            </a:pathLst>
          </a:custGeom>
          <a:blipFill>
            <a:blip r:embed="rId3"/>
            <a:stretch>
              <a:fillRect l="-11178" t="-7756" r="-11389" b="-17452"/>
            </a:stretch>
          </a:blipFill>
        </p:spPr>
      </p:sp>
      <p:sp>
        <p:nvSpPr>
          <p:cNvPr id="7" name="Freeform 7"/>
          <p:cNvSpPr/>
          <p:nvPr/>
        </p:nvSpPr>
        <p:spPr>
          <a:xfrm>
            <a:off x="15940088" y="8922032"/>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4"/>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4758865"/>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6" name="Freeform 6"/>
          <p:cNvSpPr/>
          <p:nvPr/>
        </p:nvSpPr>
        <p:spPr>
          <a:xfrm>
            <a:off x="10774747" y="561541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4"/>
            <a:stretch>
              <a:fillRect l="-11178" t="-7756" r="-11389" b="-17452"/>
            </a:stretch>
          </a:blipFill>
        </p:spPr>
      </p:sp>
      <p:sp>
        <p:nvSpPr>
          <p:cNvPr id="7" name="TextBox 7"/>
          <p:cNvSpPr txBox="1"/>
          <p:nvPr/>
        </p:nvSpPr>
        <p:spPr>
          <a:xfrm>
            <a:off x="3122968" y="1837106"/>
            <a:ext cx="12042064"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Boy smashes 3,500 year old vase at museum</a:t>
            </a:r>
          </a:p>
        </p:txBody>
      </p:sp>
      <p:grpSp>
        <p:nvGrpSpPr>
          <p:cNvPr id="8" name="Group 8"/>
          <p:cNvGrpSpPr/>
          <p:nvPr/>
        </p:nvGrpSpPr>
        <p:grpSpPr>
          <a:xfrm>
            <a:off x="1028700" y="7851527"/>
            <a:ext cx="5996925" cy="1383973"/>
            <a:chOff x="0" y="0"/>
            <a:chExt cx="2014047" cy="464803"/>
          </a:xfrm>
        </p:grpSpPr>
        <p:sp>
          <p:nvSpPr>
            <p:cNvPr id="9" name="Freeform 9"/>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10" name="TextBox 10"/>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35205" y="7995485"/>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4084191" y="2941538"/>
            <a:ext cx="4046646" cy="4029643"/>
          </a:xfrm>
          <a:custGeom>
            <a:avLst/>
            <a:gdLst/>
            <a:ahLst/>
            <a:cxnLst/>
            <a:rect l="l" t="t" r="r" b="b"/>
            <a:pathLst>
              <a:path w="4046646" h="4029643">
                <a:moveTo>
                  <a:pt x="0" y="0"/>
                </a:moveTo>
                <a:lnTo>
                  <a:pt x="4046647" y="0"/>
                </a:lnTo>
                <a:lnTo>
                  <a:pt x="4046647" y="4029642"/>
                </a:lnTo>
                <a:lnTo>
                  <a:pt x="0" y="4029642"/>
                </a:lnTo>
                <a:lnTo>
                  <a:pt x="0" y="0"/>
                </a:lnTo>
                <a:close/>
              </a:path>
            </a:pathLst>
          </a:custGeom>
          <a:blipFill>
            <a:blip r:embed="rId5"/>
            <a:stretch>
              <a:fillRect l="-39869" t="-15748" r="-45198" b="-15609"/>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13508736" y="3656"/>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22968" y="1837106"/>
            <a:ext cx="12042064"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Anne Frank’s </a:t>
            </a:r>
          </a:p>
          <a:p>
            <a:pPr algn="ctr">
              <a:lnSpc>
                <a:spcPts val="12346"/>
              </a:lnSpc>
            </a:pPr>
            <a:r>
              <a:rPr lang="en-US" sz="8818">
                <a:solidFill>
                  <a:srgbClr val="160F0E"/>
                </a:solidFill>
                <a:latin typeface="GH Guardian Headline 3"/>
                <a:ea typeface="GH Guardian Headline 3"/>
                <a:cs typeface="GH Guardian Headline 3"/>
                <a:sym typeface="GH Guardian Headline 3"/>
              </a:rPr>
              <a:t>diary actually written by American man</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78560" y="91089"/>
            <a:ext cx="4188945" cy="4177833"/>
          </a:xfrm>
          <a:custGeom>
            <a:avLst/>
            <a:gdLst/>
            <a:ahLst/>
            <a:cxnLst/>
            <a:rect l="l" t="t" r="r" b="b"/>
            <a:pathLst>
              <a:path w="4188945" h="4177833">
                <a:moveTo>
                  <a:pt x="0" y="0"/>
                </a:moveTo>
                <a:lnTo>
                  <a:pt x="4188944" y="0"/>
                </a:lnTo>
                <a:lnTo>
                  <a:pt x="4188944" y="4177833"/>
                </a:lnTo>
                <a:lnTo>
                  <a:pt x="0" y="4177833"/>
                </a:lnTo>
                <a:lnTo>
                  <a:pt x="0" y="0"/>
                </a:lnTo>
                <a:close/>
              </a:path>
            </a:pathLst>
          </a:custGeom>
          <a:blipFill>
            <a:blip r:embed="rId5"/>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800000">
            <a:off x="-381000" y="8283"/>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22968" y="1837106"/>
            <a:ext cx="12042064"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Library cards </a:t>
            </a:r>
          </a:p>
          <a:p>
            <a:pPr algn="ctr">
              <a:lnSpc>
                <a:spcPts val="12346"/>
              </a:lnSpc>
            </a:pPr>
            <a:r>
              <a:rPr lang="en-US" sz="8818">
                <a:solidFill>
                  <a:srgbClr val="160F0E"/>
                </a:solidFill>
                <a:latin typeface="GH Guardian Headline 3"/>
                <a:ea typeface="GH Guardian Headline 3"/>
                <a:cs typeface="GH Guardian Headline 3"/>
                <a:sym typeface="GH Guardian Headline 3"/>
              </a:rPr>
              <a:t>given to newborn babies in Cornwall</a:t>
            </a:r>
          </a:p>
        </p:txBody>
      </p:sp>
      <p:sp>
        <p:nvSpPr>
          <p:cNvPr id="11" name="TextBox 11"/>
          <p:cNvSpPr txBox="1"/>
          <p:nvPr/>
        </p:nvSpPr>
        <p:spPr>
          <a:xfrm>
            <a:off x="1135205" y="7931559"/>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4084191" y="701923"/>
            <a:ext cx="4046646" cy="4029643"/>
          </a:xfrm>
          <a:custGeom>
            <a:avLst/>
            <a:gdLst/>
            <a:ahLst/>
            <a:cxnLst/>
            <a:rect l="l" t="t" r="r" b="b"/>
            <a:pathLst>
              <a:path w="4046646" h="4029643">
                <a:moveTo>
                  <a:pt x="0" y="0"/>
                </a:moveTo>
                <a:lnTo>
                  <a:pt x="4046647" y="0"/>
                </a:lnTo>
                <a:lnTo>
                  <a:pt x="4046647" y="4029643"/>
                </a:lnTo>
                <a:lnTo>
                  <a:pt x="0" y="4029643"/>
                </a:lnTo>
                <a:lnTo>
                  <a:pt x="0" y="0"/>
                </a:lnTo>
                <a:close/>
              </a:path>
            </a:pathLst>
          </a:custGeom>
          <a:blipFill>
            <a:blip r:embed="rId5"/>
            <a:stretch>
              <a:fillRect l="-39869" t="-15748" r="-45198" b="-15609"/>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569302" y="2508576"/>
            <a:ext cx="12641890" cy="4474681"/>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6" name="Freeform 6"/>
          <p:cNvSpPr/>
          <p:nvPr/>
        </p:nvSpPr>
        <p:spPr>
          <a:xfrm>
            <a:off x="10774747" y="561541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4"/>
            <a:stretch>
              <a:fillRect l="-11178" t="-7756" r="-11389" b="-17452"/>
            </a:stretch>
          </a:blipFill>
        </p:spPr>
      </p:sp>
      <p:sp>
        <p:nvSpPr>
          <p:cNvPr id="7" name="TextBox 7"/>
          <p:cNvSpPr txBox="1"/>
          <p:nvPr/>
        </p:nvSpPr>
        <p:spPr>
          <a:xfrm>
            <a:off x="2879154" y="3079759"/>
            <a:ext cx="12042064" cy="3001784"/>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Energy drink increases chances of disease</a:t>
            </a:r>
          </a:p>
        </p:txBody>
      </p:sp>
      <p:grpSp>
        <p:nvGrpSpPr>
          <p:cNvPr id="8" name="Group 8"/>
          <p:cNvGrpSpPr/>
          <p:nvPr/>
        </p:nvGrpSpPr>
        <p:grpSpPr>
          <a:xfrm>
            <a:off x="1028700" y="7851527"/>
            <a:ext cx="5996925" cy="1383973"/>
            <a:chOff x="0" y="0"/>
            <a:chExt cx="2014047" cy="464803"/>
          </a:xfrm>
        </p:grpSpPr>
        <p:sp>
          <p:nvSpPr>
            <p:cNvPr id="9" name="Freeform 9"/>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10" name="TextBox 10"/>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35205" y="7931559"/>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3944600" y="61992"/>
            <a:ext cx="4486582" cy="4474681"/>
          </a:xfrm>
          <a:custGeom>
            <a:avLst/>
            <a:gdLst/>
            <a:ahLst/>
            <a:cxnLst/>
            <a:rect l="l" t="t" r="r" b="b"/>
            <a:pathLst>
              <a:path w="4486582" h="4474681">
                <a:moveTo>
                  <a:pt x="0" y="0"/>
                </a:moveTo>
                <a:lnTo>
                  <a:pt x="4486583" y="0"/>
                </a:lnTo>
                <a:lnTo>
                  <a:pt x="4486583" y="4474681"/>
                </a:lnTo>
                <a:lnTo>
                  <a:pt x="0" y="4474681"/>
                </a:lnTo>
                <a:lnTo>
                  <a:pt x="0" y="0"/>
                </a:lnTo>
                <a:close/>
              </a:path>
            </a:pathLst>
          </a:custGeom>
          <a:blipFill>
            <a:blip r:embed="rId5"/>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flipV="1">
            <a:off x="-51281" y="4215900"/>
            <a:ext cx="4862703" cy="4760141"/>
          </a:xfrm>
          <a:custGeom>
            <a:avLst/>
            <a:gdLst/>
            <a:ahLst/>
            <a:cxnLst/>
            <a:rect l="l" t="t" r="r" b="b"/>
            <a:pathLst>
              <a:path w="4862703" h="4760141">
                <a:moveTo>
                  <a:pt x="0" y="4760141"/>
                </a:moveTo>
                <a:lnTo>
                  <a:pt x="4862703" y="4760141"/>
                </a:lnTo>
                <a:lnTo>
                  <a:pt x="4862703" y="0"/>
                </a:lnTo>
                <a:lnTo>
                  <a:pt x="0" y="0"/>
                </a:lnTo>
                <a:lnTo>
                  <a:pt x="0" y="4760141"/>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2922971" y="1837106"/>
            <a:ext cx="12442058"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Expensive cars floating on boats during floods in Dubai</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2268200" y="4974355"/>
            <a:ext cx="4552804" cy="4540727"/>
          </a:xfrm>
          <a:custGeom>
            <a:avLst/>
            <a:gdLst/>
            <a:ahLst/>
            <a:cxnLst/>
            <a:rect l="l" t="t" r="r" b="b"/>
            <a:pathLst>
              <a:path w="4552804" h="4540727">
                <a:moveTo>
                  <a:pt x="0" y="0"/>
                </a:moveTo>
                <a:lnTo>
                  <a:pt x="4552804" y="0"/>
                </a:lnTo>
                <a:lnTo>
                  <a:pt x="4552804" y="4540727"/>
                </a:lnTo>
                <a:lnTo>
                  <a:pt x="0" y="4540727"/>
                </a:lnTo>
                <a:lnTo>
                  <a:pt x="0" y="0"/>
                </a:lnTo>
                <a:close/>
              </a:path>
            </a:pathLst>
          </a:custGeom>
          <a:blipFill>
            <a:blip r:embed="rId5"/>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2421160"/>
            <a:chOff x="0" y="0"/>
            <a:chExt cx="4274726" cy="637672"/>
          </a:xfrm>
        </p:grpSpPr>
        <p:sp>
          <p:nvSpPr>
            <p:cNvPr id="3" name="Freeform 3"/>
            <p:cNvSpPr/>
            <p:nvPr/>
          </p:nvSpPr>
          <p:spPr>
            <a:xfrm>
              <a:off x="0" y="0"/>
              <a:ext cx="4274726" cy="637672"/>
            </a:xfrm>
            <a:custGeom>
              <a:avLst/>
              <a:gdLst/>
              <a:ahLst/>
              <a:cxnLst/>
              <a:rect l="l" t="t" r="r" b="b"/>
              <a:pathLst>
                <a:path w="4274726" h="637672">
                  <a:moveTo>
                    <a:pt x="0" y="0"/>
                  </a:moveTo>
                  <a:lnTo>
                    <a:pt x="4274726" y="0"/>
                  </a:lnTo>
                  <a:lnTo>
                    <a:pt x="4274726" y="637672"/>
                  </a:lnTo>
                  <a:lnTo>
                    <a:pt x="0" y="637672"/>
                  </a:lnTo>
                  <a:close/>
                </a:path>
              </a:pathLst>
            </a:custGeom>
            <a:solidFill>
              <a:srgbClr val="FFFFFF"/>
            </a:solidFill>
          </p:spPr>
        </p:sp>
        <p:sp>
          <p:nvSpPr>
            <p:cNvPr id="4" name="TextBox 4"/>
            <p:cNvSpPr txBox="1"/>
            <p:nvPr/>
          </p:nvSpPr>
          <p:spPr>
            <a:xfrm>
              <a:off x="0" y="-57150"/>
              <a:ext cx="4274726" cy="694822"/>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28700"/>
            <a:ext cx="11038753" cy="1756366"/>
            <a:chOff x="0" y="0"/>
            <a:chExt cx="2907326" cy="462582"/>
          </a:xfrm>
        </p:grpSpPr>
        <p:sp>
          <p:nvSpPr>
            <p:cNvPr id="7" name="Freeform 7"/>
            <p:cNvSpPr/>
            <p:nvPr/>
          </p:nvSpPr>
          <p:spPr>
            <a:xfrm>
              <a:off x="0" y="0"/>
              <a:ext cx="2907326" cy="462582"/>
            </a:xfrm>
            <a:custGeom>
              <a:avLst/>
              <a:gdLst/>
              <a:ahLst/>
              <a:cxnLst/>
              <a:rect l="l" t="t" r="r" b="b"/>
              <a:pathLst>
                <a:path w="2907326" h="462582">
                  <a:moveTo>
                    <a:pt x="0" y="0"/>
                  </a:moveTo>
                  <a:lnTo>
                    <a:pt x="2907326" y="0"/>
                  </a:lnTo>
                  <a:lnTo>
                    <a:pt x="2907326" y="462582"/>
                  </a:lnTo>
                  <a:lnTo>
                    <a:pt x="0" y="462582"/>
                  </a:lnTo>
                  <a:close/>
                </a:path>
              </a:pathLst>
            </a:custGeom>
            <a:solidFill>
              <a:srgbClr val="FFFFFF"/>
            </a:solidFill>
          </p:spPr>
        </p:sp>
        <p:sp>
          <p:nvSpPr>
            <p:cNvPr id="8" name="TextBox 8"/>
            <p:cNvSpPr txBox="1"/>
            <p:nvPr/>
          </p:nvSpPr>
          <p:spPr>
            <a:xfrm>
              <a:off x="0" y="-57150"/>
              <a:ext cx="2907326" cy="519732"/>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962525"/>
            <a:ext cx="15895040" cy="2003369"/>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A journalist’s main aim is to report the truth. They need to be good fake news detectives so that they don’t report fake news themselves!</a:t>
            </a:r>
          </a:p>
        </p:txBody>
      </p:sp>
      <p:sp>
        <p:nvSpPr>
          <p:cNvPr id="10" name="TextBox 10"/>
          <p:cNvSpPr txBox="1"/>
          <p:nvPr/>
        </p:nvSpPr>
        <p:spPr>
          <a:xfrm>
            <a:off x="1175507" y="996796"/>
            <a:ext cx="10681892" cy="2968625"/>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identify fake news and its consequences</a:t>
            </a: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p:txBody>
      </p:sp>
      <p:sp>
        <p:nvSpPr>
          <p:cNvPr id="11" name="Freeform 11"/>
          <p:cNvSpPr/>
          <p:nvPr/>
        </p:nvSpPr>
        <p:spPr>
          <a:xfrm>
            <a:off x="9239748" y="0"/>
            <a:ext cx="8592957" cy="6446537"/>
          </a:xfrm>
          <a:custGeom>
            <a:avLst/>
            <a:gdLst/>
            <a:ahLst/>
            <a:cxnLst/>
            <a:rect l="l" t="t" r="r" b="b"/>
            <a:pathLst>
              <a:path w="8592957" h="6446537">
                <a:moveTo>
                  <a:pt x="0" y="0"/>
                </a:moveTo>
                <a:lnTo>
                  <a:pt x="8592957" y="0"/>
                </a:lnTo>
                <a:lnTo>
                  <a:pt x="8592957" y="6446537"/>
                </a:lnTo>
                <a:lnTo>
                  <a:pt x="0" y="6446537"/>
                </a:lnTo>
                <a:lnTo>
                  <a:pt x="0" y="0"/>
                </a:lnTo>
                <a:close/>
              </a:path>
            </a:pathLst>
          </a:custGeom>
          <a:blipFill>
            <a:blip r:embed="rId3"/>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823055" y="2416816"/>
            <a:ext cx="12641890" cy="4450443"/>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800000">
            <a:off x="-36277" y="-2857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22968" y="2844346"/>
            <a:ext cx="12042064" cy="4758709"/>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Seal steals dinghy </a:t>
            </a:r>
          </a:p>
          <a:p>
            <a:pPr algn="ctr">
              <a:lnSpc>
                <a:spcPts val="12346"/>
              </a:lnSpc>
            </a:pPr>
            <a:r>
              <a:rPr lang="en-US" sz="8818" dirty="0">
                <a:solidFill>
                  <a:srgbClr val="160F0E"/>
                </a:solidFill>
                <a:latin typeface="GH Guardian Headline 3"/>
                <a:ea typeface="GH Guardian Headline 3"/>
                <a:cs typeface="GH Guardian Headline 3"/>
                <a:sym typeface="GH Guardian Headline 3"/>
              </a:rPr>
              <a:t>for sunbathing sessions</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
        <p:nvSpPr>
          <p:cNvPr id="12" name="Freeform 12"/>
          <p:cNvSpPr/>
          <p:nvPr/>
        </p:nvSpPr>
        <p:spPr>
          <a:xfrm>
            <a:off x="14277631" y="701923"/>
            <a:ext cx="4046646" cy="4029643"/>
          </a:xfrm>
          <a:custGeom>
            <a:avLst/>
            <a:gdLst/>
            <a:ahLst/>
            <a:cxnLst/>
            <a:rect l="l" t="t" r="r" b="b"/>
            <a:pathLst>
              <a:path w="4046646" h="4029643">
                <a:moveTo>
                  <a:pt x="0" y="0"/>
                </a:moveTo>
                <a:lnTo>
                  <a:pt x="4046646" y="0"/>
                </a:lnTo>
                <a:lnTo>
                  <a:pt x="4046646" y="4029643"/>
                </a:lnTo>
                <a:lnTo>
                  <a:pt x="0" y="4029643"/>
                </a:lnTo>
                <a:lnTo>
                  <a:pt x="0" y="0"/>
                </a:lnTo>
                <a:close/>
              </a:path>
            </a:pathLst>
          </a:custGeom>
          <a:blipFill>
            <a:blip r:embed="rId5"/>
            <a:stretch>
              <a:fillRect l="-39869" t="-15748" r="-45198" b="-15609"/>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6197144" y="714375"/>
            <a:ext cx="5893711"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1</a:t>
            </a:r>
          </a:p>
        </p:txBody>
      </p:sp>
      <p:grpSp>
        <p:nvGrpSpPr>
          <p:cNvPr id="3" name="Group 3"/>
          <p:cNvGrpSpPr/>
          <p:nvPr/>
        </p:nvGrpSpPr>
        <p:grpSpPr>
          <a:xfrm>
            <a:off x="1253986" y="2875083"/>
            <a:ext cx="16005314" cy="4478217"/>
            <a:chOff x="0" y="0"/>
            <a:chExt cx="4215391" cy="1288643"/>
          </a:xfrm>
        </p:grpSpPr>
        <p:sp>
          <p:nvSpPr>
            <p:cNvPr id="4" name="Freeform 4"/>
            <p:cNvSpPr/>
            <p:nvPr/>
          </p:nvSpPr>
          <p:spPr>
            <a:xfrm>
              <a:off x="0" y="0"/>
              <a:ext cx="4215392" cy="1288643"/>
            </a:xfrm>
            <a:custGeom>
              <a:avLst/>
              <a:gdLst/>
              <a:ahLst/>
              <a:cxnLst/>
              <a:rect l="l" t="t" r="r" b="b"/>
              <a:pathLst>
                <a:path w="4215392" h="1288643">
                  <a:moveTo>
                    <a:pt x="0" y="0"/>
                  </a:moveTo>
                  <a:lnTo>
                    <a:pt x="4215392" y="0"/>
                  </a:lnTo>
                  <a:lnTo>
                    <a:pt x="4215392" y="1288643"/>
                  </a:lnTo>
                  <a:lnTo>
                    <a:pt x="0" y="1288643"/>
                  </a:lnTo>
                  <a:close/>
                </a:path>
              </a:pathLst>
            </a:custGeom>
            <a:solidFill>
              <a:srgbClr val="FFFFFF"/>
            </a:solidFill>
          </p:spPr>
        </p:sp>
        <p:sp>
          <p:nvSpPr>
            <p:cNvPr id="5" name="TextBox 5"/>
            <p:cNvSpPr txBox="1"/>
            <p:nvPr/>
          </p:nvSpPr>
          <p:spPr>
            <a:xfrm>
              <a:off x="0" y="-76200"/>
              <a:ext cx="4215391" cy="1364843"/>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508602" y="3619500"/>
            <a:ext cx="15270793" cy="2610458"/>
          </a:xfrm>
          <a:prstGeom prst="rect">
            <a:avLst/>
          </a:prstGeom>
        </p:spPr>
        <p:txBody>
          <a:bodyPr wrap="square" lIns="0" tIns="0" rIns="0" bIns="0" rtlCol="0" anchor="t">
            <a:spAutoFit/>
          </a:bodyPr>
          <a:lstStyle/>
          <a:p>
            <a:pPr algn="ctr">
              <a:lnSpc>
                <a:spcPts val="10696"/>
              </a:lnSpc>
            </a:pPr>
            <a:r>
              <a:rPr lang="en-US" sz="7640" dirty="0">
                <a:solidFill>
                  <a:srgbClr val="000000"/>
                </a:solidFill>
                <a:latin typeface="GH Guardian Headline 1"/>
                <a:ea typeface="GH Guardian Headline 1"/>
                <a:cs typeface="GH Guardian Headline 1"/>
                <a:sym typeface="GH Guardian Headline 1"/>
              </a:rPr>
              <a:t>Create a fake news detective toolkit for other children in school to use. </a:t>
            </a:r>
          </a:p>
        </p:txBody>
      </p:sp>
      <p:sp>
        <p:nvSpPr>
          <p:cNvPr id="7" name="Freeform 7"/>
          <p:cNvSpPr/>
          <p:nvPr/>
        </p:nvSpPr>
        <p:spPr>
          <a:xfrm>
            <a:off x="15759613" y="9117430"/>
            <a:ext cx="2190750" cy="942022"/>
          </a:xfrm>
          <a:custGeom>
            <a:avLst/>
            <a:gdLst/>
            <a:ahLst/>
            <a:cxnLst/>
            <a:rect l="l" t="t" r="r" b="b"/>
            <a:pathLst>
              <a:path w="2190750" h="942022">
                <a:moveTo>
                  <a:pt x="0" y="0"/>
                </a:moveTo>
                <a:lnTo>
                  <a:pt x="2190750" y="0"/>
                </a:lnTo>
                <a:lnTo>
                  <a:pt x="2190750" y="942023"/>
                </a:lnTo>
                <a:lnTo>
                  <a:pt x="0" y="942023"/>
                </a:lnTo>
                <a:lnTo>
                  <a:pt x="0" y="0"/>
                </a:lnTo>
                <a:close/>
              </a:path>
            </a:pathLst>
          </a:custGeom>
          <a:blipFill>
            <a:blip r:embed="rId2"/>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6197144" y="714375"/>
            <a:ext cx="5893711"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2</a:t>
            </a:r>
          </a:p>
        </p:txBody>
      </p:sp>
      <p:grpSp>
        <p:nvGrpSpPr>
          <p:cNvPr id="3" name="Group 3"/>
          <p:cNvGrpSpPr/>
          <p:nvPr/>
        </p:nvGrpSpPr>
        <p:grpSpPr>
          <a:xfrm>
            <a:off x="1253986" y="3127747"/>
            <a:ext cx="16113599" cy="3300754"/>
            <a:chOff x="0" y="0"/>
            <a:chExt cx="4243911" cy="869334"/>
          </a:xfrm>
        </p:grpSpPr>
        <p:sp>
          <p:nvSpPr>
            <p:cNvPr id="4" name="Freeform 4"/>
            <p:cNvSpPr/>
            <p:nvPr/>
          </p:nvSpPr>
          <p:spPr>
            <a:xfrm>
              <a:off x="0" y="0"/>
              <a:ext cx="4243911" cy="869334"/>
            </a:xfrm>
            <a:custGeom>
              <a:avLst/>
              <a:gdLst/>
              <a:ahLst/>
              <a:cxnLst/>
              <a:rect l="l" t="t" r="r" b="b"/>
              <a:pathLst>
                <a:path w="4243911" h="869334">
                  <a:moveTo>
                    <a:pt x="0" y="0"/>
                  </a:moveTo>
                  <a:lnTo>
                    <a:pt x="4243911" y="0"/>
                  </a:lnTo>
                  <a:lnTo>
                    <a:pt x="4243911" y="869334"/>
                  </a:lnTo>
                  <a:lnTo>
                    <a:pt x="0" y="869334"/>
                  </a:lnTo>
                  <a:close/>
                </a:path>
              </a:pathLst>
            </a:custGeom>
            <a:solidFill>
              <a:srgbClr val="FFFFFF"/>
            </a:solidFill>
          </p:spPr>
        </p:sp>
        <p:sp>
          <p:nvSpPr>
            <p:cNvPr id="5" name="TextBox 5"/>
            <p:cNvSpPr txBox="1"/>
            <p:nvPr/>
          </p:nvSpPr>
          <p:spPr>
            <a:xfrm>
              <a:off x="0" y="-76200"/>
              <a:ext cx="4243911" cy="94553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395653" y="3379734"/>
            <a:ext cx="15830264" cy="2796780"/>
          </a:xfrm>
          <a:prstGeom prst="rect">
            <a:avLst/>
          </a:prstGeom>
        </p:spPr>
        <p:txBody>
          <a:bodyPr lIns="0" tIns="0" rIns="0" bIns="0" rtlCol="0" anchor="t">
            <a:spAutoFit/>
          </a:bodyPr>
          <a:lstStyle/>
          <a:p>
            <a:pPr algn="ctr">
              <a:lnSpc>
                <a:spcPts val="10696"/>
              </a:lnSpc>
            </a:pPr>
            <a:r>
              <a:rPr lang="en-US" sz="7640" dirty="0">
                <a:solidFill>
                  <a:srgbClr val="000000"/>
                </a:solidFill>
                <a:latin typeface="GH Guardian Headline 1"/>
                <a:ea typeface="GH Guardian Headline 1"/>
                <a:cs typeface="GH Guardian Headline 1"/>
                <a:sym typeface="GH Guardian Headline 1"/>
              </a:rPr>
              <a:t>Challenge everyone else in school! Run a fake or real quiz in assembly. </a:t>
            </a:r>
          </a:p>
        </p:txBody>
      </p:sp>
      <p:sp>
        <p:nvSpPr>
          <p:cNvPr id="7" name="Freeform 7"/>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6197144" y="714375"/>
            <a:ext cx="5893711" cy="1285224"/>
          </a:xfrm>
          <a:prstGeom prst="rect">
            <a:avLst/>
          </a:prstGeom>
        </p:spPr>
        <p:txBody>
          <a:bodyPr lIns="0" tIns="0" rIns="0" bIns="0" rtlCol="0" anchor="t">
            <a:spAutoFit/>
          </a:bodyPr>
          <a:lstStyle/>
          <a:p>
            <a:pPr algn="l">
              <a:lnSpc>
                <a:spcPts val="11127"/>
              </a:lnSpc>
            </a:pPr>
            <a:r>
              <a:rPr lang="en-US" sz="7948" b="1">
                <a:solidFill>
                  <a:srgbClr val="000000"/>
                </a:solidFill>
                <a:latin typeface="GH Guardian Headline 3"/>
                <a:ea typeface="GH Guardian Headline 3"/>
                <a:cs typeface="GH Guardian Headline 3"/>
                <a:sym typeface="GH Guardian Headline 3"/>
              </a:rPr>
              <a:t>Extension 3</a:t>
            </a:r>
          </a:p>
        </p:txBody>
      </p:sp>
      <p:grpSp>
        <p:nvGrpSpPr>
          <p:cNvPr id="3" name="Group 3"/>
          <p:cNvGrpSpPr/>
          <p:nvPr/>
        </p:nvGrpSpPr>
        <p:grpSpPr>
          <a:xfrm>
            <a:off x="990600" y="3075763"/>
            <a:ext cx="16687800" cy="5268137"/>
            <a:chOff x="0" y="0"/>
            <a:chExt cx="3835132" cy="1161653"/>
          </a:xfrm>
        </p:grpSpPr>
        <p:sp>
          <p:nvSpPr>
            <p:cNvPr id="4" name="Freeform 4"/>
            <p:cNvSpPr/>
            <p:nvPr/>
          </p:nvSpPr>
          <p:spPr>
            <a:xfrm>
              <a:off x="0" y="0"/>
              <a:ext cx="3835132" cy="1161653"/>
            </a:xfrm>
            <a:custGeom>
              <a:avLst/>
              <a:gdLst/>
              <a:ahLst/>
              <a:cxnLst/>
              <a:rect l="l" t="t" r="r" b="b"/>
              <a:pathLst>
                <a:path w="3835132" h="1161653">
                  <a:moveTo>
                    <a:pt x="0" y="0"/>
                  </a:moveTo>
                  <a:lnTo>
                    <a:pt x="3835132" y="0"/>
                  </a:lnTo>
                  <a:lnTo>
                    <a:pt x="3835132" y="1161653"/>
                  </a:lnTo>
                  <a:lnTo>
                    <a:pt x="0" y="1161653"/>
                  </a:lnTo>
                  <a:close/>
                </a:path>
              </a:pathLst>
            </a:custGeom>
            <a:solidFill>
              <a:srgbClr val="FFFFFF"/>
            </a:solidFill>
          </p:spPr>
        </p:sp>
        <p:sp>
          <p:nvSpPr>
            <p:cNvPr id="5" name="TextBox 5"/>
            <p:cNvSpPr txBox="1"/>
            <p:nvPr/>
          </p:nvSpPr>
          <p:spPr>
            <a:xfrm>
              <a:off x="0" y="-76200"/>
              <a:ext cx="3835132" cy="1237853"/>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03852" y="3718516"/>
            <a:ext cx="16306800" cy="3982629"/>
          </a:xfrm>
          <a:prstGeom prst="rect">
            <a:avLst/>
          </a:prstGeom>
        </p:spPr>
        <p:txBody>
          <a:bodyPr wrap="square" lIns="0" tIns="0" rIns="0" bIns="0" rtlCol="0" anchor="t">
            <a:spAutoFit/>
          </a:bodyPr>
          <a:lstStyle/>
          <a:p>
            <a:pPr algn="ctr">
              <a:lnSpc>
                <a:spcPts val="10696"/>
              </a:lnSpc>
            </a:pPr>
            <a:r>
              <a:rPr lang="en-US" sz="7640" dirty="0">
                <a:solidFill>
                  <a:srgbClr val="000000"/>
                </a:solidFill>
                <a:latin typeface="GH Guardian Headline 1"/>
                <a:ea typeface="GH Guardian Headline 1"/>
                <a:cs typeface="GH Guardian Headline 1"/>
                <a:sym typeface="GH Guardian Headline 1"/>
              </a:rPr>
              <a:t>Use your News Navigator to investigate a news story with your family.</a:t>
            </a:r>
          </a:p>
        </p:txBody>
      </p:sp>
      <p:sp>
        <p:nvSpPr>
          <p:cNvPr id="7" name="Freeform 7"/>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1428807" y="1864750"/>
            <a:ext cx="6249762" cy="7994333"/>
            <a:chOff x="0" y="0"/>
            <a:chExt cx="1646028" cy="2105503"/>
          </a:xfrm>
        </p:grpSpPr>
        <p:sp>
          <p:nvSpPr>
            <p:cNvPr id="3" name="Freeform 3"/>
            <p:cNvSpPr/>
            <p:nvPr/>
          </p:nvSpPr>
          <p:spPr>
            <a:xfrm>
              <a:off x="0" y="0"/>
              <a:ext cx="1646028" cy="2105503"/>
            </a:xfrm>
            <a:custGeom>
              <a:avLst/>
              <a:gdLst/>
              <a:ahLst/>
              <a:cxnLst/>
              <a:rect l="l" t="t" r="r" b="b"/>
              <a:pathLst>
                <a:path w="1646028" h="2105503">
                  <a:moveTo>
                    <a:pt x="0" y="0"/>
                  </a:moveTo>
                  <a:lnTo>
                    <a:pt x="1646028" y="0"/>
                  </a:lnTo>
                  <a:lnTo>
                    <a:pt x="1646028" y="2105503"/>
                  </a:lnTo>
                  <a:lnTo>
                    <a:pt x="0" y="2105503"/>
                  </a:lnTo>
                  <a:close/>
                </a:path>
              </a:pathLst>
            </a:custGeom>
            <a:solidFill>
              <a:srgbClr val="FFFFFF"/>
            </a:solidFill>
          </p:spPr>
        </p:sp>
        <p:sp>
          <p:nvSpPr>
            <p:cNvPr id="4" name="TextBox 4"/>
            <p:cNvSpPr txBox="1"/>
            <p:nvPr/>
          </p:nvSpPr>
          <p:spPr>
            <a:xfrm>
              <a:off x="0" y="-76200"/>
              <a:ext cx="1646028" cy="218170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69559" y="2112572"/>
            <a:ext cx="10046940" cy="3330186"/>
            <a:chOff x="0" y="0"/>
            <a:chExt cx="2646108" cy="877086"/>
          </a:xfrm>
        </p:grpSpPr>
        <p:sp>
          <p:nvSpPr>
            <p:cNvPr id="6" name="Freeform 6"/>
            <p:cNvSpPr/>
            <p:nvPr/>
          </p:nvSpPr>
          <p:spPr>
            <a:xfrm>
              <a:off x="0" y="0"/>
              <a:ext cx="2646107" cy="877086"/>
            </a:xfrm>
            <a:custGeom>
              <a:avLst/>
              <a:gdLst/>
              <a:ahLst/>
              <a:cxnLst/>
              <a:rect l="l" t="t" r="r" b="b"/>
              <a:pathLst>
                <a:path w="2646107" h="877086">
                  <a:moveTo>
                    <a:pt x="0" y="0"/>
                  </a:moveTo>
                  <a:lnTo>
                    <a:pt x="2646107" y="0"/>
                  </a:lnTo>
                  <a:lnTo>
                    <a:pt x="2646107" y="877086"/>
                  </a:lnTo>
                  <a:lnTo>
                    <a:pt x="0" y="877086"/>
                  </a:lnTo>
                  <a:close/>
                </a:path>
              </a:pathLst>
            </a:custGeom>
            <a:solidFill>
              <a:srgbClr val="FFFFFF"/>
            </a:solidFill>
          </p:spPr>
        </p:sp>
        <p:sp>
          <p:nvSpPr>
            <p:cNvPr id="7" name="TextBox 7"/>
            <p:cNvSpPr txBox="1"/>
            <p:nvPr/>
          </p:nvSpPr>
          <p:spPr>
            <a:xfrm>
              <a:off x="0" y="-76200"/>
              <a:ext cx="2646108" cy="953286"/>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1428807" y="4200363"/>
            <a:ext cx="6249762" cy="1886274"/>
            <a:chOff x="0" y="0"/>
            <a:chExt cx="1646028" cy="496797"/>
          </a:xfrm>
        </p:grpSpPr>
        <p:sp>
          <p:nvSpPr>
            <p:cNvPr id="9" name="Freeform 9"/>
            <p:cNvSpPr/>
            <p:nvPr/>
          </p:nvSpPr>
          <p:spPr>
            <a:xfrm>
              <a:off x="0" y="0"/>
              <a:ext cx="1646028" cy="496797"/>
            </a:xfrm>
            <a:custGeom>
              <a:avLst/>
              <a:gdLst/>
              <a:ahLst/>
              <a:cxnLst/>
              <a:rect l="l" t="t" r="r" b="b"/>
              <a:pathLst>
                <a:path w="1646028" h="496797">
                  <a:moveTo>
                    <a:pt x="0" y="0"/>
                  </a:moveTo>
                  <a:lnTo>
                    <a:pt x="1646028" y="0"/>
                  </a:lnTo>
                  <a:lnTo>
                    <a:pt x="1646028" y="496797"/>
                  </a:lnTo>
                  <a:lnTo>
                    <a:pt x="0" y="496797"/>
                  </a:lnTo>
                  <a:close/>
                </a:path>
              </a:pathLst>
            </a:custGeom>
            <a:solidFill>
              <a:srgbClr val="FFFFFF"/>
            </a:solidFill>
          </p:spPr>
        </p:sp>
        <p:sp>
          <p:nvSpPr>
            <p:cNvPr id="10" name="TextBox 10"/>
            <p:cNvSpPr txBox="1"/>
            <p:nvPr/>
          </p:nvSpPr>
          <p:spPr>
            <a:xfrm>
              <a:off x="0" y="-76200"/>
              <a:ext cx="1646028" cy="572997"/>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428807" y="6945527"/>
            <a:ext cx="6249762" cy="2913556"/>
            <a:chOff x="0" y="0"/>
            <a:chExt cx="1646028" cy="767356"/>
          </a:xfrm>
        </p:grpSpPr>
        <p:sp>
          <p:nvSpPr>
            <p:cNvPr id="12" name="Freeform 12"/>
            <p:cNvSpPr/>
            <p:nvPr/>
          </p:nvSpPr>
          <p:spPr>
            <a:xfrm>
              <a:off x="0" y="0"/>
              <a:ext cx="1646028" cy="767356"/>
            </a:xfrm>
            <a:custGeom>
              <a:avLst/>
              <a:gdLst/>
              <a:ahLst/>
              <a:cxnLst/>
              <a:rect l="l" t="t" r="r" b="b"/>
              <a:pathLst>
                <a:path w="1646028" h="767356">
                  <a:moveTo>
                    <a:pt x="0" y="0"/>
                  </a:moveTo>
                  <a:lnTo>
                    <a:pt x="1646028" y="0"/>
                  </a:lnTo>
                  <a:lnTo>
                    <a:pt x="1646028" y="767356"/>
                  </a:lnTo>
                  <a:lnTo>
                    <a:pt x="0" y="767356"/>
                  </a:lnTo>
                  <a:close/>
                </a:path>
              </a:pathLst>
            </a:custGeom>
            <a:solidFill>
              <a:srgbClr val="FFFFFF"/>
            </a:solidFill>
          </p:spPr>
        </p:sp>
        <p:sp>
          <p:nvSpPr>
            <p:cNvPr id="13" name="TextBox 13"/>
            <p:cNvSpPr txBox="1"/>
            <p:nvPr/>
          </p:nvSpPr>
          <p:spPr>
            <a:xfrm>
              <a:off x="0" y="-76200"/>
              <a:ext cx="1646028" cy="843556"/>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5473479">
            <a:off x="10023543" y="3255209"/>
            <a:ext cx="1271610" cy="1112659"/>
            <a:chOff x="0" y="0"/>
            <a:chExt cx="812800" cy="711200"/>
          </a:xfrm>
        </p:grpSpPr>
        <p:sp>
          <p:nvSpPr>
            <p:cNvPr id="15" name="Freeform 1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FFFF"/>
            </a:solidFill>
          </p:spPr>
        </p:sp>
        <p:sp>
          <p:nvSpPr>
            <p:cNvPr id="16" name="TextBox 16"/>
            <p:cNvSpPr txBox="1"/>
            <p:nvPr/>
          </p:nvSpPr>
          <p:spPr>
            <a:xfrm>
              <a:off x="127000" y="-25400"/>
              <a:ext cx="558800" cy="4064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4121443" y="3011518"/>
            <a:ext cx="1142144" cy="940589"/>
            <a:chOff x="0" y="0"/>
            <a:chExt cx="647700" cy="533400"/>
          </a:xfrm>
        </p:grpSpPr>
        <p:sp>
          <p:nvSpPr>
            <p:cNvPr id="18" name="Freeform 18"/>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00000"/>
            </a:solidFill>
          </p:spPr>
        </p:sp>
        <p:sp>
          <p:nvSpPr>
            <p:cNvPr id="19" name="TextBox 19"/>
            <p:cNvSpPr txBox="1"/>
            <p:nvPr/>
          </p:nvSpPr>
          <p:spPr>
            <a:xfrm>
              <a:off x="120650" y="88900"/>
              <a:ext cx="527050" cy="279400"/>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6197144" y="-62804"/>
            <a:ext cx="5893711"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 4</a:t>
            </a:r>
          </a:p>
        </p:txBody>
      </p:sp>
      <p:sp>
        <p:nvSpPr>
          <p:cNvPr id="21" name="TextBox 21"/>
          <p:cNvSpPr txBox="1"/>
          <p:nvPr/>
        </p:nvSpPr>
        <p:spPr>
          <a:xfrm>
            <a:off x="553841" y="2228073"/>
            <a:ext cx="9478376" cy="2889743"/>
          </a:xfrm>
          <a:prstGeom prst="rect">
            <a:avLst/>
          </a:prstGeom>
        </p:spPr>
        <p:txBody>
          <a:bodyPr lIns="0" tIns="0" rIns="0" bIns="0" rtlCol="0" anchor="t">
            <a:spAutoFit/>
          </a:bodyPr>
          <a:lstStyle/>
          <a:p>
            <a:pPr algn="ctr">
              <a:lnSpc>
                <a:spcPts val="7429"/>
              </a:lnSpc>
            </a:pPr>
            <a:r>
              <a:rPr lang="en-US" sz="5306">
                <a:solidFill>
                  <a:srgbClr val="000000"/>
                </a:solidFill>
                <a:latin typeface="GH Guardian Headline 1"/>
                <a:ea typeface="GH Guardian Headline 1"/>
                <a:cs typeface="GH Guardian Headline 1"/>
                <a:sym typeface="GH Guardian Headline 1"/>
              </a:rPr>
              <a:t>Create a comic strip or a storyboard to show the fake news rection chain. </a:t>
            </a:r>
          </a:p>
        </p:txBody>
      </p:sp>
      <p:sp>
        <p:nvSpPr>
          <p:cNvPr id="22" name="TextBox 22"/>
          <p:cNvSpPr txBox="1"/>
          <p:nvPr/>
        </p:nvSpPr>
        <p:spPr>
          <a:xfrm>
            <a:off x="11351245" y="2013978"/>
            <a:ext cx="6327323" cy="954322"/>
          </a:xfrm>
          <a:prstGeom prst="rect">
            <a:avLst/>
          </a:prstGeom>
        </p:spPr>
        <p:txBody>
          <a:bodyPr lIns="0" tIns="0" rIns="0" bIns="0" rtlCol="0" anchor="t">
            <a:spAutoFit/>
          </a:bodyPr>
          <a:lstStyle/>
          <a:p>
            <a:pPr algn="ctr">
              <a:lnSpc>
                <a:spcPts val="6964"/>
              </a:lnSpc>
            </a:pPr>
            <a:r>
              <a:rPr lang="en-US" sz="4974">
                <a:solidFill>
                  <a:srgbClr val="000000"/>
                </a:solidFill>
                <a:latin typeface="GH Guardian Headline 1"/>
                <a:ea typeface="GH Guardian Headline 1"/>
                <a:cs typeface="GH Guardian Headline 1"/>
                <a:sym typeface="GH Guardian Headline 1"/>
              </a:rPr>
              <a:t>Reading a fake story.</a:t>
            </a:r>
          </a:p>
        </p:txBody>
      </p:sp>
      <p:sp>
        <p:nvSpPr>
          <p:cNvPr id="23" name="TextBox 23"/>
          <p:cNvSpPr txBox="1"/>
          <p:nvPr/>
        </p:nvSpPr>
        <p:spPr>
          <a:xfrm>
            <a:off x="11351245" y="4127624"/>
            <a:ext cx="6327323" cy="1834980"/>
          </a:xfrm>
          <a:prstGeom prst="rect">
            <a:avLst/>
          </a:prstGeom>
        </p:spPr>
        <p:txBody>
          <a:bodyPr lIns="0" tIns="0" rIns="0" bIns="0" rtlCol="0" anchor="t">
            <a:spAutoFit/>
          </a:bodyPr>
          <a:lstStyle/>
          <a:p>
            <a:pPr algn="ctr">
              <a:lnSpc>
                <a:spcPts val="6964"/>
              </a:lnSpc>
            </a:pPr>
            <a:r>
              <a:rPr lang="en-US" sz="4974">
                <a:solidFill>
                  <a:srgbClr val="000000"/>
                </a:solidFill>
                <a:latin typeface="GH Guardian Headline 1"/>
                <a:ea typeface="GH Guardian Headline 1"/>
                <a:cs typeface="GH Guardian Headline 1"/>
                <a:sym typeface="GH Guardian Headline 1"/>
              </a:rPr>
              <a:t>Feeling an extreme emotion.</a:t>
            </a:r>
          </a:p>
        </p:txBody>
      </p:sp>
      <p:sp>
        <p:nvSpPr>
          <p:cNvPr id="24" name="TextBox 24"/>
          <p:cNvSpPr txBox="1"/>
          <p:nvPr/>
        </p:nvSpPr>
        <p:spPr>
          <a:xfrm>
            <a:off x="11351245" y="6944456"/>
            <a:ext cx="6327323" cy="2715638"/>
          </a:xfrm>
          <a:prstGeom prst="rect">
            <a:avLst/>
          </a:prstGeom>
        </p:spPr>
        <p:txBody>
          <a:bodyPr lIns="0" tIns="0" rIns="0" bIns="0" rtlCol="0" anchor="t">
            <a:spAutoFit/>
          </a:bodyPr>
          <a:lstStyle/>
          <a:p>
            <a:pPr algn="ctr">
              <a:lnSpc>
                <a:spcPts val="6964"/>
              </a:lnSpc>
            </a:pPr>
            <a:r>
              <a:rPr lang="en-US" sz="4974">
                <a:solidFill>
                  <a:srgbClr val="000000"/>
                </a:solidFill>
                <a:latin typeface="GH Guardian Headline 1"/>
                <a:ea typeface="GH Guardian Headline 1"/>
                <a:cs typeface="GH Guardian Headline 1"/>
                <a:sym typeface="GH Guardian Headline 1"/>
              </a:rPr>
              <a:t>Developing a thought pattern or taking action.</a:t>
            </a:r>
          </a:p>
        </p:txBody>
      </p:sp>
      <p:grpSp>
        <p:nvGrpSpPr>
          <p:cNvPr id="25" name="Group 25"/>
          <p:cNvGrpSpPr/>
          <p:nvPr/>
        </p:nvGrpSpPr>
        <p:grpSpPr>
          <a:xfrm rot="-5400000">
            <a:off x="14121443" y="6063406"/>
            <a:ext cx="1142144" cy="940589"/>
            <a:chOff x="0" y="0"/>
            <a:chExt cx="647700" cy="533400"/>
          </a:xfrm>
        </p:grpSpPr>
        <p:sp>
          <p:nvSpPr>
            <p:cNvPr id="26" name="Freeform 26"/>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00000"/>
            </a:solidFill>
          </p:spPr>
        </p:sp>
        <p:sp>
          <p:nvSpPr>
            <p:cNvPr id="27" name="TextBox 27"/>
            <p:cNvSpPr txBox="1"/>
            <p:nvPr/>
          </p:nvSpPr>
          <p:spPr>
            <a:xfrm>
              <a:off x="120650" y="88900"/>
              <a:ext cx="527050" cy="2794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269559" y="6423833"/>
            <a:ext cx="10046940" cy="2302322"/>
            <a:chOff x="0" y="0"/>
            <a:chExt cx="2646108" cy="606373"/>
          </a:xfrm>
        </p:grpSpPr>
        <p:sp>
          <p:nvSpPr>
            <p:cNvPr id="29" name="Freeform 29"/>
            <p:cNvSpPr/>
            <p:nvPr/>
          </p:nvSpPr>
          <p:spPr>
            <a:xfrm>
              <a:off x="0" y="0"/>
              <a:ext cx="2646107" cy="606373"/>
            </a:xfrm>
            <a:custGeom>
              <a:avLst/>
              <a:gdLst/>
              <a:ahLst/>
              <a:cxnLst/>
              <a:rect l="l" t="t" r="r" b="b"/>
              <a:pathLst>
                <a:path w="2646107" h="606373">
                  <a:moveTo>
                    <a:pt x="0" y="0"/>
                  </a:moveTo>
                  <a:lnTo>
                    <a:pt x="2646107" y="0"/>
                  </a:lnTo>
                  <a:lnTo>
                    <a:pt x="2646107" y="606373"/>
                  </a:lnTo>
                  <a:lnTo>
                    <a:pt x="0" y="606373"/>
                  </a:lnTo>
                  <a:close/>
                </a:path>
              </a:pathLst>
            </a:custGeom>
            <a:solidFill>
              <a:srgbClr val="FFFFFF"/>
            </a:solidFill>
          </p:spPr>
        </p:sp>
        <p:sp>
          <p:nvSpPr>
            <p:cNvPr id="30" name="TextBox 30"/>
            <p:cNvSpPr txBox="1"/>
            <p:nvPr/>
          </p:nvSpPr>
          <p:spPr>
            <a:xfrm>
              <a:off x="0" y="-76200"/>
              <a:ext cx="2646108" cy="682573"/>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611181" y="6494548"/>
            <a:ext cx="9478376" cy="1951416"/>
          </a:xfrm>
          <a:prstGeom prst="rect">
            <a:avLst/>
          </a:prstGeom>
        </p:spPr>
        <p:txBody>
          <a:bodyPr lIns="0" tIns="0" rIns="0" bIns="0" rtlCol="0" anchor="t">
            <a:spAutoFit/>
          </a:bodyPr>
          <a:lstStyle/>
          <a:p>
            <a:pPr algn="ctr">
              <a:lnSpc>
                <a:spcPts val="7429"/>
              </a:lnSpc>
            </a:pPr>
            <a:r>
              <a:rPr lang="en-US" sz="5306">
                <a:solidFill>
                  <a:srgbClr val="000000"/>
                </a:solidFill>
                <a:latin typeface="GH Guardian Headline 1"/>
                <a:ea typeface="GH Guardian Headline 1"/>
                <a:cs typeface="GH Guardian Headline 1"/>
                <a:sym typeface="GH Guardian Headline 1"/>
              </a:rPr>
              <a:t>Use the emotional and action responses to help. </a:t>
            </a:r>
          </a:p>
        </p:txBody>
      </p:sp>
      <p:grpSp>
        <p:nvGrpSpPr>
          <p:cNvPr id="32" name="Group 32"/>
          <p:cNvGrpSpPr/>
          <p:nvPr/>
        </p:nvGrpSpPr>
        <p:grpSpPr>
          <a:xfrm rot="-68621">
            <a:off x="4657223" y="8701970"/>
            <a:ext cx="1271610" cy="1112659"/>
            <a:chOff x="0" y="0"/>
            <a:chExt cx="812800" cy="711200"/>
          </a:xfrm>
        </p:grpSpPr>
        <p:sp>
          <p:nvSpPr>
            <p:cNvPr id="33" name="Freeform 3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FFFF"/>
            </a:solidFill>
          </p:spPr>
        </p:sp>
        <p:sp>
          <p:nvSpPr>
            <p:cNvPr id="34" name="TextBox 34"/>
            <p:cNvSpPr txBox="1"/>
            <p:nvPr/>
          </p:nvSpPr>
          <p:spPr>
            <a:xfrm>
              <a:off x="127000" y="-25400"/>
              <a:ext cx="558800" cy="406400"/>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a:off x="15795708" y="251521"/>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754152" y="2558009"/>
            <a:ext cx="14779696" cy="7532968"/>
            <a:chOff x="0" y="0"/>
            <a:chExt cx="19706261" cy="10043958"/>
          </a:xfrm>
        </p:grpSpPr>
        <p:sp>
          <p:nvSpPr>
            <p:cNvPr id="3" name="Freeform 3"/>
            <p:cNvSpPr/>
            <p:nvPr/>
          </p:nvSpPr>
          <p:spPr>
            <a:xfrm>
              <a:off x="0" y="0"/>
              <a:ext cx="9826202" cy="10043958"/>
            </a:xfrm>
            <a:custGeom>
              <a:avLst/>
              <a:gdLst/>
              <a:ahLst/>
              <a:cxnLst/>
              <a:rect l="l" t="t" r="r" b="b"/>
              <a:pathLst>
                <a:path w="9826202" h="10043958">
                  <a:moveTo>
                    <a:pt x="0" y="0"/>
                  </a:moveTo>
                  <a:lnTo>
                    <a:pt x="9826202" y="0"/>
                  </a:lnTo>
                  <a:lnTo>
                    <a:pt x="9826202" y="10043958"/>
                  </a:lnTo>
                  <a:lnTo>
                    <a:pt x="0" y="10043958"/>
                  </a:lnTo>
                  <a:lnTo>
                    <a:pt x="0" y="0"/>
                  </a:lnTo>
                  <a:close/>
                </a:path>
              </a:pathLst>
            </a:custGeom>
            <a:blipFill>
              <a:blip r:embed="rId2"/>
              <a:stretch>
                <a:fillRect/>
              </a:stretch>
            </a:blipFill>
          </p:spPr>
        </p:sp>
        <p:sp>
          <p:nvSpPr>
            <p:cNvPr id="4" name="Freeform 4"/>
            <p:cNvSpPr/>
            <p:nvPr/>
          </p:nvSpPr>
          <p:spPr>
            <a:xfrm>
              <a:off x="10626275" y="0"/>
              <a:ext cx="9079986" cy="10043958"/>
            </a:xfrm>
            <a:custGeom>
              <a:avLst/>
              <a:gdLst/>
              <a:ahLst/>
              <a:cxnLst/>
              <a:rect l="l" t="t" r="r" b="b"/>
              <a:pathLst>
                <a:path w="9079986" h="10043958">
                  <a:moveTo>
                    <a:pt x="0" y="0"/>
                  </a:moveTo>
                  <a:lnTo>
                    <a:pt x="9079986" y="0"/>
                  </a:lnTo>
                  <a:lnTo>
                    <a:pt x="9079986" y="10043958"/>
                  </a:lnTo>
                  <a:lnTo>
                    <a:pt x="0" y="10043958"/>
                  </a:lnTo>
                  <a:lnTo>
                    <a:pt x="0" y="0"/>
                  </a:lnTo>
                  <a:close/>
                </a:path>
              </a:pathLst>
            </a:custGeom>
            <a:blipFill>
              <a:blip r:embed="rId3"/>
              <a:stretch>
                <a:fillRect/>
              </a:stretch>
            </a:blipFill>
          </p:spPr>
        </p:sp>
      </p:grpSp>
      <p:sp>
        <p:nvSpPr>
          <p:cNvPr id="5" name="TextBox 5"/>
          <p:cNvSpPr txBox="1"/>
          <p:nvPr/>
        </p:nvSpPr>
        <p:spPr>
          <a:xfrm>
            <a:off x="6420240" y="-79563"/>
            <a:ext cx="5447520" cy="1191801"/>
          </a:xfrm>
          <a:prstGeom prst="rect">
            <a:avLst/>
          </a:prstGeom>
        </p:spPr>
        <p:txBody>
          <a:bodyPr lIns="0" tIns="0" rIns="0" bIns="0" rtlCol="0" anchor="t">
            <a:spAutoFit/>
          </a:bodyPr>
          <a:lstStyle/>
          <a:p>
            <a:pPr algn="l">
              <a:lnSpc>
                <a:spcPts val="10285"/>
              </a:lnSpc>
            </a:pPr>
            <a:r>
              <a:rPr lang="en-US" sz="7346" b="1" dirty="0">
                <a:solidFill>
                  <a:srgbClr val="000000"/>
                </a:solidFill>
                <a:latin typeface="GH Guardian Headline 3"/>
                <a:ea typeface="GH Guardian Headline 3"/>
                <a:cs typeface="GH Guardian Headline 3"/>
                <a:sym typeface="GH Guardian Headline 3"/>
              </a:rPr>
              <a:t>Extension 4</a:t>
            </a:r>
          </a:p>
        </p:txBody>
      </p:sp>
      <p:sp>
        <p:nvSpPr>
          <p:cNvPr id="6" name="TextBox 6"/>
          <p:cNvSpPr txBox="1"/>
          <p:nvPr/>
        </p:nvSpPr>
        <p:spPr>
          <a:xfrm>
            <a:off x="3503705" y="1346660"/>
            <a:ext cx="11280591" cy="994439"/>
          </a:xfrm>
          <a:prstGeom prst="rect">
            <a:avLst/>
          </a:prstGeom>
        </p:spPr>
        <p:txBody>
          <a:bodyPr wrap="square" lIns="0" tIns="0" rIns="0" bIns="0" rtlCol="0" anchor="t">
            <a:spAutoFit/>
          </a:bodyPr>
          <a:lstStyle/>
          <a:p>
            <a:pPr algn="l">
              <a:lnSpc>
                <a:spcPts val="8557"/>
              </a:lnSpc>
            </a:pPr>
            <a:r>
              <a:rPr lang="en-US" sz="6112" dirty="0">
                <a:solidFill>
                  <a:srgbClr val="000000"/>
                </a:solidFill>
                <a:latin typeface="GH Guardian Headline 3"/>
                <a:ea typeface="GH Guardian Headline 3"/>
                <a:cs typeface="GH Guardian Headline 3"/>
                <a:sym typeface="GH Guardian Headline 3"/>
              </a:rPr>
              <a:t>Emotional and action responses </a:t>
            </a:r>
          </a:p>
        </p:txBody>
      </p:sp>
      <p:sp>
        <p:nvSpPr>
          <p:cNvPr id="7" name="Freeform 7"/>
          <p:cNvSpPr/>
          <p:nvPr/>
        </p:nvSpPr>
        <p:spPr>
          <a:xfrm>
            <a:off x="15976182" y="206187"/>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1371368" y="148533"/>
            <a:ext cx="15545265" cy="2365712"/>
          </a:xfrm>
          <a:prstGeom prst="rect">
            <a:avLst/>
          </a:prstGeom>
        </p:spPr>
        <p:txBody>
          <a:bodyPr lIns="0" tIns="0" rIns="0" bIns="0" rtlCol="0" anchor="t">
            <a:spAutoFit/>
          </a:bodyPr>
          <a:lstStyle/>
          <a:p>
            <a:pPr algn="ctr">
              <a:lnSpc>
                <a:spcPts val="9655"/>
              </a:lnSpc>
            </a:pPr>
            <a:r>
              <a:rPr lang="en-US" sz="6896" b="1">
                <a:solidFill>
                  <a:srgbClr val="000000"/>
                </a:solidFill>
                <a:latin typeface="GH Guardian Headline 3"/>
                <a:ea typeface="GH Guardian Headline 3"/>
                <a:cs typeface="GH Guardian Headline 3"/>
                <a:sym typeface="GH Guardian Headline 3"/>
              </a:rPr>
              <a:t>Extension 5</a:t>
            </a:r>
          </a:p>
          <a:p>
            <a:pPr algn="ctr">
              <a:lnSpc>
                <a:spcPts val="9655"/>
              </a:lnSpc>
            </a:pPr>
            <a:r>
              <a:rPr lang="en-US" sz="6896" b="1">
                <a:solidFill>
                  <a:srgbClr val="000000"/>
                </a:solidFill>
                <a:latin typeface="GH Guardian Headline 3"/>
                <a:ea typeface="GH Guardian Headline 3"/>
                <a:cs typeface="GH Guardian Headline 3"/>
                <a:sym typeface="GH Guardian Headline 3"/>
              </a:rPr>
              <a:t>Don’t trust pictures on the internet! </a:t>
            </a:r>
          </a:p>
        </p:txBody>
      </p:sp>
      <p:grpSp>
        <p:nvGrpSpPr>
          <p:cNvPr id="3" name="Group 3"/>
          <p:cNvGrpSpPr/>
          <p:nvPr/>
        </p:nvGrpSpPr>
        <p:grpSpPr>
          <a:xfrm>
            <a:off x="3577960" y="3287378"/>
            <a:ext cx="11015754" cy="5721121"/>
            <a:chOff x="0" y="0"/>
            <a:chExt cx="2901269" cy="1506797"/>
          </a:xfrm>
        </p:grpSpPr>
        <p:sp>
          <p:nvSpPr>
            <p:cNvPr id="4" name="Freeform 4"/>
            <p:cNvSpPr/>
            <p:nvPr/>
          </p:nvSpPr>
          <p:spPr>
            <a:xfrm>
              <a:off x="0" y="0"/>
              <a:ext cx="2901269" cy="1506797"/>
            </a:xfrm>
            <a:custGeom>
              <a:avLst/>
              <a:gdLst/>
              <a:ahLst/>
              <a:cxnLst/>
              <a:rect l="l" t="t" r="r" b="b"/>
              <a:pathLst>
                <a:path w="2901269" h="1506797">
                  <a:moveTo>
                    <a:pt x="0" y="0"/>
                  </a:moveTo>
                  <a:lnTo>
                    <a:pt x="2901269" y="0"/>
                  </a:lnTo>
                  <a:lnTo>
                    <a:pt x="2901269" y="1506797"/>
                  </a:lnTo>
                  <a:lnTo>
                    <a:pt x="0" y="1506797"/>
                  </a:lnTo>
                  <a:close/>
                </a:path>
              </a:pathLst>
            </a:custGeom>
            <a:solidFill>
              <a:srgbClr val="FFFFFF"/>
            </a:solidFill>
          </p:spPr>
        </p:sp>
        <p:sp>
          <p:nvSpPr>
            <p:cNvPr id="5" name="TextBox 5"/>
            <p:cNvSpPr txBox="1"/>
            <p:nvPr/>
          </p:nvSpPr>
          <p:spPr>
            <a:xfrm>
              <a:off x="0" y="-76200"/>
              <a:ext cx="2901269" cy="1582997"/>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006875" y="3458774"/>
            <a:ext cx="10274251" cy="5149729"/>
          </a:xfrm>
          <a:prstGeom prst="rect">
            <a:avLst/>
          </a:prstGeom>
        </p:spPr>
        <p:txBody>
          <a:bodyPr lIns="0" tIns="0" rIns="0" bIns="0" rtlCol="0" anchor="t">
            <a:spAutoFit/>
          </a:bodyPr>
          <a:lstStyle/>
          <a:p>
            <a:pPr algn="ctr">
              <a:lnSpc>
                <a:spcPts val="8127"/>
              </a:lnSpc>
            </a:pPr>
            <a:r>
              <a:rPr lang="en-US" sz="5805">
                <a:solidFill>
                  <a:srgbClr val="000000"/>
                </a:solidFill>
                <a:latin typeface="GH Guardian Headline 2"/>
                <a:ea typeface="GH Guardian Headline 2"/>
                <a:cs typeface="GH Guardian Headline 2"/>
                <a:sym typeface="GH Guardian Headline 2"/>
              </a:rPr>
              <a:t>Lots of pictures online are not what they say they are! </a:t>
            </a:r>
          </a:p>
          <a:p>
            <a:pPr algn="ctr">
              <a:lnSpc>
                <a:spcPts val="8127"/>
              </a:lnSpc>
            </a:pPr>
            <a:r>
              <a:rPr lang="en-US" sz="5805">
                <a:solidFill>
                  <a:srgbClr val="000000"/>
                </a:solidFill>
                <a:latin typeface="GH Guardian Headline 2"/>
                <a:ea typeface="GH Guardian Headline 2"/>
                <a:cs typeface="GH Guardian Headline 2"/>
                <a:sym typeface="GH Guardian Headline 2"/>
              </a:rPr>
              <a:t>Here are three common things that might have happened to photos on the internet.</a:t>
            </a:r>
          </a:p>
        </p:txBody>
      </p:sp>
      <p:sp>
        <p:nvSpPr>
          <p:cNvPr id="7" name="Freeform 7"/>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5722519" y="1587143"/>
            <a:ext cx="6842962" cy="1155491"/>
            <a:chOff x="0" y="0"/>
            <a:chExt cx="1802262" cy="304327"/>
          </a:xfrm>
        </p:grpSpPr>
        <p:sp>
          <p:nvSpPr>
            <p:cNvPr id="3" name="Freeform 3"/>
            <p:cNvSpPr/>
            <p:nvPr/>
          </p:nvSpPr>
          <p:spPr>
            <a:xfrm>
              <a:off x="0" y="0"/>
              <a:ext cx="1802262" cy="304327"/>
            </a:xfrm>
            <a:custGeom>
              <a:avLst/>
              <a:gdLst/>
              <a:ahLst/>
              <a:cxnLst/>
              <a:rect l="l" t="t" r="r" b="b"/>
              <a:pathLst>
                <a:path w="1802262" h="304327">
                  <a:moveTo>
                    <a:pt x="0" y="0"/>
                  </a:moveTo>
                  <a:lnTo>
                    <a:pt x="1802262" y="0"/>
                  </a:lnTo>
                  <a:lnTo>
                    <a:pt x="1802262" y="304327"/>
                  </a:lnTo>
                  <a:lnTo>
                    <a:pt x="0" y="304327"/>
                  </a:lnTo>
                  <a:close/>
                </a:path>
              </a:pathLst>
            </a:custGeom>
            <a:solidFill>
              <a:srgbClr val="FFFFFF"/>
            </a:solidFill>
          </p:spPr>
        </p:sp>
        <p:sp>
          <p:nvSpPr>
            <p:cNvPr id="4" name="TextBox 4"/>
            <p:cNvSpPr txBox="1"/>
            <p:nvPr/>
          </p:nvSpPr>
          <p:spPr>
            <a:xfrm>
              <a:off x="0" y="-76200"/>
              <a:ext cx="1802262" cy="38052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14035" y="148533"/>
            <a:ext cx="15225180" cy="1121782"/>
          </a:xfrm>
          <a:prstGeom prst="rect">
            <a:avLst/>
          </a:prstGeom>
        </p:spPr>
        <p:txBody>
          <a:bodyPr lIns="0" tIns="0" rIns="0" bIns="0" rtlCol="0" anchor="t">
            <a:spAutoFit/>
          </a:bodyPr>
          <a:lstStyle/>
          <a:p>
            <a:pPr algn="ctr">
              <a:lnSpc>
                <a:spcPts val="9655"/>
              </a:lnSpc>
            </a:pPr>
            <a:r>
              <a:rPr lang="en-US" sz="6896" b="1" dirty="0">
                <a:solidFill>
                  <a:srgbClr val="000000"/>
                </a:solidFill>
                <a:latin typeface="GH Guardian Headline 3"/>
                <a:ea typeface="GH Guardian Headline 3"/>
                <a:cs typeface="GH Guardian Headline 3"/>
                <a:sym typeface="GH Guardian Headline 3"/>
              </a:rPr>
              <a:t>Don’t trust pictures on the internet! </a:t>
            </a:r>
          </a:p>
        </p:txBody>
      </p:sp>
      <p:sp>
        <p:nvSpPr>
          <p:cNvPr id="6" name="TextBox 6"/>
          <p:cNvSpPr txBox="1"/>
          <p:nvPr/>
        </p:nvSpPr>
        <p:spPr>
          <a:xfrm>
            <a:off x="1452768" y="1529381"/>
            <a:ext cx="15382463" cy="1133324"/>
          </a:xfrm>
          <a:prstGeom prst="rect">
            <a:avLst/>
          </a:prstGeom>
        </p:spPr>
        <p:txBody>
          <a:bodyPr lIns="0" tIns="0" rIns="0" bIns="0" rtlCol="0" anchor="t">
            <a:spAutoFit/>
          </a:bodyPr>
          <a:lstStyle/>
          <a:p>
            <a:pPr algn="ctr">
              <a:lnSpc>
                <a:spcPts val="9754"/>
              </a:lnSpc>
            </a:pPr>
            <a:r>
              <a:rPr lang="en-US" sz="6967" b="1" dirty="0">
                <a:solidFill>
                  <a:srgbClr val="000000"/>
                </a:solidFill>
                <a:latin typeface="GH Guardian Headline 3"/>
                <a:ea typeface="GH Guardian Headline 3"/>
                <a:cs typeface="GH Guardian Headline 3"/>
                <a:sym typeface="GH Guardian Headline 3"/>
              </a:rPr>
              <a:t>Miscaptioning</a:t>
            </a:r>
          </a:p>
        </p:txBody>
      </p:sp>
      <p:grpSp>
        <p:nvGrpSpPr>
          <p:cNvPr id="7" name="Group 7"/>
          <p:cNvGrpSpPr/>
          <p:nvPr/>
        </p:nvGrpSpPr>
        <p:grpSpPr>
          <a:xfrm>
            <a:off x="843817" y="3157987"/>
            <a:ext cx="16600366" cy="5801428"/>
            <a:chOff x="0" y="0"/>
            <a:chExt cx="22133822" cy="7735237"/>
          </a:xfrm>
        </p:grpSpPr>
        <p:grpSp>
          <p:nvGrpSpPr>
            <p:cNvPr id="8" name="Group 8"/>
            <p:cNvGrpSpPr/>
            <p:nvPr/>
          </p:nvGrpSpPr>
          <p:grpSpPr>
            <a:xfrm>
              <a:off x="0" y="0"/>
              <a:ext cx="22133822" cy="7735237"/>
              <a:chOff x="0" y="0"/>
              <a:chExt cx="4372113" cy="1527948"/>
            </a:xfrm>
          </p:grpSpPr>
          <p:sp>
            <p:nvSpPr>
              <p:cNvPr id="9" name="Freeform 9"/>
              <p:cNvSpPr/>
              <p:nvPr/>
            </p:nvSpPr>
            <p:spPr>
              <a:xfrm>
                <a:off x="0" y="0"/>
                <a:ext cx="4372113" cy="1527948"/>
              </a:xfrm>
              <a:custGeom>
                <a:avLst/>
                <a:gdLst/>
                <a:ahLst/>
                <a:cxnLst/>
                <a:rect l="l" t="t" r="r" b="b"/>
                <a:pathLst>
                  <a:path w="4372113" h="1527948">
                    <a:moveTo>
                      <a:pt x="0" y="0"/>
                    </a:moveTo>
                    <a:lnTo>
                      <a:pt x="4372113" y="0"/>
                    </a:lnTo>
                    <a:lnTo>
                      <a:pt x="4372113" y="1527948"/>
                    </a:lnTo>
                    <a:lnTo>
                      <a:pt x="0" y="1527948"/>
                    </a:lnTo>
                    <a:close/>
                  </a:path>
                </a:pathLst>
              </a:custGeom>
              <a:solidFill>
                <a:srgbClr val="FFFFFF"/>
              </a:solidFill>
            </p:spPr>
          </p:sp>
          <p:sp>
            <p:nvSpPr>
              <p:cNvPr id="10" name="TextBox 10"/>
              <p:cNvSpPr txBox="1"/>
              <p:nvPr/>
            </p:nvSpPr>
            <p:spPr>
              <a:xfrm>
                <a:off x="0" y="-76200"/>
                <a:ext cx="4372113" cy="1604148"/>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845338" y="-70368"/>
              <a:ext cx="20368683" cy="7805605"/>
            </a:xfrm>
            <a:prstGeom prst="rect">
              <a:avLst/>
            </a:prstGeom>
          </p:spPr>
          <p:txBody>
            <a:bodyPr lIns="0" tIns="0" rIns="0" bIns="0" rtlCol="0" anchor="t">
              <a:spAutoFit/>
            </a:bodyPr>
            <a:lstStyle/>
            <a:p>
              <a:pPr algn="ctr">
                <a:lnSpc>
                  <a:spcPts val="7683"/>
                </a:lnSpc>
              </a:pPr>
              <a:r>
                <a:rPr lang="en-US" sz="5488">
                  <a:solidFill>
                    <a:srgbClr val="000000"/>
                  </a:solidFill>
                  <a:latin typeface="GH Guardian Headline 2"/>
                  <a:ea typeface="GH Guardian Headline 2"/>
                  <a:cs typeface="GH Guardian Headline 2"/>
                  <a:sym typeface="GH Guardian Headline 2"/>
                </a:rPr>
                <a:t>Miscaptioning is pretending that a photo shows something that it doesn’t. </a:t>
              </a:r>
            </a:p>
            <a:p>
              <a:pPr algn="ctr">
                <a:lnSpc>
                  <a:spcPts val="7683"/>
                </a:lnSpc>
              </a:pPr>
              <a:r>
                <a:rPr lang="en-US" sz="5488">
                  <a:solidFill>
                    <a:srgbClr val="000000"/>
                  </a:solidFill>
                  <a:latin typeface="GH Guardian Headline 2"/>
                  <a:ea typeface="GH Guardian Headline 2"/>
                  <a:cs typeface="GH Guardian Headline 2"/>
                  <a:sym typeface="GH Guardian Headline 2"/>
                </a:rPr>
                <a:t>For example, the caption might change the date or place, or pretend it shows a specific event when the photo actually shows something different or was taken elsewhere or at a different time.</a:t>
              </a:r>
            </a:p>
          </p:txBody>
        </p:sp>
      </p:grpSp>
      <p:sp>
        <p:nvSpPr>
          <p:cNvPr id="12" name="Freeform 12"/>
          <p:cNvSpPr/>
          <p:nvPr/>
        </p:nvSpPr>
        <p:spPr>
          <a:xfrm>
            <a:off x="15843840" y="9258300"/>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6067614" y="1689577"/>
            <a:ext cx="6217902" cy="8205592"/>
          </a:xfrm>
          <a:custGeom>
            <a:avLst/>
            <a:gdLst/>
            <a:ahLst/>
            <a:cxnLst/>
            <a:rect l="l" t="t" r="r" b="b"/>
            <a:pathLst>
              <a:path w="6217902" h="8205592">
                <a:moveTo>
                  <a:pt x="0" y="0"/>
                </a:moveTo>
                <a:lnTo>
                  <a:pt x="6217902" y="0"/>
                </a:lnTo>
                <a:lnTo>
                  <a:pt x="6217902" y="8205592"/>
                </a:lnTo>
                <a:lnTo>
                  <a:pt x="0" y="8205592"/>
                </a:lnTo>
                <a:lnTo>
                  <a:pt x="0" y="0"/>
                </a:lnTo>
                <a:close/>
              </a:path>
            </a:pathLst>
          </a:custGeom>
          <a:blipFill>
            <a:blip r:embed="rId2"/>
            <a:stretch>
              <a:fillRect/>
            </a:stretch>
          </a:blipFill>
        </p:spPr>
      </p:sp>
      <p:grpSp>
        <p:nvGrpSpPr>
          <p:cNvPr id="3" name="Group 3"/>
          <p:cNvGrpSpPr/>
          <p:nvPr/>
        </p:nvGrpSpPr>
        <p:grpSpPr>
          <a:xfrm>
            <a:off x="417429" y="1692374"/>
            <a:ext cx="5748580" cy="4099999"/>
            <a:chOff x="0" y="0"/>
            <a:chExt cx="1514029" cy="1079835"/>
          </a:xfrm>
        </p:grpSpPr>
        <p:sp>
          <p:nvSpPr>
            <p:cNvPr id="4" name="Freeform 4"/>
            <p:cNvSpPr/>
            <p:nvPr/>
          </p:nvSpPr>
          <p:spPr>
            <a:xfrm>
              <a:off x="0" y="0"/>
              <a:ext cx="1514029" cy="1079835"/>
            </a:xfrm>
            <a:custGeom>
              <a:avLst/>
              <a:gdLst/>
              <a:ahLst/>
              <a:cxnLst/>
              <a:rect l="l" t="t" r="r" b="b"/>
              <a:pathLst>
                <a:path w="1514029" h="1079835">
                  <a:moveTo>
                    <a:pt x="0" y="0"/>
                  </a:moveTo>
                  <a:lnTo>
                    <a:pt x="1514029" y="0"/>
                  </a:lnTo>
                  <a:lnTo>
                    <a:pt x="1514029" y="1079835"/>
                  </a:lnTo>
                  <a:lnTo>
                    <a:pt x="0" y="1079835"/>
                  </a:lnTo>
                  <a:close/>
                </a:path>
              </a:pathLst>
            </a:custGeom>
            <a:solidFill>
              <a:srgbClr val="FFFFFF"/>
            </a:solidFill>
          </p:spPr>
        </p:sp>
        <p:sp>
          <p:nvSpPr>
            <p:cNvPr id="5" name="TextBox 5"/>
            <p:cNvSpPr txBox="1"/>
            <p:nvPr/>
          </p:nvSpPr>
          <p:spPr>
            <a:xfrm>
              <a:off x="0" y="-76200"/>
              <a:ext cx="1514029" cy="1156035"/>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42820" y="373761"/>
            <a:ext cx="5824793" cy="902683"/>
          </a:xfrm>
          <a:prstGeom prst="rect">
            <a:avLst/>
          </a:prstGeom>
        </p:spPr>
        <p:txBody>
          <a:bodyPr lIns="0" tIns="0" rIns="0" bIns="0" rtlCol="0" anchor="t">
            <a:spAutoFit/>
          </a:bodyPr>
          <a:lstStyle/>
          <a:p>
            <a:pPr algn="ctr">
              <a:lnSpc>
                <a:spcPts val="7795"/>
              </a:lnSpc>
            </a:pPr>
            <a:r>
              <a:rPr lang="en-US" sz="5568" b="1" dirty="0">
                <a:solidFill>
                  <a:srgbClr val="000000"/>
                </a:solidFill>
                <a:latin typeface="GH Guardian Headline 3"/>
                <a:ea typeface="GH Guardian Headline 3"/>
                <a:cs typeface="GH Guardian Headline 3"/>
                <a:sym typeface="GH Guardian Headline 3"/>
              </a:rPr>
              <a:t>Challenge!</a:t>
            </a:r>
          </a:p>
        </p:txBody>
      </p:sp>
      <p:sp>
        <p:nvSpPr>
          <p:cNvPr id="7" name="TextBox 7"/>
          <p:cNvSpPr txBox="1"/>
          <p:nvPr/>
        </p:nvSpPr>
        <p:spPr>
          <a:xfrm>
            <a:off x="417429" y="1699896"/>
            <a:ext cx="5650184" cy="3950860"/>
          </a:xfrm>
          <a:prstGeom prst="rect">
            <a:avLst/>
          </a:prstGeom>
        </p:spPr>
        <p:txBody>
          <a:bodyPr lIns="0" tIns="0" rIns="0" bIns="0" rtlCol="0" anchor="t">
            <a:spAutoFit/>
          </a:bodyPr>
          <a:lstStyle/>
          <a:p>
            <a:pPr algn="ctr">
              <a:lnSpc>
                <a:spcPts val="6111"/>
              </a:lnSpc>
            </a:pPr>
            <a:r>
              <a:rPr lang="en-US" sz="4365">
                <a:solidFill>
                  <a:srgbClr val="000000"/>
                </a:solidFill>
                <a:latin typeface="GH Guardian Headline 2"/>
                <a:ea typeface="GH Guardian Headline 2"/>
                <a:cs typeface="GH Guardian Headline 2"/>
                <a:sym typeface="GH Guardian Headline 2"/>
              </a:rPr>
              <a:t>Caption competition: what descriptions can you think of that would change the meaning of this photo?</a:t>
            </a:r>
          </a:p>
        </p:txBody>
      </p:sp>
      <p:grpSp>
        <p:nvGrpSpPr>
          <p:cNvPr id="8" name="Group 8"/>
          <p:cNvGrpSpPr/>
          <p:nvPr/>
        </p:nvGrpSpPr>
        <p:grpSpPr>
          <a:xfrm>
            <a:off x="12631574" y="2056816"/>
            <a:ext cx="5311023" cy="3164003"/>
            <a:chOff x="0" y="0"/>
            <a:chExt cx="1398788" cy="833318"/>
          </a:xfrm>
        </p:grpSpPr>
        <p:sp>
          <p:nvSpPr>
            <p:cNvPr id="9" name="Freeform 9"/>
            <p:cNvSpPr/>
            <p:nvPr/>
          </p:nvSpPr>
          <p:spPr>
            <a:xfrm>
              <a:off x="0" y="0"/>
              <a:ext cx="1398788" cy="833318"/>
            </a:xfrm>
            <a:custGeom>
              <a:avLst/>
              <a:gdLst/>
              <a:ahLst/>
              <a:cxnLst/>
              <a:rect l="l" t="t" r="r" b="b"/>
              <a:pathLst>
                <a:path w="1398788" h="833318">
                  <a:moveTo>
                    <a:pt x="0" y="0"/>
                  </a:moveTo>
                  <a:lnTo>
                    <a:pt x="1398788" y="0"/>
                  </a:lnTo>
                  <a:lnTo>
                    <a:pt x="1398788" y="833318"/>
                  </a:lnTo>
                  <a:lnTo>
                    <a:pt x="0" y="833318"/>
                  </a:lnTo>
                  <a:close/>
                </a:path>
              </a:pathLst>
            </a:custGeom>
            <a:solidFill>
              <a:srgbClr val="FFFFFF"/>
            </a:solidFill>
          </p:spPr>
        </p:sp>
        <p:sp>
          <p:nvSpPr>
            <p:cNvPr id="10" name="TextBox 10"/>
            <p:cNvSpPr txBox="1"/>
            <p:nvPr/>
          </p:nvSpPr>
          <p:spPr>
            <a:xfrm>
              <a:off x="0" y="-76200"/>
              <a:ext cx="1398788" cy="909518"/>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770302" y="2166695"/>
            <a:ext cx="5033568" cy="2954182"/>
          </a:xfrm>
          <a:prstGeom prst="rect">
            <a:avLst/>
          </a:prstGeom>
        </p:spPr>
        <p:txBody>
          <a:bodyPr lIns="0" tIns="0" rIns="0" bIns="0" rtlCol="0" anchor="t">
            <a:spAutoFit/>
          </a:bodyPr>
          <a:lstStyle/>
          <a:p>
            <a:pPr algn="ctr">
              <a:lnSpc>
                <a:spcPts val="4646"/>
              </a:lnSpc>
            </a:pPr>
            <a:r>
              <a:rPr lang="en-US" sz="3318">
                <a:solidFill>
                  <a:srgbClr val="000000"/>
                </a:solidFill>
                <a:latin typeface="GH Guardian Headline 2"/>
                <a:ea typeface="GH Guardian Headline 2"/>
                <a:cs typeface="GH Guardian Headline 2"/>
                <a:sym typeface="GH Guardian Headline 2"/>
              </a:rPr>
              <a:t>This photo of plastic toy dinosaurs would be much more strange if the caption was: "New species of tiny dinosaur discovered!"</a:t>
            </a:r>
          </a:p>
        </p:txBody>
      </p:sp>
      <p:grpSp>
        <p:nvGrpSpPr>
          <p:cNvPr id="12" name="Group 12"/>
          <p:cNvGrpSpPr/>
          <p:nvPr/>
        </p:nvGrpSpPr>
        <p:grpSpPr>
          <a:xfrm>
            <a:off x="12631574" y="5625182"/>
            <a:ext cx="5311023" cy="3152202"/>
            <a:chOff x="0" y="0"/>
            <a:chExt cx="1398788" cy="830210"/>
          </a:xfrm>
        </p:grpSpPr>
        <p:sp>
          <p:nvSpPr>
            <p:cNvPr id="13" name="Freeform 13"/>
            <p:cNvSpPr/>
            <p:nvPr/>
          </p:nvSpPr>
          <p:spPr>
            <a:xfrm>
              <a:off x="0" y="0"/>
              <a:ext cx="1398788" cy="830210"/>
            </a:xfrm>
            <a:custGeom>
              <a:avLst/>
              <a:gdLst/>
              <a:ahLst/>
              <a:cxnLst/>
              <a:rect l="l" t="t" r="r" b="b"/>
              <a:pathLst>
                <a:path w="1398788" h="830210">
                  <a:moveTo>
                    <a:pt x="0" y="0"/>
                  </a:moveTo>
                  <a:lnTo>
                    <a:pt x="1398788" y="0"/>
                  </a:lnTo>
                  <a:lnTo>
                    <a:pt x="1398788" y="830210"/>
                  </a:lnTo>
                  <a:lnTo>
                    <a:pt x="0" y="830210"/>
                  </a:lnTo>
                  <a:close/>
                </a:path>
              </a:pathLst>
            </a:custGeom>
            <a:solidFill>
              <a:srgbClr val="43AAE0"/>
            </a:solidFill>
          </p:spPr>
        </p:sp>
        <p:sp>
          <p:nvSpPr>
            <p:cNvPr id="14" name="TextBox 14"/>
            <p:cNvSpPr txBox="1"/>
            <p:nvPr/>
          </p:nvSpPr>
          <p:spPr>
            <a:xfrm>
              <a:off x="0" y="-76200"/>
              <a:ext cx="1398788" cy="906410"/>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2700938" y="5659023"/>
            <a:ext cx="5172296" cy="2954147"/>
          </a:xfrm>
          <a:prstGeom prst="rect">
            <a:avLst/>
          </a:prstGeom>
        </p:spPr>
        <p:txBody>
          <a:bodyPr lIns="0" tIns="0" rIns="0" bIns="0" rtlCol="0" anchor="t">
            <a:spAutoFit/>
          </a:bodyPr>
          <a:lstStyle/>
          <a:p>
            <a:pPr algn="ctr">
              <a:lnSpc>
                <a:spcPts val="4648"/>
              </a:lnSpc>
              <a:spcBef>
                <a:spcPct val="0"/>
              </a:spcBef>
            </a:pPr>
            <a:r>
              <a:rPr lang="en-US" sz="3320">
                <a:solidFill>
                  <a:srgbClr val="FFFFFF"/>
                </a:solidFill>
                <a:latin typeface="GH Guardian Headline 2"/>
                <a:ea typeface="GH Guardian Headline 2"/>
                <a:cs typeface="GH Guardian Headline 2"/>
                <a:sym typeface="GH Guardian Headline 2"/>
              </a:rPr>
              <a:t>What might happen if people believed the false caption? </a:t>
            </a:r>
          </a:p>
          <a:p>
            <a:pPr algn="ctr">
              <a:lnSpc>
                <a:spcPts val="4648"/>
              </a:lnSpc>
              <a:spcBef>
                <a:spcPct val="0"/>
              </a:spcBef>
            </a:pPr>
            <a:r>
              <a:rPr lang="en-US" sz="3320">
                <a:solidFill>
                  <a:srgbClr val="FFFFFF"/>
                </a:solidFill>
                <a:latin typeface="GH Guardian Headline 2"/>
                <a:ea typeface="GH Guardian Headline 2"/>
                <a:cs typeface="GH Guardian Headline 2"/>
                <a:sym typeface="GH Guardian Headline 2"/>
              </a:rPr>
              <a:t>Why could this be a problem?</a:t>
            </a:r>
          </a:p>
        </p:txBody>
      </p:sp>
      <p:sp>
        <p:nvSpPr>
          <p:cNvPr id="16" name="Freeform 16"/>
          <p:cNvSpPr/>
          <p:nvPr/>
        </p:nvSpPr>
        <p:spPr>
          <a:xfrm>
            <a:off x="15751847" y="9177434"/>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587634" y="1463208"/>
            <a:ext cx="9112732" cy="1155491"/>
            <a:chOff x="0" y="0"/>
            <a:chExt cx="2400061" cy="304327"/>
          </a:xfrm>
        </p:grpSpPr>
        <p:sp>
          <p:nvSpPr>
            <p:cNvPr id="3" name="Freeform 3"/>
            <p:cNvSpPr/>
            <p:nvPr/>
          </p:nvSpPr>
          <p:spPr>
            <a:xfrm>
              <a:off x="0" y="0"/>
              <a:ext cx="2400061" cy="304327"/>
            </a:xfrm>
            <a:custGeom>
              <a:avLst/>
              <a:gdLst/>
              <a:ahLst/>
              <a:cxnLst/>
              <a:rect l="l" t="t" r="r" b="b"/>
              <a:pathLst>
                <a:path w="2400061" h="304327">
                  <a:moveTo>
                    <a:pt x="0" y="0"/>
                  </a:moveTo>
                  <a:lnTo>
                    <a:pt x="2400061" y="0"/>
                  </a:lnTo>
                  <a:lnTo>
                    <a:pt x="2400061" y="304327"/>
                  </a:lnTo>
                  <a:lnTo>
                    <a:pt x="0" y="304327"/>
                  </a:lnTo>
                  <a:close/>
                </a:path>
              </a:pathLst>
            </a:custGeom>
            <a:solidFill>
              <a:srgbClr val="FFFFFF"/>
            </a:solidFill>
          </p:spPr>
        </p:sp>
        <p:sp>
          <p:nvSpPr>
            <p:cNvPr id="4" name="TextBox 4"/>
            <p:cNvSpPr txBox="1"/>
            <p:nvPr/>
          </p:nvSpPr>
          <p:spPr>
            <a:xfrm>
              <a:off x="0" y="-76200"/>
              <a:ext cx="2400061" cy="38052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820835" y="2993409"/>
            <a:ext cx="14646331" cy="3074548"/>
            <a:chOff x="0" y="0"/>
            <a:chExt cx="19528441" cy="4099397"/>
          </a:xfrm>
        </p:grpSpPr>
        <p:grpSp>
          <p:nvGrpSpPr>
            <p:cNvPr id="6" name="Group 6"/>
            <p:cNvGrpSpPr/>
            <p:nvPr/>
          </p:nvGrpSpPr>
          <p:grpSpPr>
            <a:xfrm>
              <a:off x="0" y="0"/>
              <a:ext cx="19528441" cy="4099397"/>
              <a:chOff x="0" y="0"/>
              <a:chExt cx="4372113" cy="917791"/>
            </a:xfrm>
          </p:grpSpPr>
          <p:sp>
            <p:nvSpPr>
              <p:cNvPr id="7" name="Freeform 7"/>
              <p:cNvSpPr/>
              <p:nvPr/>
            </p:nvSpPr>
            <p:spPr>
              <a:xfrm>
                <a:off x="0" y="0"/>
                <a:ext cx="4372113" cy="917791"/>
              </a:xfrm>
              <a:custGeom>
                <a:avLst/>
                <a:gdLst/>
                <a:ahLst/>
                <a:cxnLst/>
                <a:rect l="l" t="t" r="r" b="b"/>
                <a:pathLst>
                  <a:path w="4372113" h="917791">
                    <a:moveTo>
                      <a:pt x="0" y="0"/>
                    </a:moveTo>
                    <a:lnTo>
                      <a:pt x="4372113" y="0"/>
                    </a:lnTo>
                    <a:lnTo>
                      <a:pt x="4372113" y="917791"/>
                    </a:lnTo>
                    <a:lnTo>
                      <a:pt x="0" y="917791"/>
                    </a:lnTo>
                    <a:close/>
                  </a:path>
                </a:pathLst>
              </a:custGeom>
              <a:solidFill>
                <a:srgbClr val="FFFFFF"/>
              </a:solidFill>
            </p:spPr>
          </p:sp>
          <p:sp>
            <p:nvSpPr>
              <p:cNvPr id="8" name="TextBox 8"/>
              <p:cNvSpPr txBox="1"/>
              <p:nvPr/>
            </p:nvSpPr>
            <p:spPr>
              <a:xfrm>
                <a:off x="0" y="-76200"/>
                <a:ext cx="4372113" cy="993991"/>
              </a:xfrm>
              <a:prstGeom prst="rect">
                <a:avLst/>
              </a:prstGeom>
            </p:spPr>
            <p:txBody>
              <a:bodyPr lIns="50800" tIns="50800" rIns="50800" bIns="50800" rtlCol="0" anchor="ctr"/>
              <a:lstStyle/>
              <a:p>
                <a:pPr algn="ctr">
                  <a:lnSpc>
                    <a:spcPts val="2660"/>
                  </a:lnSpc>
                </a:pPr>
                <a:endParaRPr/>
              </a:p>
            </p:txBody>
          </p:sp>
        </p:grpSp>
        <p:sp>
          <p:nvSpPr>
            <p:cNvPr id="9" name="TextBox 9"/>
            <p:cNvSpPr txBox="1"/>
            <p:nvPr/>
          </p:nvSpPr>
          <p:spPr>
            <a:xfrm>
              <a:off x="745833" y="153011"/>
              <a:ext cx="17971077" cy="3455328"/>
            </a:xfrm>
            <a:prstGeom prst="rect">
              <a:avLst/>
            </a:prstGeom>
          </p:spPr>
          <p:txBody>
            <a:bodyPr lIns="0" tIns="0" rIns="0" bIns="0" rtlCol="0" anchor="t">
              <a:spAutoFit/>
            </a:bodyPr>
            <a:lstStyle/>
            <a:p>
              <a:pPr algn="ctr">
                <a:lnSpc>
                  <a:spcPts val="6779"/>
                </a:lnSpc>
              </a:pPr>
              <a:r>
                <a:rPr lang="en-US" sz="4842">
                  <a:solidFill>
                    <a:srgbClr val="000000"/>
                  </a:solidFill>
                  <a:latin typeface="GH Guardian Headline 2"/>
                  <a:ea typeface="GH Guardian Headline 2"/>
                  <a:cs typeface="GH Guardian Headline 2"/>
                  <a:sym typeface="GH Guardian Headline 2"/>
                </a:rPr>
                <a:t>Forced perspective is making something look bigger or smaller than it really is by placing it nearer or further away from the camera.</a:t>
              </a:r>
            </a:p>
          </p:txBody>
        </p:sp>
      </p:grpSp>
      <p:sp>
        <p:nvSpPr>
          <p:cNvPr id="10" name="Freeform 10"/>
          <p:cNvSpPr/>
          <p:nvPr/>
        </p:nvSpPr>
        <p:spPr>
          <a:xfrm>
            <a:off x="2926175" y="5673734"/>
            <a:ext cx="3528095" cy="4390861"/>
          </a:xfrm>
          <a:custGeom>
            <a:avLst/>
            <a:gdLst/>
            <a:ahLst/>
            <a:cxnLst/>
            <a:rect l="l" t="t" r="r" b="b"/>
            <a:pathLst>
              <a:path w="3528095" h="4390861">
                <a:moveTo>
                  <a:pt x="0" y="0"/>
                </a:moveTo>
                <a:lnTo>
                  <a:pt x="3528095" y="0"/>
                </a:lnTo>
                <a:lnTo>
                  <a:pt x="3528095" y="4390861"/>
                </a:lnTo>
                <a:lnTo>
                  <a:pt x="0" y="4390861"/>
                </a:lnTo>
                <a:lnTo>
                  <a:pt x="0" y="0"/>
                </a:lnTo>
                <a:close/>
              </a:path>
            </a:pathLst>
          </a:custGeom>
          <a:blipFill>
            <a:blip r:embed="rId2"/>
            <a:stretch>
              <a:fillRect/>
            </a:stretch>
          </a:blipFill>
        </p:spPr>
      </p:sp>
      <p:sp>
        <p:nvSpPr>
          <p:cNvPr id="11" name="Freeform 11"/>
          <p:cNvSpPr/>
          <p:nvPr/>
        </p:nvSpPr>
        <p:spPr>
          <a:xfrm>
            <a:off x="6955734" y="5945380"/>
            <a:ext cx="4997417" cy="3847569"/>
          </a:xfrm>
          <a:custGeom>
            <a:avLst/>
            <a:gdLst/>
            <a:ahLst/>
            <a:cxnLst/>
            <a:rect l="l" t="t" r="r" b="b"/>
            <a:pathLst>
              <a:path w="4997417" h="3847569">
                <a:moveTo>
                  <a:pt x="0" y="0"/>
                </a:moveTo>
                <a:lnTo>
                  <a:pt x="4997417" y="0"/>
                </a:lnTo>
                <a:lnTo>
                  <a:pt x="4997417" y="3847569"/>
                </a:lnTo>
                <a:lnTo>
                  <a:pt x="0" y="3847569"/>
                </a:lnTo>
                <a:lnTo>
                  <a:pt x="0" y="0"/>
                </a:lnTo>
                <a:close/>
              </a:path>
            </a:pathLst>
          </a:custGeom>
          <a:blipFill>
            <a:blip r:embed="rId3"/>
            <a:stretch>
              <a:fillRect/>
            </a:stretch>
          </a:blipFill>
        </p:spPr>
      </p:sp>
      <p:sp>
        <p:nvSpPr>
          <p:cNvPr id="12" name="Freeform 12"/>
          <p:cNvSpPr/>
          <p:nvPr/>
        </p:nvSpPr>
        <p:spPr>
          <a:xfrm>
            <a:off x="12454615" y="5709053"/>
            <a:ext cx="3272461" cy="4320222"/>
          </a:xfrm>
          <a:custGeom>
            <a:avLst/>
            <a:gdLst/>
            <a:ahLst/>
            <a:cxnLst/>
            <a:rect l="l" t="t" r="r" b="b"/>
            <a:pathLst>
              <a:path w="3272461" h="4320222">
                <a:moveTo>
                  <a:pt x="0" y="0"/>
                </a:moveTo>
                <a:lnTo>
                  <a:pt x="3272461" y="0"/>
                </a:lnTo>
                <a:lnTo>
                  <a:pt x="3272461" y="4320222"/>
                </a:lnTo>
                <a:lnTo>
                  <a:pt x="0" y="4320222"/>
                </a:lnTo>
                <a:lnTo>
                  <a:pt x="0" y="0"/>
                </a:lnTo>
                <a:close/>
              </a:path>
            </a:pathLst>
          </a:custGeom>
          <a:blipFill>
            <a:blip r:embed="rId4"/>
            <a:stretch>
              <a:fillRect/>
            </a:stretch>
          </a:blipFill>
        </p:spPr>
      </p:sp>
      <p:sp>
        <p:nvSpPr>
          <p:cNvPr id="13" name="TextBox 13"/>
          <p:cNvSpPr txBox="1"/>
          <p:nvPr/>
        </p:nvSpPr>
        <p:spPr>
          <a:xfrm>
            <a:off x="1714035" y="148533"/>
            <a:ext cx="15225180" cy="1121782"/>
          </a:xfrm>
          <a:prstGeom prst="rect">
            <a:avLst/>
          </a:prstGeom>
        </p:spPr>
        <p:txBody>
          <a:bodyPr lIns="0" tIns="0" rIns="0" bIns="0" rtlCol="0" anchor="t">
            <a:spAutoFit/>
          </a:bodyPr>
          <a:lstStyle/>
          <a:p>
            <a:pPr algn="ctr">
              <a:lnSpc>
                <a:spcPts val="9655"/>
              </a:lnSpc>
            </a:pPr>
            <a:r>
              <a:rPr lang="en-US" sz="6896" b="1" dirty="0">
                <a:solidFill>
                  <a:srgbClr val="000000"/>
                </a:solidFill>
                <a:latin typeface="GH Guardian Headline 3"/>
                <a:ea typeface="GH Guardian Headline 3"/>
                <a:cs typeface="GH Guardian Headline 3"/>
                <a:sym typeface="GH Guardian Headline 3"/>
              </a:rPr>
              <a:t>Don’t trust pictures on the internet! </a:t>
            </a:r>
          </a:p>
        </p:txBody>
      </p:sp>
      <p:sp>
        <p:nvSpPr>
          <p:cNvPr id="14" name="TextBox 14"/>
          <p:cNvSpPr txBox="1"/>
          <p:nvPr/>
        </p:nvSpPr>
        <p:spPr>
          <a:xfrm>
            <a:off x="1452768" y="1394021"/>
            <a:ext cx="15382463" cy="1133324"/>
          </a:xfrm>
          <a:prstGeom prst="rect">
            <a:avLst/>
          </a:prstGeom>
        </p:spPr>
        <p:txBody>
          <a:bodyPr lIns="0" tIns="0" rIns="0" bIns="0" rtlCol="0" anchor="t">
            <a:spAutoFit/>
          </a:bodyPr>
          <a:lstStyle/>
          <a:p>
            <a:pPr algn="ctr">
              <a:lnSpc>
                <a:spcPts val="9754"/>
              </a:lnSpc>
            </a:pPr>
            <a:r>
              <a:rPr lang="en-US" sz="6967" b="1" dirty="0">
                <a:solidFill>
                  <a:srgbClr val="000000"/>
                </a:solidFill>
                <a:latin typeface="GH Guardian Headline 3"/>
                <a:ea typeface="GH Guardian Headline 3"/>
                <a:cs typeface="GH Guardian Headline 3"/>
                <a:sym typeface="GH Guardian Headline 3"/>
              </a:rPr>
              <a:t>Forced perspective</a:t>
            </a:r>
          </a:p>
        </p:txBody>
      </p:sp>
      <p:sp>
        <p:nvSpPr>
          <p:cNvPr id="15" name="Freeform 15"/>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5"/>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746170" y="4165853"/>
            <a:ext cx="17064293" cy="3698298"/>
            <a:chOff x="0" y="0"/>
            <a:chExt cx="4494299" cy="974037"/>
          </a:xfrm>
        </p:grpSpPr>
        <p:sp>
          <p:nvSpPr>
            <p:cNvPr id="3" name="Freeform 3"/>
            <p:cNvSpPr/>
            <p:nvPr/>
          </p:nvSpPr>
          <p:spPr>
            <a:xfrm>
              <a:off x="0" y="0"/>
              <a:ext cx="4494299" cy="974037"/>
            </a:xfrm>
            <a:custGeom>
              <a:avLst/>
              <a:gdLst/>
              <a:ahLst/>
              <a:cxnLst/>
              <a:rect l="l" t="t" r="r" b="b"/>
              <a:pathLst>
                <a:path w="4494299" h="974037">
                  <a:moveTo>
                    <a:pt x="0" y="0"/>
                  </a:moveTo>
                  <a:lnTo>
                    <a:pt x="4494299" y="0"/>
                  </a:lnTo>
                  <a:lnTo>
                    <a:pt x="4494299" y="974037"/>
                  </a:lnTo>
                  <a:lnTo>
                    <a:pt x="0" y="974037"/>
                  </a:lnTo>
                  <a:close/>
                </a:path>
              </a:pathLst>
            </a:custGeom>
            <a:solidFill>
              <a:srgbClr val="FFFFFF"/>
            </a:solidFill>
          </p:spPr>
        </p:sp>
        <p:sp>
          <p:nvSpPr>
            <p:cNvPr id="4" name="TextBox 4"/>
            <p:cNvSpPr txBox="1"/>
            <p:nvPr/>
          </p:nvSpPr>
          <p:spPr>
            <a:xfrm>
              <a:off x="0" y="-76200"/>
              <a:ext cx="4494299" cy="105023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68412" y="1497759"/>
            <a:ext cx="6941254" cy="1128940"/>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9" name="Freeform 9"/>
          <p:cNvSpPr/>
          <p:nvPr/>
        </p:nvSpPr>
        <p:spPr>
          <a:xfrm>
            <a:off x="10578335" y="134826"/>
            <a:ext cx="7206407" cy="5008674"/>
          </a:xfrm>
          <a:custGeom>
            <a:avLst/>
            <a:gdLst/>
            <a:ahLst/>
            <a:cxnLst/>
            <a:rect l="l" t="t" r="r" b="b"/>
            <a:pathLst>
              <a:path w="7206407" h="5008674">
                <a:moveTo>
                  <a:pt x="0" y="0"/>
                </a:moveTo>
                <a:lnTo>
                  <a:pt x="7206406" y="0"/>
                </a:lnTo>
                <a:lnTo>
                  <a:pt x="7206406" y="5008674"/>
                </a:lnTo>
                <a:lnTo>
                  <a:pt x="0" y="5008674"/>
                </a:lnTo>
                <a:lnTo>
                  <a:pt x="0" y="0"/>
                </a:lnTo>
                <a:close/>
              </a:path>
            </a:pathLst>
          </a:custGeom>
          <a:blipFill>
            <a:blip r:embed="rId3"/>
            <a:stretch>
              <a:fillRect/>
            </a:stretch>
          </a:blipFill>
        </p:spPr>
      </p:sp>
      <p:sp>
        <p:nvSpPr>
          <p:cNvPr id="11" name="TextBox 11"/>
          <p:cNvSpPr txBox="1"/>
          <p:nvPr/>
        </p:nvSpPr>
        <p:spPr>
          <a:xfrm>
            <a:off x="914400" y="1581084"/>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3"/>
                <a:ea typeface="GH Guardian Headline 3"/>
                <a:cs typeface="GH Guardian Headline 3"/>
                <a:sym typeface="GH Guardian Headline 3"/>
              </a:rPr>
              <a:t>Learning outcomes:</a:t>
            </a:r>
          </a:p>
        </p:txBody>
      </p:sp>
      <p:sp>
        <p:nvSpPr>
          <p:cNvPr id="12" name="TextBox 12"/>
          <p:cNvSpPr txBox="1"/>
          <p:nvPr/>
        </p:nvSpPr>
        <p:spPr>
          <a:xfrm>
            <a:off x="404234" y="4338913"/>
            <a:ext cx="17380507" cy="3936031"/>
          </a:xfrm>
          <a:prstGeom prst="rect">
            <a:avLst/>
          </a:prstGeom>
        </p:spPr>
        <p:txBody>
          <a:bodyPr lIns="0" tIns="0" rIns="0" bIns="0" rtlCol="0" anchor="t">
            <a:spAutoFit/>
          </a:bodyPr>
          <a:lstStyle/>
          <a:p>
            <a:pPr marL="789924" lvl="1" indent="-394962" algn="l">
              <a:lnSpc>
                <a:spcPts val="5122"/>
              </a:lnSpc>
              <a:buFont typeface="Arial"/>
              <a:buChar char="•"/>
            </a:pPr>
            <a:r>
              <a:rPr lang="en-US" sz="3658">
                <a:solidFill>
                  <a:srgbClr val="000000"/>
                </a:solidFill>
                <a:latin typeface="GH Guardian Headline 2"/>
                <a:ea typeface="GH Guardian Headline 2"/>
                <a:cs typeface="GH Guardian Headline 2"/>
                <a:sym typeface="GH Guardian Headline 2"/>
              </a:rPr>
              <a:t>Explain what fake news is and why it is created.</a:t>
            </a:r>
          </a:p>
          <a:p>
            <a:pPr marL="789924" lvl="1" indent="-394962" algn="l">
              <a:lnSpc>
                <a:spcPts val="5122"/>
              </a:lnSpc>
              <a:buFont typeface="Arial"/>
              <a:buChar char="•"/>
            </a:pPr>
            <a:r>
              <a:rPr lang="en-US" sz="3658">
                <a:solidFill>
                  <a:srgbClr val="000000"/>
                </a:solidFill>
                <a:latin typeface="GH Guardian Headline 2"/>
                <a:ea typeface="GH Guardian Headline 2"/>
                <a:cs typeface="GH Guardian Headline 2"/>
                <a:sym typeface="GH Guardian Headline 2"/>
              </a:rPr>
              <a:t>Identify what questions to ask and what checks to make to decide whether a news report is fake or real.</a:t>
            </a:r>
          </a:p>
          <a:p>
            <a:pPr marL="789924" lvl="1" indent="-394962" algn="l">
              <a:lnSpc>
                <a:spcPts val="5122"/>
              </a:lnSpc>
              <a:buFont typeface="Arial"/>
              <a:buChar char="•"/>
            </a:pPr>
            <a:r>
              <a:rPr lang="en-US" sz="3658">
                <a:solidFill>
                  <a:srgbClr val="000000"/>
                </a:solidFill>
                <a:latin typeface="GH Guardian Headline 2"/>
                <a:ea typeface="GH Guardian Headline 2"/>
                <a:cs typeface="GH Guardian Headline 2"/>
                <a:sym typeface="GH Guardian Headline 2"/>
              </a:rPr>
              <a:t>Infer how a fake news story may affect someone’s emotions and behaviour.</a:t>
            </a:r>
          </a:p>
          <a:p>
            <a:pPr marL="789924" lvl="1" indent="-394962" algn="l">
              <a:lnSpc>
                <a:spcPts val="5122"/>
              </a:lnSpc>
              <a:buFont typeface="Arial"/>
              <a:buChar char="•"/>
            </a:pPr>
            <a:r>
              <a:rPr lang="en-US" sz="3658">
                <a:solidFill>
                  <a:srgbClr val="000000"/>
                </a:solidFill>
                <a:latin typeface="GH Guardian Headline 2"/>
                <a:ea typeface="GH Guardian Headline 2"/>
                <a:cs typeface="GH Guardian Headline 2"/>
                <a:sym typeface="GH Guardian Headline 2"/>
              </a:rPr>
              <a:t>Give reasons why fake news can be harmful.</a:t>
            </a:r>
          </a:p>
          <a:p>
            <a:pPr algn="l">
              <a:lnSpc>
                <a:spcPts val="5122"/>
              </a:lnSpc>
            </a:pPr>
            <a:endParaRPr lang="en-US" sz="3658">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938105" y="428243"/>
            <a:ext cx="14293247" cy="2388512"/>
            <a:chOff x="0" y="0"/>
            <a:chExt cx="4356746" cy="728046"/>
          </a:xfrm>
        </p:grpSpPr>
        <p:sp>
          <p:nvSpPr>
            <p:cNvPr id="3" name="Freeform 3"/>
            <p:cNvSpPr/>
            <p:nvPr/>
          </p:nvSpPr>
          <p:spPr>
            <a:xfrm>
              <a:off x="0" y="0"/>
              <a:ext cx="4356746" cy="728046"/>
            </a:xfrm>
            <a:custGeom>
              <a:avLst/>
              <a:gdLst/>
              <a:ahLst/>
              <a:cxnLst/>
              <a:rect l="l" t="t" r="r" b="b"/>
              <a:pathLst>
                <a:path w="4356746" h="728046">
                  <a:moveTo>
                    <a:pt x="0" y="0"/>
                  </a:moveTo>
                  <a:lnTo>
                    <a:pt x="4356746" y="0"/>
                  </a:lnTo>
                  <a:lnTo>
                    <a:pt x="4356746" y="728046"/>
                  </a:lnTo>
                  <a:lnTo>
                    <a:pt x="0" y="728046"/>
                  </a:lnTo>
                  <a:close/>
                </a:path>
              </a:pathLst>
            </a:custGeom>
            <a:solidFill>
              <a:srgbClr val="FFFFFF"/>
            </a:solidFill>
          </p:spPr>
        </p:sp>
        <p:sp>
          <p:nvSpPr>
            <p:cNvPr id="4" name="TextBox 4"/>
            <p:cNvSpPr txBox="1"/>
            <p:nvPr/>
          </p:nvSpPr>
          <p:spPr>
            <a:xfrm>
              <a:off x="0" y="-76200"/>
              <a:ext cx="4356746" cy="804246"/>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8700" y="3590246"/>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6" name="Freeform 6"/>
          <p:cNvSpPr/>
          <p:nvPr/>
        </p:nvSpPr>
        <p:spPr>
          <a:xfrm>
            <a:off x="8983265" y="3590246"/>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7" name="TextBox 7"/>
          <p:cNvSpPr txBox="1"/>
          <p:nvPr/>
        </p:nvSpPr>
        <p:spPr>
          <a:xfrm>
            <a:off x="1631298" y="423801"/>
            <a:ext cx="15628002" cy="776110"/>
          </a:xfrm>
          <a:prstGeom prst="rect">
            <a:avLst/>
          </a:prstGeom>
        </p:spPr>
        <p:txBody>
          <a:bodyPr lIns="0" tIns="0" rIns="0" bIns="0" rtlCol="0" anchor="t">
            <a:spAutoFit/>
          </a:bodyPr>
          <a:lstStyle/>
          <a:p>
            <a:pPr algn="ctr">
              <a:lnSpc>
                <a:spcPts val="6735"/>
              </a:lnSpc>
            </a:pPr>
            <a:r>
              <a:rPr lang="en-US" sz="4811" b="1" dirty="0">
                <a:solidFill>
                  <a:srgbClr val="000000"/>
                </a:solidFill>
                <a:latin typeface="GH Guardian Headline 3"/>
                <a:ea typeface="GH Guardian Headline 3"/>
                <a:cs typeface="GH Guardian Headline 3"/>
                <a:sym typeface="GH Guardian Headline 3"/>
              </a:rPr>
              <a:t>Challenge!</a:t>
            </a:r>
          </a:p>
        </p:txBody>
      </p:sp>
      <p:sp>
        <p:nvSpPr>
          <p:cNvPr id="8" name="TextBox 8"/>
          <p:cNvSpPr txBox="1"/>
          <p:nvPr/>
        </p:nvSpPr>
        <p:spPr>
          <a:xfrm>
            <a:off x="1631298" y="1196904"/>
            <a:ext cx="15159526" cy="1388352"/>
          </a:xfrm>
          <a:prstGeom prst="rect">
            <a:avLst/>
          </a:prstGeom>
        </p:spPr>
        <p:txBody>
          <a:bodyPr lIns="0" tIns="0" rIns="0" bIns="0" rtlCol="0" anchor="t">
            <a:spAutoFit/>
          </a:bodyPr>
          <a:lstStyle/>
          <a:p>
            <a:pPr algn="ctr">
              <a:lnSpc>
                <a:spcPts val="5280"/>
              </a:lnSpc>
            </a:pPr>
            <a:r>
              <a:rPr lang="en-US" sz="3771">
                <a:solidFill>
                  <a:srgbClr val="000000"/>
                </a:solidFill>
                <a:latin typeface="GH Guardian Headline 2"/>
                <a:ea typeface="GH Guardian Headline 2"/>
                <a:cs typeface="GH Guardian Headline 2"/>
                <a:sym typeface="GH Guardian Headline 2"/>
              </a:rPr>
              <a:t>Demonstrate how you shouldn’t trust pictures on the internet by showing how forced perspective pictures are made.</a:t>
            </a:r>
          </a:p>
        </p:txBody>
      </p:sp>
      <p:grpSp>
        <p:nvGrpSpPr>
          <p:cNvPr id="9" name="Group 9"/>
          <p:cNvGrpSpPr/>
          <p:nvPr/>
        </p:nvGrpSpPr>
        <p:grpSpPr>
          <a:xfrm>
            <a:off x="2625077" y="3235898"/>
            <a:ext cx="5680723" cy="6762591"/>
            <a:chOff x="0" y="0"/>
            <a:chExt cx="1669530" cy="1985115"/>
          </a:xfrm>
        </p:grpSpPr>
        <p:sp>
          <p:nvSpPr>
            <p:cNvPr id="10" name="Freeform 10"/>
            <p:cNvSpPr/>
            <p:nvPr/>
          </p:nvSpPr>
          <p:spPr>
            <a:xfrm>
              <a:off x="0" y="0"/>
              <a:ext cx="1669529" cy="1985115"/>
            </a:xfrm>
            <a:custGeom>
              <a:avLst/>
              <a:gdLst/>
              <a:ahLst/>
              <a:cxnLst/>
              <a:rect l="l" t="t" r="r" b="b"/>
              <a:pathLst>
                <a:path w="1669529" h="1985115">
                  <a:moveTo>
                    <a:pt x="0" y="0"/>
                  </a:moveTo>
                  <a:lnTo>
                    <a:pt x="1669529" y="0"/>
                  </a:lnTo>
                  <a:lnTo>
                    <a:pt x="1669529" y="1985115"/>
                  </a:lnTo>
                  <a:lnTo>
                    <a:pt x="0" y="1985115"/>
                  </a:lnTo>
                  <a:close/>
                </a:path>
              </a:pathLst>
            </a:custGeom>
            <a:solidFill>
              <a:srgbClr val="FFFFFF"/>
            </a:solidFill>
          </p:spPr>
        </p:sp>
        <p:sp>
          <p:nvSpPr>
            <p:cNvPr id="11" name="TextBox 11"/>
            <p:cNvSpPr txBox="1"/>
            <p:nvPr/>
          </p:nvSpPr>
          <p:spPr>
            <a:xfrm>
              <a:off x="0" y="-76200"/>
              <a:ext cx="1669530" cy="206131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099821" y="3385722"/>
            <a:ext cx="1305043" cy="1920484"/>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1</a:t>
            </a:r>
          </a:p>
        </p:txBody>
      </p:sp>
      <p:grpSp>
        <p:nvGrpSpPr>
          <p:cNvPr id="13" name="Group 13"/>
          <p:cNvGrpSpPr/>
          <p:nvPr/>
        </p:nvGrpSpPr>
        <p:grpSpPr>
          <a:xfrm>
            <a:off x="10610046" y="3340357"/>
            <a:ext cx="6001553" cy="4779702"/>
            <a:chOff x="0" y="0"/>
            <a:chExt cx="1772910" cy="1412548"/>
          </a:xfrm>
        </p:grpSpPr>
        <p:sp>
          <p:nvSpPr>
            <p:cNvPr id="14" name="Freeform 14"/>
            <p:cNvSpPr/>
            <p:nvPr/>
          </p:nvSpPr>
          <p:spPr>
            <a:xfrm>
              <a:off x="0" y="0"/>
              <a:ext cx="1772910" cy="1412548"/>
            </a:xfrm>
            <a:custGeom>
              <a:avLst/>
              <a:gdLst/>
              <a:ahLst/>
              <a:cxnLst/>
              <a:rect l="l" t="t" r="r" b="b"/>
              <a:pathLst>
                <a:path w="1772910" h="1412548">
                  <a:moveTo>
                    <a:pt x="0" y="0"/>
                  </a:moveTo>
                  <a:lnTo>
                    <a:pt x="1772910" y="0"/>
                  </a:lnTo>
                  <a:lnTo>
                    <a:pt x="1772910" y="1412548"/>
                  </a:lnTo>
                  <a:lnTo>
                    <a:pt x="0" y="1412548"/>
                  </a:lnTo>
                  <a:close/>
                </a:path>
              </a:pathLst>
            </a:custGeom>
            <a:solidFill>
              <a:srgbClr val="FFFFFF"/>
            </a:solidFill>
          </p:spPr>
        </p:sp>
        <p:sp>
          <p:nvSpPr>
            <p:cNvPr id="15" name="TextBox 15"/>
            <p:cNvSpPr txBox="1"/>
            <p:nvPr/>
          </p:nvSpPr>
          <p:spPr>
            <a:xfrm>
              <a:off x="0" y="-76200"/>
              <a:ext cx="1772910" cy="1488748"/>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9036797" y="3366896"/>
            <a:ext cx="1305043" cy="1920519"/>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2</a:t>
            </a:r>
          </a:p>
        </p:txBody>
      </p:sp>
      <p:sp>
        <p:nvSpPr>
          <p:cNvPr id="17" name="TextBox 17"/>
          <p:cNvSpPr txBox="1"/>
          <p:nvPr/>
        </p:nvSpPr>
        <p:spPr>
          <a:xfrm>
            <a:off x="2926359" y="3340356"/>
            <a:ext cx="5175971" cy="6658132"/>
          </a:xfrm>
          <a:prstGeom prst="rect">
            <a:avLst/>
          </a:prstGeom>
        </p:spPr>
        <p:txBody>
          <a:bodyPr lIns="0" tIns="0" rIns="0" bIns="0" rtlCol="0" anchor="t">
            <a:spAutoFit/>
          </a:bodyPr>
          <a:lstStyle/>
          <a:p>
            <a:pPr algn="l">
              <a:lnSpc>
                <a:spcPts val="5775"/>
              </a:lnSpc>
            </a:pPr>
            <a:r>
              <a:rPr lang="en-US" sz="4125" dirty="0">
                <a:solidFill>
                  <a:srgbClr val="000000"/>
                </a:solidFill>
                <a:latin typeface="GH Guardian Headline 2"/>
                <a:ea typeface="GH Guardian Headline 2"/>
                <a:cs typeface="GH Guardian Headline 2"/>
                <a:sym typeface="GH Guardian Headline 2"/>
              </a:rPr>
              <a:t>Take your forced perspective photo: make sure that the object/person you want to look big is close to the camera, and the object/person you want to look small is far away!</a:t>
            </a:r>
          </a:p>
        </p:txBody>
      </p:sp>
      <p:sp>
        <p:nvSpPr>
          <p:cNvPr id="18" name="TextBox 18"/>
          <p:cNvSpPr txBox="1"/>
          <p:nvPr/>
        </p:nvSpPr>
        <p:spPr>
          <a:xfrm>
            <a:off x="10794234" y="3448717"/>
            <a:ext cx="5175971" cy="4457690"/>
          </a:xfrm>
          <a:prstGeom prst="rect">
            <a:avLst/>
          </a:prstGeom>
        </p:spPr>
        <p:txBody>
          <a:bodyPr lIns="0" tIns="0" rIns="0" bIns="0" rtlCol="0" anchor="t">
            <a:spAutoFit/>
          </a:bodyPr>
          <a:lstStyle/>
          <a:p>
            <a:pPr algn="l">
              <a:lnSpc>
                <a:spcPts val="5775"/>
              </a:lnSpc>
            </a:pPr>
            <a:r>
              <a:rPr lang="en-US" sz="4125">
                <a:solidFill>
                  <a:srgbClr val="000000"/>
                </a:solidFill>
                <a:latin typeface="GH Guardian Headline 2"/>
                <a:ea typeface="GH Guardian Headline 2"/>
                <a:cs typeface="GH Guardian Headline 2"/>
                <a:sym typeface="GH Guardian Headline 2"/>
              </a:rPr>
              <a:t>Take a photo of the object and person together showing their actual sizes to explain how the trick was done.</a:t>
            </a:r>
          </a:p>
        </p:txBody>
      </p:sp>
      <p:sp>
        <p:nvSpPr>
          <p:cNvPr id="19" name="Freeform 1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3841564" y="1463208"/>
            <a:ext cx="10286096" cy="1357693"/>
            <a:chOff x="0" y="0"/>
            <a:chExt cx="2709095" cy="357582"/>
          </a:xfrm>
        </p:grpSpPr>
        <p:sp>
          <p:nvSpPr>
            <p:cNvPr id="3" name="Freeform 3"/>
            <p:cNvSpPr/>
            <p:nvPr/>
          </p:nvSpPr>
          <p:spPr>
            <a:xfrm>
              <a:off x="0" y="0"/>
              <a:ext cx="2709095" cy="357582"/>
            </a:xfrm>
            <a:custGeom>
              <a:avLst/>
              <a:gdLst/>
              <a:ahLst/>
              <a:cxnLst/>
              <a:rect l="l" t="t" r="r" b="b"/>
              <a:pathLst>
                <a:path w="2709095" h="357582">
                  <a:moveTo>
                    <a:pt x="0" y="0"/>
                  </a:moveTo>
                  <a:lnTo>
                    <a:pt x="2709095" y="0"/>
                  </a:lnTo>
                  <a:lnTo>
                    <a:pt x="2709095" y="357582"/>
                  </a:lnTo>
                  <a:lnTo>
                    <a:pt x="0" y="357582"/>
                  </a:lnTo>
                  <a:close/>
                </a:path>
              </a:pathLst>
            </a:custGeom>
            <a:solidFill>
              <a:srgbClr val="FFFFFF"/>
            </a:solidFill>
          </p:spPr>
        </p:sp>
        <p:sp>
          <p:nvSpPr>
            <p:cNvPr id="4" name="TextBox 4"/>
            <p:cNvSpPr txBox="1"/>
            <p:nvPr/>
          </p:nvSpPr>
          <p:spPr>
            <a:xfrm>
              <a:off x="0" y="-76200"/>
              <a:ext cx="2709095" cy="4337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714035" y="2993409"/>
            <a:ext cx="8756199" cy="7153963"/>
            <a:chOff x="0" y="0"/>
            <a:chExt cx="11674932" cy="9538618"/>
          </a:xfrm>
        </p:grpSpPr>
        <p:grpSp>
          <p:nvGrpSpPr>
            <p:cNvPr id="6" name="Group 6"/>
            <p:cNvGrpSpPr/>
            <p:nvPr/>
          </p:nvGrpSpPr>
          <p:grpSpPr>
            <a:xfrm>
              <a:off x="0" y="0"/>
              <a:ext cx="11256569" cy="9538618"/>
              <a:chOff x="0" y="0"/>
              <a:chExt cx="2103455" cy="1782431"/>
            </a:xfrm>
          </p:grpSpPr>
          <p:sp>
            <p:nvSpPr>
              <p:cNvPr id="7" name="Freeform 7"/>
              <p:cNvSpPr/>
              <p:nvPr/>
            </p:nvSpPr>
            <p:spPr>
              <a:xfrm>
                <a:off x="0" y="0"/>
                <a:ext cx="2103455" cy="1782431"/>
              </a:xfrm>
              <a:custGeom>
                <a:avLst/>
                <a:gdLst/>
                <a:ahLst/>
                <a:cxnLst/>
                <a:rect l="l" t="t" r="r" b="b"/>
                <a:pathLst>
                  <a:path w="2103455" h="1782431">
                    <a:moveTo>
                      <a:pt x="0" y="0"/>
                    </a:moveTo>
                    <a:lnTo>
                      <a:pt x="2103455" y="0"/>
                    </a:lnTo>
                    <a:lnTo>
                      <a:pt x="2103455" y="1782431"/>
                    </a:lnTo>
                    <a:lnTo>
                      <a:pt x="0" y="1782431"/>
                    </a:lnTo>
                    <a:close/>
                  </a:path>
                </a:pathLst>
              </a:custGeom>
              <a:solidFill>
                <a:srgbClr val="FFFFFF"/>
              </a:solidFill>
            </p:spPr>
          </p:sp>
          <p:sp>
            <p:nvSpPr>
              <p:cNvPr id="8" name="TextBox 8"/>
              <p:cNvSpPr txBox="1"/>
              <p:nvPr/>
            </p:nvSpPr>
            <p:spPr>
              <a:xfrm>
                <a:off x="0" y="-76200"/>
                <a:ext cx="2103455" cy="1858631"/>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207781" y="245285"/>
              <a:ext cx="11467150" cy="8905172"/>
            </a:xfrm>
            <a:prstGeom prst="rect">
              <a:avLst/>
            </a:prstGeom>
          </p:spPr>
          <p:txBody>
            <a:bodyPr lIns="0" tIns="0" rIns="0" bIns="0" rtlCol="0" anchor="t">
              <a:spAutoFit/>
            </a:bodyPr>
            <a:lstStyle/>
            <a:p>
              <a:pPr algn="l">
                <a:lnSpc>
                  <a:spcPts val="5279"/>
                </a:lnSpc>
              </a:pPr>
              <a:r>
                <a:rPr lang="en-US" sz="3770">
                  <a:solidFill>
                    <a:srgbClr val="000000"/>
                  </a:solidFill>
                  <a:latin typeface="GH Guardian Headline 2"/>
                  <a:ea typeface="GH Guardian Headline 2"/>
                  <a:cs typeface="GH Guardian Headline 2"/>
                  <a:sym typeface="GH Guardian Headline 2"/>
                </a:rPr>
                <a:t>Pictures can be manipulated by using editing software such as Photoshop to change the image in some way. </a:t>
              </a:r>
            </a:p>
            <a:p>
              <a:pPr algn="l">
                <a:lnSpc>
                  <a:spcPts val="5279"/>
                </a:lnSpc>
              </a:pPr>
              <a:r>
                <a:rPr lang="en-US" sz="3770">
                  <a:solidFill>
                    <a:srgbClr val="000000"/>
                  </a:solidFill>
                  <a:latin typeface="GH Guardian Headline 2"/>
                  <a:ea typeface="GH Guardian Headline 2"/>
                  <a:cs typeface="GH Guardian Headline 2"/>
                  <a:sym typeface="GH Guardian Headline 2"/>
                </a:rPr>
                <a:t>Part of the picture could be moved around, made bigger or smaller, or erased altogether.  Or someone could 'cut out' an element from one picture and superimpose (put it on top of) a completely different picture, like our dinosaurs at the Eiffel Tower.</a:t>
              </a:r>
            </a:p>
          </p:txBody>
        </p:sp>
      </p:grpSp>
      <p:sp>
        <p:nvSpPr>
          <p:cNvPr id="10" name="Freeform 10"/>
          <p:cNvSpPr/>
          <p:nvPr/>
        </p:nvSpPr>
        <p:spPr>
          <a:xfrm>
            <a:off x="10667320" y="2993409"/>
            <a:ext cx="4783739" cy="7102139"/>
          </a:xfrm>
          <a:custGeom>
            <a:avLst/>
            <a:gdLst/>
            <a:ahLst/>
            <a:cxnLst/>
            <a:rect l="l" t="t" r="r" b="b"/>
            <a:pathLst>
              <a:path w="4783739" h="7102139">
                <a:moveTo>
                  <a:pt x="0" y="0"/>
                </a:moveTo>
                <a:lnTo>
                  <a:pt x="4783740" y="0"/>
                </a:lnTo>
                <a:lnTo>
                  <a:pt x="4783740" y="7102138"/>
                </a:lnTo>
                <a:lnTo>
                  <a:pt x="0" y="7102138"/>
                </a:lnTo>
                <a:lnTo>
                  <a:pt x="0" y="0"/>
                </a:lnTo>
                <a:close/>
              </a:path>
            </a:pathLst>
          </a:custGeom>
          <a:blipFill>
            <a:blip r:embed="rId2"/>
            <a:stretch>
              <a:fillRect/>
            </a:stretch>
          </a:blipFill>
        </p:spPr>
      </p:sp>
      <p:sp>
        <p:nvSpPr>
          <p:cNvPr id="11" name="TextBox 11"/>
          <p:cNvSpPr txBox="1"/>
          <p:nvPr/>
        </p:nvSpPr>
        <p:spPr>
          <a:xfrm>
            <a:off x="1714035" y="148533"/>
            <a:ext cx="15225180" cy="1121782"/>
          </a:xfrm>
          <a:prstGeom prst="rect">
            <a:avLst/>
          </a:prstGeom>
        </p:spPr>
        <p:txBody>
          <a:bodyPr lIns="0" tIns="0" rIns="0" bIns="0" rtlCol="0" anchor="t">
            <a:spAutoFit/>
          </a:bodyPr>
          <a:lstStyle/>
          <a:p>
            <a:pPr algn="ctr">
              <a:lnSpc>
                <a:spcPts val="9655"/>
              </a:lnSpc>
            </a:pPr>
            <a:r>
              <a:rPr lang="en-US" sz="6896" b="1" dirty="0">
                <a:solidFill>
                  <a:srgbClr val="000000"/>
                </a:solidFill>
                <a:latin typeface="GH Guardian Headline 3"/>
                <a:ea typeface="GH Guardian Headline 3"/>
                <a:cs typeface="GH Guardian Headline 3"/>
                <a:sym typeface="GH Guardian Headline 3"/>
              </a:rPr>
              <a:t>Don’t trust pictures on the internet! </a:t>
            </a:r>
          </a:p>
        </p:txBody>
      </p:sp>
      <p:sp>
        <p:nvSpPr>
          <p:cNvPr id="12" name="TextBox 12"/>
          <p:cNvSpPr txBox="1"/>
          <p:nvPr/>
        </p:nvSpPr>
        <p:spPr>
          <a:xfrm>
            <a:off x="1452768" y="1505465"/>
            <a:ext cx="15382463" cy="1133324"/>
          </a:xfrm>
          <a:prstGeom prst="rect">
            <a:avLst/>
          </a:prstGeom>
        </p:spPr>
        <p:txBody>
          <a:bodyPr lIns="0" tIns="0" rIns="0" bIns="0" rtlCol="0" anchor="t">
            <a:spAutoFit/>
          </a:bodyPr>
          <a:lstStyle/>
          <a:p>
            <a:pPr algn="ctr">
              <a:lnSpc>
                <a:spcPts val="9754"/>
              </a:lnSpc>
            </a:pPr>
            <a:r>
              <a:rPr lang="en-US" sz="6967" b="1" dirty="0">
                <a:solidFill>
                  <a:srgbClr val="000000"/>
                </a:solidFill>
                <a:latin typeface="GH Guardian Headline 3"/>
                <a:ea typeface="GH Guardian Headline 3"/>
                <a:cs typeface="GH Guardian Headline 3"/>
                <a:sym typeface="GH Guardian Headline 3"/>
              </a:rPr>
              <a:t>Photo manipulation</a:t>
            </a:r>
          </a:p>
        </p:txBody>
      </p:sp>
      <p:sp>
        <p:nvSpPr>
          <p:cNvPr id="13" name="Freeform 13"/>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364940" y="367901"/>
            <a:ext cx="9510055" cy="1339646"/>
            <a:chOff x="0" y="0"/>
            <a:chExt cx="2504706" cy="352829"/>
          </a:xfrm>
        </p:grpSpPr>
        <p:sp>
          <p:nvSpPr>
            <p:cNvPr id="3" name="Freeform 3"/>
            <p:cNvSpPr/>
            <p:nvPr/>
          </p:nvSpPr>
          <p:spPr>
            <a:xfrm>
              <a:off x="0" y="0"/>
              <a:ext cx="2504706" cy="352829"/>
            </a:xfrm>
            <a:custGeom>
              <a:avLst/>
              <a:gdLst/>
              <a:ahLst/>
              <a:cxnLst/>
              <a:rect l="l" t="t" r="r" b="b"/>
              <a:pathLst>
                <a:path w="2504706" h="352829">
                  <a:moveTo>
                    <a:pt x="0" y="0"/>
                  </a:moveTo>
                  <a:lnTo>
                    <a:pt x="2504706" y="0"/>
                  </a:lnTo>
                  <a:lnTo>
                    <a:pt x="2504706" y="352829"/>
                  </a:lnTo>
                  <a:lnTo>
                    <a:pt x="0" y="352829"/>
                  </a:lnTo>
                  <a:close/>
                </a:path>
              </a:pathLst>
            </a:custGeom>
            <a:solidFill>
              <a:srgbClr val="FFFFFF"/>
            </a:solidFill>
          </p:spPr>
        </p:sp>
        <p:sp>
          <p:nvSpPr>
            <p:cNvPr id="4" name="TextBox 4"/>
            <p:cNvSpPr txBox="1"/>
            <p:nvPr/>
          </p:nvSpPr>
          <p:spPr>
            <a:xfrm>
              <a:off x="0" y="-76200"/>
              <a:ext cx="2504706" cy="42902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52768" y="377021"/>
            <a:ext cx="15382463" cy="1133324"/>
          </a:xfrm>
          <a:prstGeom prst="rect">
            <a:avLst/>
          </a:prstGeom>
        </p:spPr>
        <p:txBody>
          <a:bodyPr lIns="0" tIns="0" rIns="0" bIns="0" rtlCol="0" anchor="t">
            <a:spAutoFit/>
          </a:bodyPr>
          <a:lstStyle/>
          <a:p>
            <a:pPr algn="ctr">
              <a:lnSpc>
                <a:spcPts val="9754"/>
              </a:lnSpc>
            </a:pPr>
            <a:r>
              <a:rPr lang="en-US" sz="6967" b="1" dirty="0">
                <a:solidFill>
                  <a:srgbClr val="000000"/>
                </a:solidFill>
                <a:latin typeface="GH Guardian Headline 3"/>
                <a:ea typeface="GH Guardian Headline 3"/>
                <a:cs typeface="GH Guardian Headline 3"/>
                <a:sym typeface="GH Guardian Headline 3"/>
              </a:rPr>
              <a:t>Photo manipulation</a:t>
            </a:r>
          </a:p>
        </p:txBody>
      </p:sp>
      <p:sp>
        <p:nvSpPr>
          <p:cNvPr id="6" name="TextBox 6"/>
          <p:cNvSpPr txBox="1"/>
          <p:nvPr/>
        </p:nvSpPr>
        <p:spPr>
          <a:xfrm>
            <a:off x="1491902" y="1848373"/>
            <a:ext cx="15382463" cy="1335026"/>
          </a:xfrm>
          <a:prstGeom prst="rect">
            <a:avLst/>
          </a:prstGeom>
        </p:spPr>
        <p:txBody>
          <a:bodyPr lIns="0" tIns="0" rIns="0" bIns="0" rtlCol="0" anchor="t">
            <a:spAutoFit/>
          </a:bodyPr>
          <a:lstStyle/>
          <a:p>
            <a:pPr algn="ctr">
              <a:lnSpc>
                <a:spcPts val="9754"/>
              </a:lnSpc>
            </a:pPr>
            <a:r>
              <a:rPr lang="en-US" sz="6967">
                <a:solidFill>
                  <a:srgbClr val="000000"/>
                </a:solidFill>
                <a:latin typeface="GH Guardian Headline 3"/>
                <a:ea typeface="GH Guardian Headline 3"/>
                <a:cs typeface="GH Guardian Headline 3"/>
                <a:sym typeface="GH Guardian Headline 3"/>
              </a:rPr>
              <a:t>Why do people edit photos?</a:t>
            </a:r>
          </a:p>
        </p:txBody>
      </p:sp>
      <p:grpSp>
        <p:nvGrpSpPr>
          <p:cNvPr id="7" name="Group 7"/>
          <p:cNvGrpSpPr/>
          <p:nvPr/>
        </p:nvGrpSpPr>
        <p:grpSpPr>
          <a:xfrm>
            <a:off x="1648805" y="3745374"/>
            <a:ext cx="15186426" cy="4188877"/>
            <a:chOff x="0" y="0"/>
            <a:chExt cx="3999717" cy="1103243"/>
          </a:xfrm>
        </p:grpSpPr>
        <p:sp>
          <p:nvSpPr>
            <p:cNvPr id="8" name="Freeform 8"/>
            <p:cNvSpPr/>
            <p:nvPr/>
          </p:nvSpPr>
          <p:spPr>
            <a:xfrm>
              <a:off x="0" y="0"/>
              <a:ext cx="3999717" cy="1103243"/>
            </a:xfrm>
            <a:custGeom>
              <a:avLst/>
              <a:gdLst/>
              <a:ahLst/>
              <a:cxnLst/>
              <a:rect l="l" t="t" r="r" b="b"/>
              <a:pathLst>
                <a:path w="3999717" h="1103243">
                  <a:moveTo>
                    <a:pt x="0" y="0"/>
                  </a:moveTo>
                  <a:lnTo>
                    <a:pt x="3999717" y="0"/>
                  </a:lnTo>
                  <a:lnTo>
                    <a:pt x="3999717" y="1103243"/>
                  </a:lnTo>
                  <a:lnTo>
                    <a:pt x="0" y="1103243"/>
                  </a:lnTo>
                  <a:close/>
                </a:path>
              </a:pathLst>
            </a:custGeom>
            <a:solidFill>
              <a:srgbClr val="FFFFFF"/>
            </a:solidFill>
          </p:spPr>
        </p:sp>
        <p:sp>
          <p:nvSpPr>
            <p:cNvPr id="9" name="TextBox 9"/>
            <p:cNvSpPr txBox="1"/>
            <p:nvPr/>
          </p:nvSpPr>
          <p:spPr>
            <a:xfrm>
              <a:off x="0" y="-76200"/>
              <a:ext cx="3999717" cy="1179443"/>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989494" y="3760665"/>
            <a:ext cx="14505049" cy="3872232"/>
          </a:xfrm>
          <a:prstGeom prst="rect">
            <a:avLst/>
          </a:prstGeom>
        </p:spPr>
        <p:txBody>
          <a:bodyPr lIns="0" tIns="0" rIns="0" bIns="0" rtlCol="0" anchor="t">
            <a:spAutoFit/>
          </a:bodyPr>
          <a:lstStyle/>
          <a:p>
            <a:pPr algn="ctr">
              <a:lnSpc>
                <a:spcPts val="6019"/>
              </a:lnSpc>
            </a:pPr>
            <a:r>
              <a:rPr lang="en-US" sz="4299">
                <a:solidFill>
                  <a:srgbClr val="000000"/>
                </a:solidFill>
                <a:latin typeface="GH Guardian Headline 2"/>
                <a:ea typeface="GH Guardian Headline 2"/>
                <a:cs typeface="GH Guardian Headline 2"/>
                <a:sym typeface="GH Guardian Headline 2"/>
              </a:rPr>
              <a:t>Sometimes, people use editing software to change the way a photograph looks for artistic reasons; they are just making the image look better, not trying to deceive anyone. </a:t>
            </a:r>
          </a:p>
          <a:p>
            <a:pPr algn="ctr">
              <a:lnSpc>
                <a:spcPts val="6019"/>
              </a:lnSpc>
            </a:pPr>
            <a:r>
              <a:rPr lang="en-US" sz="4299">
                <a:solidFill>
                  <a:srgbClr val="000000"/>
                </a:solidFill>
                <a:latin typeface="GH Guardian Headline 2"/>
                <a:ea typeface="GH Guardian Headline 2"/>
                <a:cs typeface="GH Guardian Headline 2"/>
                <a:sym typeface="GH Guardian Headline 2"/>
              </a:rPr>
              <a:t>Other times, someone might edit a photo to try to fool people into believing something untrue.</a:t>
            </a:r>
          </a:p>
        </p:txBody>
      </p:sp>
      <p:sp>
        <p:nvSpPr>
          <p:cNvPr id="11" name="Freeform 11"/>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4346893" y="349853"/>
            <a:ext cx="9437865" cy="1357693"/>
            <a:chOff x="0" y="0"/>
            <a:chExt cx="2485693" cy="357582"/>
          </a:xfrm>
        </p:grpSpPr>
        <p:sp>
          <p:nvSpPr>
            <p:cNvPr id="3" name="Freeform 3"/>
            <p:cNvSpPr/>
            <p:nvPr/>
          </p:nvSpPr>
          <p:spPr>
            <a:xfrm>
              <a:off x="0" y="0"/>
              <a:ext cx="2485693" cy="357582"/>
            </a:xfrm>
            <a:custGeom>
              <a:avLst/>
              <a:gdLst/>
              <a:ahLst/>
              <a:cxnLst/>
              <a:rect l="l" t="t" r="r" b="b"/>
              <a:pathLst>
                <a:path w="2485693" h="357582">
                  <a:moveTo>
                    <a:pt x="0" y="0"/>
                  </a:moveTo>
                  <a:lnTo>
                    <a:pt x="2485693" y="0"/>
                  </a:lnTo>
                  <a:lnTo>
                    <a:pt x="2485693" y="357582"/>
                  </a:lnTo>
                  <a:lnTo>
                    <a:pt x="0" y="357582"/>
                  </a:lnTo>
                  <a:close/>
                </a:path>
              </a:pathLst>
            </a:custGeom>
            <a:solidFill>
              <a:srgbClr val="FFFFFF"/>
            </a:solidFill>
          </p:spPr>
        </p:sp>
        <p:sp>
          <p:nvSpPr>
            <p:cNvPr id="4" name="TextBox 4"/>
            <p:cNvSpPr txBox="1"/>
            <p:nvPr/>
          </p:nvSpPr>
          <p:spPr>
            <a:xfrm>
              <a:off x="0" y="-76200"/>
              <a:ext cx="2485693" cy="4337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66072" y="2988877"/>
            <a:ext cx="10203367" cy="7072993"/>
            <a:chOff x="0" y="0"/>
            <a:chExt cx="2687306" cy="1862846"/>
          </a:xfrm>
        </p:grpSpPr>
        <p:sp>
          <p:nvSpPr>
            <p:cNvPr id="6" name="Freeform 6"/>
            <p:cNvSpPr/>
            <p:nvPr/>
          </p:nvSpPr>
          <p:spPr>
            <a:xfrm>
              <a:off x="0" y="0"/>
              <a:ext cx="2687307" cy="1862846"/>
            </a:xfrm>
            <a:custGeom>
              <a:avLst/>
              <a:gdLst/>
              <a:ahLst/>
              <a:cxnLst/>
              <a:rect l="l" t="t" r="r" b="b"/>
              <a:pathLst>
                <a:path w="2687307" h="1862846">
                  <a:moveTo>
                    <a:pt x="0" y="0"/>
                  </a:moveTo>
                  <a:lnTo>
                    <a:pt x="2687307" y="0"/>
                  </a:lnTo>
                  <a:lnTo>
                    <a:pt x="2687307" y="1862846"/>
                  </a:lnTo>
                  <a:lnTo>
                    <a:pt x="0" y="1862846"/>
                  </a:lnTo>
                  <a:close/>
                </a:path>
              </a:pathLst>
            </a:custGeom>
            <a:solidFill>
              <a:srgbClr val="FFFFFF"/>
            </a:solidFill>
          </p:spPr>
        </p:sp>
        <p:sp>
          <p:nvSpPr>
            <p:cNvPr id="7" name="TextBox 7"/>
            <p:cNvSpPr txBox="1"/>
            <p:nvPr/>
          </p:nvSpPr>
          <p:spPr>
            <a:xfrm>
              <a:off x="0" y="-76200"/>
              <a:ext cx="2687306" cy="193904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0781724" y="3189039"/>
            <a:ext cx="6847207" cy="6672670"/>
          </a:xfrm>
          <a:custGeom>
            <a:avLst/>
            <a:gdLst/>
            <a:ahLst/>
            <a:cxnLst/>
            <a:rect l="l" t="t" r="r" b="b"/>
            <a:pathLst>
              <a:path w="6847207" h="6672670">
                <a:moveTo>
                  <a:pt x="0" y="0"/>
                </a:moveTo>
                <a:lnTo>
                  <a:pt x="6847207" y="0"/>
                </a:lnTo>
                <a:lnTo>
                  <a:pt x="6847207" y="6672669"/>
                </a:lnTo>
                <a:lnTo>
                  <a:pt x="0" y="6672669"/>
                </a:lnTo>
                <a:lnTo>
                  <a:pt x="0" y="0"/>
                </a:lnTo>
                <a:close/>
              </a:path>
            </a:pathLst>
          </a:custGeom>
          <a:blipFill>
            <a:blip r:embed="rId2"/>
            <a:stretch>
              <a:fillRect/>
            </a:stretch>
          </a:blipFill>
        </p:spPr>
      </p:sp>
      <p:sp>
        <p:nvSpPr>
          <p:cNvPr id="9" name="TextBox 9"/>
          <p:cNvSpPr txBox="1"/>
          <p:nvPr/>
        </p:nvSpPr>
        <p:spPr>
          <a:xfrm>
            <a:off x="1452768" y="1653851"/>
            <a:ext cx="15382463" cy="1335026"/>
          </a:xfrm>
          <a:prstGeom prst="rect">
            <a:avLst/>
          </a:prstGeom>
        </p:spPr>
        <p:txBody>
          <a:bodyPr lIns="0" tIns="0" rIns="0" bIns="0" rtlCol="0" anchor="t">
            <a:spAutoFit/>
          </a:bodyPr>
          <a:lstStyle/>
          <a:p>
            <a:pPr algn="ctr">
              <a:lnSpc>
                <a:spcPts val="9754"/>
              </a:lnSpc>
            </a:pPr>
            <a:r>
              <a:rPr lang="en-US" sz="6967">
                <a:solidFill>
                  <a:srgbClr val="000000"/>
                </a:solidFill>
                <a:latin typeface="GH Guardian Headline 3"/>
                <a:ea typeface="GH Guardian Headline 3"/>
                <a:cs typeface="GH Guardian Headline 3"/>
                <a:sym typeface="GH Guardian Headline 3"/>
              </a:rPr>
              <a:t>Reverse image search </a:t>
            </a:r>
          </a:p>
        </p:txBody>
      </p:sp>
      <p:grpSp>
        <p:nvGrpSpPr>
          <p:cNvPr id="10" name="Group 10"/>
          <p:cNvGrpSpPr/>
          <p:nvPr/>
        </p:nvGrpSpPr>
        <p:grpSpPr>
          <a:xfrm>
            <a:off x="14845864" y="2790523"/>
            <a:ext cx="3185340" cy="5180065"/>
            <a:chOff x="0" y="0"/>
            <a:chExt cx="838937" cy="1364297"/>
          </a:xfrm>
        </p:grpSpPr>
        <p:sp>
          <p:nvSpPr>
            <p:cNvPr id="11" name="Freeform 11"/>
            <p:cNvSpPr/>
            <p:nvPr/>
          </p:nvSpPr>
          <p:spPr>
            <a:xfrm>
              <a:off x="0" y="0"/>
              <a:ext cx="838937" cy="1364297"/>
            </a:xfrm>
            <a:custGeom>
              <a:avLst/>
              <a:gdLst/>
              <a:ahLst/>
              <a:cxnLst/>
              <a:rect l="l" t="t" r="r" b="b"/>
              <a:pathLst>
                <a:path w="838937" h="1364297">
                  <a:moveTo>
                    <a:pt x="0" y="0"/>
                  </a:moveTo>
                  <a:lnTo>
                    <a:pt x="838937" y="0"/>
                  </a:lnTo>
                  <a:lnTo>
                    <a:pt x="838937" y="1364297"/>
                  </a:lnTo>
                  <a:lnTo>
                    <a:pt x="0" y="1364297"/>
                  </a:lnTo>
                  <a:close/>
                </a:path>
              </a:pathLst>
            </a:custGeom>
            <a:solidFill>
              <a:srgbClr val="F9B31D"/>
            </a:solidFill>
          </p:spPr>
        </p:sp>
        <p:sp>
          <p:nvSpPr>
            <p:cNvPr id="12" name="TextBox 12"/>
            <p:cNvSpPr txBox="1"/>
            <p:nvPr/>
          </p:nvSpPr>
          <p:spPr>
            <a:xfrm>
              <a:off x="0" y="-76200"/>
              <a:ext cx="838937" cy="1440497"/>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7500704" y="6760748"/>
            <a:ext cx="2704102" cy="3415524"/>
            <a:chOff x="0" y="0"/>
            <a:chExt cx="712191" cy="899562"/>
          </a:xfrm>
        </p:grpSpPr>
        <p:sp>
          <p:nvSpPr>
            <p:cNvPr id="14" name="Freeform 14"/>
            <p:cNvSpPr/>
            <p:nvPr/>
          </p:nvSpPr>
          <p:spPr>
            <a:xfrm>
              <a:off x="0" y="0"/>
              <a:ext cx="712191" cy="899562"/>
            </a:xfrm>
            <a:custGeom>
              <a:avLst/>
              <a:gdLst/>
              <a:ahLst/>
              <a:cxnLst/>
              <a:rect l="l" t="t" r="r" b="b"/>
              <a:pathLst>
                <a:path w="712191" h="899562">
                  <a:moveTo>
                    <a:pt x="0" y="0"/>
                  </a:moveTo>
                  <a:lnTo>
                    <a:pt x="712191" y="0"/>
                  </a:lnTo>
                  <a:lnTo>
                    <a:pt x="712191" y="899562"/>
                  </a:lnTo>
                  <a:lnTo>
                    <a:pt x="0" y="899562"/>
                  </a:lnTo>
                  <a:close/>
                </a:path>
              </a:pathLst>
            </a:custGeom>
            <a:solidFill>
              <a:srgbClr val="F9B31D"/>
            </a:solidFill>
          </p:spPr>
        </p:sp>
        <p:sp>
          <p:nvSpPr>
            <p:cNvPr id="15" name="TextBox 15"/>
            <p:cNvSpPr txBox="1"/>
            <p:nvPr/>
          </p:nvSpPr>
          <p:spPr>
            <a:xfrm>
              <a:off x="0" y="-76200"/>
              <a:ext cx="712191" cy="975762"/>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rot="5198018">
            <a:off x="14330458" y="6423451"/>
            <a:ext cx="3816289" cy="2304084"/>
          </a:xfrm>
          <a:custGeom>
            <a:avLst/>
            <a:gdLst/>
            <a:ahLst/>
            <a:cxnLst/>
            <a:rect l="l" t="t" r="r" b="b"/>
            <a:pathLst>
              <a:path w="3816289" h="2304084">
                <a:moveTo>
                  <a:pt x="0" y="0"/>
                </a:moveTo>
                <a:lnTo>
                  <a:pt x="3816289" y="0"/>
                </a:lnTo>
                <a:lnTo>
                  <a:pt x="3816289" y="2304084"/>
                </a:lnTo>
                <a:lnTo>
                  <a:pt x="0" y="23040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1452768" y="398581"/>
            <a:ext cx="15382463" cy="1133324"/>
          </a:xfrm>
          <a:prstGeom prst="rect">
            <a:avLst/>
          </a:prstGeom>
        </p:spPr>
        <p:txBody>
          <a:bodyPr lIns="0" tIns="0" rIns="0" bIns="0" rtlCol="0" anchor="t">
            <a:spAutoFit/>
          </a:bodyPr>
          <a:lstStyle/>
          <a:p>
            <a:pPr algn="ctr">
              <a:lnSpc>
                <a:spcPts val="9754"/>
              </a:lnSpc>
            </a:pPr>
            <a:r>
              <a:rPr lang="en-US" sz="6967" b="1" dirty="0">
                <a:solidFill>
                  <a:srgbClr val="000000"/>
                </a:solidFill>
                <a:latin typeface="GH Guardian Headline 3"/>
                <a:ea typeface="GH Guardian Headline 3"/>
                <a:cs typeface="GH Guardian Headline 3"/>
                <a:sym typeface="GH Guardian Headline 3"/>
              </a:rPr>
              <a:t>Photo manipulation</a:t>
            </a:r>
          </a:p>
        </p:txBody>
      </p:sp>
      <p:sp>
        <p:nvSpPr>
          <p:cNvPr id="18" name="TextBox 18"/>
          <p:cNvSpPr txBox="1"/>
          <p:nvPr/>
        </p:nvSpPr>
        <p:spPr>
          <a:xfrm>
            <a:off x="528492" y="3036502"/>
            <a:ext cx="9574168" cy="6920232"/>
          </a:xfrm>
          <a:prstGeom prst="rect">
            <a:avLst/>
          </a:prstGeom>
        </p:spPr>
        <p:txBody>
          <a:bodyPr lIns="0" tIns="0" rIns="0" bIns="0" rtlCol="0" anchor="t">
            <a:spAutoFit/>
          </a:bodyPr>
          <a:lstStyle/>
          <a:p>
            <a:pPr algn="ctr">
              <a:lnSpc>
                <a:spcPts val="6019"/>
              </a:lnSpc>
            </a:pPr>
            <a:r>
              <a:rPr lang="en-US" sz="4299">
                <a:solidFill>
                  <a:srgbClr val="000000"/>
                </a:solidFill>
                <a:latin typeface="GH Guardian Headline 2"/>
                <a:ea typeface="GH Guardian Headline 2"/>
                <a:cs typeface="GH Guardian Headline 2"/>
                <a:sym typeface="GH Guardian Headline 2"/>
              </a:rPr>
              <a:t>To check a photo you are not sure about you can do a reverse image search. You should always do this with a teacher or parent! This will show you everywhere that the image has been used in the past, including where the original photo comes from, so you can find out if it has been changed. Google and TinEye are both easy to use.</a:t>
            </a:r>
          </a:p>
        </p:txBody>
      </p:sp>
      <p:sp>
        <p:nvSpPr>
          <p:cNvPr id="19" name="Freeform 19"/>
          <p:cNvSpPr/>
          <p:nvPr/>
        </p:nvSpPr>
        <p:spPr>
          <a:xfrm>
            <a:off x="15840454" y="220032"/>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5"/>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316399" y="371065"/>
            <a:ext cx="9802672" cy="9915936"/>
            <a:chOff x="0" y="0"/>
            <a:chExt cx="13070229" cy="13221247"/>
          </a:xfrm>
        </p:grpSpPr>
        <p:sp>
          <p:nvSpPr>
            <p:cNvPr id="4" name="Freeform 4"/>
            <p:cNvSpPr/>
            <p:nvPr/>
          </p:nvSpPr>
          <p:spPr>
            <a:xfrm>
              <a:off x="0" y="5082163"/>
              <a:ext cx="13070229" cy="8139084"/>
            </a:xfrm>
            <a:custGeom>
              <a:avLst/>
              <a:gdLst/>
              <a:ahLst/>
              <a:cxnLst/>
              <a:rect l="l" t="t" r="r" b="b"/>
              <a:pathLst>
                <a:path w="13070229" h="8139084">
                  <a:moveTo>
                    <a:pt x="0" y="0"/>
                  </a:moveTo>
                  <a:lnTo>
                    <a:pt x="13070229" y="0"/>
                  </a:lnTo>
                  <a:lnTo>
                    <a:pt x="13070229" y="8139083"/>
                  </a:lnTo>
                  <a:lnTo>
                    <a:pt x="0" y="8139083"/>
                  </a:lnTo>
                  <a:lnTo>
                    <a:pt x="0" y="0"/>
                  </a:lnTo>
                  <a:close/>
                </a:path>
              </a:pathLst>
            </a:custGeom>
            <a:blipFill>
              <a:blip r:embed="rId4"/>
              <a:stretch>
                <a:fillRect l="-58032" t="-120555" r="-70874"/>
              </a:stretch>
            </a:blipFill>
          </p:spPr>
        </p:sp>
        <p:sp>
          <p:nvSpPr>
            <p:cNvPr id="5" name="Freeform 5"/>
            <p:cNvSpPr/>
            <p:nvPr/>
          </p:nvSpPr>
          <p:spPr>
            <a:xfrm>
              <a:off x="4569466" y="0"/>
              <a:ext cx="7331469" cy="6187792"/>
            </a:xfrm>
            <a:custGeom>
              <a:avLst/>
              <a:gdLst/>
              <a:ahLst/>
              <a:cxnLst/>
              <a:rect l="l" t="t" r="r" b="b"/>
              <a:pathLst>
                <a:path w="7331469" h="6187792">
                  <a:moveTo>
                    <a:pt x="0" y="0"/>
                  </a:moveTo>
                  <a:lnTo>
                    <a:pt x="7331469" y="0"/>
                  </a:lnTo>
                  <a:lnTo>
                    <a:pt x="7331469" y="6187792"/>
                  </a:lnTo>
                  <a:lnTo>
                    <a:pt x="0" y="6187792"/>
                  </a:lnTo>
                  <a:lnTo>
                    <a:pt x="0" y="0"/>
                  </a:lnTo>
                  <a:close/>
                </a:path>
              </a:pathLst>
            </a:custGeom>
            <a:blipFill>
              <a:blip r:embed="rId5">
                <a:extLst>
                  <a:ext uri="{96DAC541-7B7A-43D3-8B79-37D633B846F1}">
                    <asvg:svgBlip xmlns:asvg="http://schemas.microsoft.com/office/drawing/2016/SVG/main" r:embed="rId6"/>
                  </a:ext>
                </a:extLst>
              </a:blip>
              <a:stretch>
                <a:fillRect b="-6782"/>
              </a:stretch>
            </a:blipFill>
          </p:spPr>
        </p:sp>
        <p:grpSp>
          <p:nvGrpSpPr>
            <p:cNvPr id="6" name="Group 6"/>
            <p:cNvGrpSpPr/>
            <p:nvPr/>
          </p:nvGrpSpPr>
          <p:grpSpPr>
            <a:xfrm>
              <a:off x="7619168" y="6111059"/>
              <a:ext cx="448549" cy="88670"/>
              <a:chOff x="0" y="0"/>
              <a:chExt cx="94270" cy="18635"/>
            </a:xfrm>
          </p:grpSpPr>
          <p:sp>
            <p:nvSpPr>
              <p:cNvPr id="7" name="Freeform 7"/>
              <p:cNvSpPr/>
              <p:nvPr/>
            </p:nvSpPr>
            <p:spPr>
              <a:xfrm>
                <a:off x="0" y="0"/>
                <a:ext cx="94270" cy="18635"/>
              </a:xfrm>
              <a:custGeom>
                <a:avLst/>
                <a:gdLst/>
                <a:ahLst/>
                <a:cxnLst/>
                <a:rect l="l" t="t" r="r" b="b"/>
                <a:pathLst>
                  <a:path w="94270" h="18635">
                    <a:moveTo>
                      <a:pt x="0" y="0"/>
                    </a:moveTo>
                    <a:lnTo>
                      <a:pt x="94270" y="0"/>
                    </a:lnTo>
                    <a:lnTo>
                      <a:pt x="94270" y="18635"/>
                    </a:lnTo>
                    <a:lnTo>
                      <a:pt x="0" y="18635"/>
                    </a:lnTo>
                    <a:close/>
                  </a:path>
                </a:pathLst>
              </a:custGeom>
              <a:solidFill>
                <a:srgbClr val="F9B31D"/>
              </a:solidFill>
            </p:spPr>
          </p:sp>
          <p:sp>
            <p:nvSpPr>
              <p:cNvPr id="8" name="TextBox 8"/>
              <p:cNvSpPr txBox="1"/>
              <p:nvPr/>
            </p:nvSpPr>
            <p:spPr>
              <a:xfrm>
                <a:off x="0" y="-95250"/>
                <a:ext cx="94270" cy="113885"/>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7547550" y="6034326"/>
              <a:ext cx="448549" cy="88670"/>
              <a:chOff x="0" y="0"/>
              <a:chExt cx="94270" cy="18635"/>
            </a:xfrm>
          </p:grpSpPr>
          <p:sp>
            <p:nvSpPr>
              <p:cNvPr id="10" name="Freeform 10"/>
              <p:cNvSpPr/>
              <p:nvPr/>
            </p:nvSpPr>
            <p:spPr>
              <a:xfrm>
                <a:off x="0" y="0"/>
                <a:ext cx="94270" cy="18635"/>
              </a:xfrm>
              <a:custGeom>
                <a:avLst/>
                <a:gdLst/>
                <a:ahLst/>
                <a:cxnLst/>
                <a:rect l="l" t="t" r="r" b="b"/>
                <a:pathLst>
                  <a:path w="94270" h="18635">
                    <a:moveTo>
                      <a:pt x="0" y="0"/>
                    </a:moveTo>
                    <a:lnTo>
                      <a:pt x="94270" y="0"/>
                    </a:lnTo>
                    <a:lnTo>
                      <a:pt x="94270" y="18635"/>
                    </a:lnTo>
                    <a:lnTo>
                      <a:pt x="0" y="18635"/>
                    </a:lnTo>
                    <a:close/>
                  </a:path>
                </a:pathLst>
              </a:custGeom>
              <a:solidFill>
                <a:srgbClr val="F9B31D"/>
              </a:solidFill>
            </p:spPr>
          </p:sp>
          <p:sp>
            <p:nvSpPr>
              <p:cNvPr id="11" name="TextBox 11"/>
              <p:cNvSpPr txBox="1"/>
              <p:nvPr/>
            </p:nvSpPr>
            <p:spPr>
              <a:xfrm>
                <a:off x="0" y="-95250"/>
                <a:ext cx="94270" cy="113885"/>
              </a:xfrm>
              <a:prstGeom prst="rect">
                <a:avLst/>
              </a:prstGeom>
            </p:spPr>
            <p:txBody>
              <a:bodyPr lIns="50800" tIns="50800" rIns="50800" bIns="50800" rtlCol="0" anchor="ctr"/>
              <a:lstStyle/>
              <a:p>
                <a:pPr algn="ctr">
                  <a:lnSpc>
                    <a:spcPts val="2800"/>
                  </a:lnSpc>
                </a:pPr>
                <a:endParaRPr/>
              </a:p>
            </p:txBody>
          </p:sp>
        </p:grpSp>
        <p:sp>
          <p:nvSpPr>
            <p:cNvPr id="12" name="TextBox 12"/>
            <p:cNvSpPr txBox="1"/>
            <p:nvPr/>
          </p:nvSpPr>
          <p:spPr>
            <a:xfrm>
              <a:off x="5127301" y="1568045"/>
              <a:ext cx="6215799" cy="2483480"/>
            </a:xfrm>
            <a:prstGeom prst="rect">
              <a:avLst/>
            </a:prstGeom>
          </p:spPr>
          <p:txBody>
            <a:bodyPr lIns="0" tIns="0" rIns="0" bIns="0" rtlCol="0" anchor="t">
              <a:spAutoFit/>
            </a:bodyPr>
            <a:lstStyle/>
            <a:p>
              <a:pPr algn="ctr">
                <a:lnSpc>
                  <a:spcPts val="6146"/>
                </a:lnSpc>
              </a:pPr>
              <a:r>
                <a:rPr lang="en-US" sz="7780" dirty="0">
                  <a:solidFill>
                    <a:srgbClr val="160F0E"/>
                  </a:solidFill>
                  <a:latin typeface="House Slant"/>
                  <a:ea typeface="House Slant"/>
                  <a:cs typeface="House Slant"/>
                  <a:sym typeface="House Slant"/>
                </a:rPr>
                <a:t>Is this fake news?</a:t>
              </a:r>
            </a:p>
          </p:txBody>
        </p:sp>
      </p:grpSp>
      <p:grpSp>
        <p:nvGrpSpPr>
          <p:cNvPr id="13" name="Group 13"/>
          <p:cNvGrpSpPr/>
          <p:nvPr/>
        </p:nvGrpSpPr>
        <p:grpSpPr>
          <a:xfrm>
            <a:off x="9923673" y="840412"/>
            <a:ext cx="7813036" cy="7774411"/>
            <a:chOff x="0" y="0"/>
            <a:chExt cx="10417381" cy="10365881"/>
          </a:xfrm>
        </p:grpSpPr>
        <p:grpSp>
          <p:nvGrpSpPr>
            <p:cNvPr id="14" name="Group 14"/>
            <p:cNvGrpSpPr/>
            <p:nvPr/>
          </p:nvGrpSpPr>
          <p:grpSpPr>
            <a:xfrm>
              <a:off x="257103" y="0"/>
              <a:ext cx="10160278" cy="10365881"/>
              <a:chOff x="0" y="0"/>
              <a:chExt cx="1797948" cy="1834331"/>
            </a:xfrm>
          </p:grpSpPr>
          <p:sp>
            <p:nvSpPr>
              <p:cNvPr id="15" name="Freeform 15"/>
              <p:cNvSpPr/>
              <p:nvPr/>
            </p:nvSpPr>
            <p:spPr>
              <a:xfrm>
                <a:off x="0" y="0"/>
                <a:ext cx="1797948" cy="1834331"/>
              </a:xfrm>
              <a:custGeom>
                <a:avLst/>
                <a:gdLst/>
                <a:ahLst/>
                <a:cxnLst/>
                <a:rect l="l" t="t" r="r" b="b"/>
                <a:pathLst>
                  <a:path w="1797948" h="1834331">
                    <a:moveTo>
                      <a:pt x="0" y="0"/>
                    </a:moveTo>
                    <a:lnTo>
                      <a:pt x="1797948" y="0"/>
                    </a:lnTo>
                    <a:lnTo>
                      <a:pt x="1797948" y="1834331"/>
                    </a:lnTo>
                    <a:lnTo>
                      <a:pt x="0" y="1834331"/>
                    </a:lnTo>
                    <a:close/>
                  </a:path>
                </a:pathLst>
              </a:custGeom>
              <a:solidFill>
                <a:srgbClr val="FFFFFF"/>
              </a:solidFill>
            </p:spPr>
          </p:sp>
          <p:sp>
            <p:nvSpPr>
              <p:cNvPr id="16" name="TextBox 16"/>
              <p:cNvSpPr txBox="1"/>
              <p:nvPr/>
            </p:nvSpPr>
            <p:spPr>
              <a:xfrm>
                <a:off x="0" y="-76200"/>
                <a:ext cx="1797948" cy="1910531"/>
              </a:xfrm>
              <a:prstGeom prst="rect">
                <a:avLst/>
              </a:prstGeom>
            </p:spPr>
            <p:txBody>
              <a:bodyPr lIns="56706" tIns="56706" rIns="56706" bIns="56706" rtlCol="0" anchor="ctr"/>
              <a:lstStyle/>
              <a:p>
                <a:pPr algn="ctr">
                  <a:lnSpc>
                    <a:spcPts val="2659"/>
                  </a:lnSpc>
                </a:pPr>
                <a:endParaRPr/>
              </a:p>
            </p:txBody>
          </p:sp>
        </p:grpSp>
        <p:sp>
          <p:nvSpPr>
            <p:cNvPr id="17" name="TextBox 17"/>
            <p:cNvSpPr txBox="1"/>
            <p:nvPr/>
          </p:nvSpPr>
          <p:spPr>
            <a:xfrm>
              <a:off x="644730" y="352011"/>
              <a:ext cx="9385023" cy="4327598"/>
            </a:xfrm>
            <a:prstGeom prst="rect">
              <a:avLst/>
            </a:prstGeom>
          </p:spPr>
          <p:txBody>
            <a:bodyPr lIns="0" tIns="0" rIns="0" bIns="0" rtlCol="0" anchor="t">
              <a:spAutoFit/>
            </a:bodyPr>
            <a:lstStyle/>
            <a:p>
              <a:pPr algn="l">
                <a:lnSpc>
                  <a:spcPts val="6200"/>
                </a:lnSpc>
              </a:pPr>
              <a:r>
                <a:rPr lang="en-US" sz="5391">
                  <a:solidFill>
                    <a:srgbClr val="000000"/>
                  </a:solidFill>
                  <a:latin typeface="GH Guardian Headline 1"/>
                  <a:ea typeface="GH Guardian Headline 1"/>
                  <a:cs typeface="GH Guardian Headline 1"/>
                  <a:sym typeface="GH Guardian Headline 1"/>
                </a:rPr>
                <a:t>Nav is reading a news story. Nav wants to know if the story is ‘fake news’.</a:t>
              </a:r>
            </a:p>
          </p:txBody>
        </p:sp>
        <p:sp>
          <p:nvSpPr>
            <p:cNvPr id="18" name="TextBox 18"/>
            <p:cNvSpPr txBox="1"/>
            <p:nvPr/>
          </p:nvSpPr>
          <p:spPr>
            <a:xfrm>
              <a:off x="0" y="5136623"/>
              <a:ext cx="10240030" cy="4818873"/>
            </a:xfrm>
            <a:prstGeom prst="rect">
              <a:avLst/>
            </a:prstGeom>
          </p:spPr>
          <p:txBody>
            <a:bodyPr lIns="0" tIns="0" rIns="0" bIns="0" rtlCol="0" anchor="t">
              <a:spAutoFit/>
            </a:bodyPr>
            <a:lstStyle/>
            <a:p>
              <a:pPr marL="881279" lvl="1" indent="-440639" algn="l">
                <a:lnSpc>
                  <a:spcPts val="5714"/>
                </a:lnSpc>
                <a:buFont typeface="Arial"/>
                <a:buChar char="•"/>
              </a:pPr>
              <a:r>
                <a:rPr lang="en-US" sz="4081">
                  <a:solidFill>
                    <a:srgbClr val="000000"/>
                  </a:solidFill>
                  <a:latin typeface="GH Guardian Headline 2"/>
                  <a:ea typeface="GH Guardian Headline 2"/>
                  <a:cs typeface="GH Guardian Headline 2"/>
                  <a:sym typeface="GH Guardian Headline 2"/>
                </a:rPr>
                <a:t>What does Nav mean?</a:t>
              </a:r>
            </a:p>
            <a:p>
              <a:pPr marL="881279" lvl="1" indent="-440639" algn="l">
                <a:lnSpc>
                  <a:spcPts val="5714"/>
                </a:lnSpc>
                <a:buFont typeface="Arial"/>
                <a:buChar char="•"/>
              </a:pPr>
              <a:r>
                <a:rPr lang="en-US" sz="4081">
                  <a:solidFill>
                    <a:srgbClr val="000000"/>
                  </a:solidFill>
                  <a:latin typeface="GH Guardian Headline 2"/>
                  <a:ea typeface="GH Guardian Headline 2"/>
                  <a:cs typeface="GH Guardian Headline 2"/>
                  <a:sym typeface="GH Guardian Headline 2"/>
                </a:rPr>
                <a:t>If it is fake news, does it matter? Why or why not?</a:t>
              </a:r>
            </a:p>
            <a:p>
              <a:pPr marL="881279" lvl="1" indent="-440639" algn="l">
                <a:lnSpc>
                  <a:spcPts val="5714"/>
                </a:lnSpc>
                <a:buFont typeface="Arial"/>
                <a:buChar char="•"/>
              </a:pPr>
              <a:r>
                <a:rPr lang="en-US" sz="4081">
                  <a:solidFill>
                    <a:srgbClr val="000000"/>
                  </a:solidFill>
                  <a:latin typeface="GH Guardian Headline 2"/>
                  <a:ea typeface="GH Guardian Headline 2"/>
                  <a:cs typeface="GH Guardian Headline 2"/>
                  <a:sym typeface="GH Guardian Headline 2"/>
                </a:rPr>
                <a:t>What will help Nav to decide?</a:t>
              </a:r>
            </a:p>
            <a:p>
              <a:pPr marL="881279" lvl="1" indent="-440639" algn="l">
                <a:lnSpc>
                  <a:spcPts val="5714"/>
                </a:lnSpc>
                <a:buFont typeface="Arial"/>
                <a:buChar char="•"/>
              </a:pPr>
              <a:r>
                <a:rPr lang="en-US" sz="4081">
                  <a:solidFill>
                    <a:srgbClr val="000000"/>
                  </a:solidFill>
                  <a:latin typeface="GH Guardian Headline 2"/>
                  <a:ea typeface="GH Guardian Headline 2"/>
                  <a:cs typeface="GH Guardian Headline 2"/>
                  <a:sym typeface="GH Guardian Headline 2"/>
                </a:rPr>
                <a:t>What should Nav do about it?</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2203981" y="827781"/>
            <a:ext cx="13401908" cy="2639406"/>
            <a:chOff x="0" y="0"/>
            <a:chExt cx="3529721" cy="695152"/>
          </a:xfrm>
        </p:grpSpPr>
        <p:sp>
          <p:nvSpPr>
            <p:cNvPr id="4" name="Freeform 4"/>
            <p:cNvSpPr/>
            <p:nvPr/>
          </p:nvSpPr>
          <p:spPr>
            <a:xfrm>
              <a:off x="0" y="0"/>
              <a:ext cx="3529721" cy="695152"/>
            </a:xfrm>
            <a:custGeom>
              <a:avLst/>
              <a:gdLst/>
              <a:ahLst/>
              <a:cxnLst/>
              <a:rect l="l" t="t" r="r" b="b"/>
              <a:pathLst>
                <a:path w="3529721" h="695152">
                  <a:moveTo>
                    <a:pt x="0" y="0"/>
                  </a:moveTo>
                  <a:lnTo>
                    <a:pt x="3529721" y="0"/>
                  </a:lnTo>
                  <a:lnTo>
                    <a:pt x="3529721" y="695152"/>
                  </a:lnTo>
                  <a:lnTo>
                    <a:pt x="0" y="695152"/>
                  </a:lnTo>
                  <a:close/>
                </a:path>
              </a:pathLst>
            </a:custGeom>
            <a:solidFill>
              <a:srgbClr val="FFFFFF"/>
            </a:solidFill>
          </p:spPr>
        </p:sp>
        <p:sp>
          <p:nvSpPr>
            <p:cNvPr id="5" name="TextBox 5"/>
            <p:cNvSpPr txBox="1"/>
            <p:nvPr/>
          </p:nvSpPr>
          <p:spPr>
            <a:xfrm>
              <a:off x="0" y="-76200"/>
              <a:ext cx="3529721" cy="77135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461974" y="958273"/>
            <a:ext cx="12885922" cy="2193463"/>
          </a:xfrm>
          <a:prstGeom prst="rect">
            <a:avLst/>
          </a:prstGeom>
        </p:spPr>
        <p:txBody>
          <a:bodyPr lIns="0" tIns="0" rIns="0" bIns="0" rtlCol="0" anchor="t">
            <a:spAutoFit/>
          </a:bodyPr>
          <a:lstStyle/>
          <a:p>
            <a:pPr algn="ctr">
              <a:lnSpc>
                <a:spcPts val="16125"/>
              </a:lnSpc>
            </a:pPr>
            <a:r>
              <a:rPr lang="en-US" sz="11518">
                <a:solidFill>
                  <a:srgbClr val="160F0E"/>
                </a:solidFill>
                <a:latin typeface="GH Guardian Headline 3"/>
                <a:ea typeface="GH Guardian Headline 3"/>
                <a:cs typeface="GH Guardian Headline 3"/>
                <a:sym typeface="GH Guardian Headline 3"/>
              </a:rPr>
              <a:t>Get ready to vote!</a:t>
            </a:r>
          </a:p>
        </p:txBody>
      </p:sp>
      <p:sp>
        <p:nvSpPr>
          <p:cNvPr id="7" name="Freeform 7"/>
          <p:cNvSpPr/>
          <p:nvPr/>
        </p:nvSpPr>
        <p:spPr>
          <a:xfrm>
            <a:off x="9144000" y="3890716"/>
            <a:ext cx="5749070" cy="5733820"/>
          </a:xfrm>
          <a:custGeom>
            <a:avLst/>
            <a:gdLst/>
            <a:ahLst/>
            <a:cxnLst/>
            <a:rect l="l" t="t" r="r" b="b"/>
            <a:pathLst>
              <a:path w="5749070" h="5733820">
                <a:moveTo>
                  <a:pt x="0" y="0"/>
                </a:moveTo>
                <a:lnTo>
                  <a:pt x="5749070" y="0"/>
                </a:lnTo>
                <a:lnTo>
                  <a:pt x="5749070" y="5733820"/>
                </a:lnTo>
                <a:lnTo>
                  <a:pt x="0" y="5733820"/>
                </a:lnTo>
                <a:lnTo>
                  <a:pt x="0" y="0"/>
                </a:lnTo>
                <a:close/>
              </a:path>
            </a:pathLst>
          </a:custGeom>
          <a:blipFill>
            <a:blip r:embed="rId4"/>
            <a:stretch>
              <a:fillRect/>
            </a:stretch>
          </a:blipFill>
        </p:spPr>
      </p:sp>
      <p:sp>
        <p:nvSpPr>
          <p:cNvPr id="8" name="Freeform 8"/>
          <p:cNvSpPr/>
          <p:nvPr/>
        </p:nvSpPr>
        <p:spPr>
          <a:xfrm>
            <a:off x="2652381" y="3890716"/>
            <a:ext cx="5758015" cy="5733820"/>
          </a:xfrm>
          <a:custGeom>
            <a:avLst/>
            <a:gdLst/>
            <a:ahLst/>
            <a:cxnLst/>
            <a:rect l="l" t="t" r="r" b="b"/>
            <a:pathLst>
              <a:path w="5758015" h="5733820">
                <a:moveTo>
                  <a:pt x="0" y="0"/>
                </a:moveTo>
                <a:lnTo>
                  <a:pt x="5758014" y="0"/>
                </a:lnTo>
                <a:lnTo>
                  <a:pt x="5758014" y="5733820"/>
                </a:lnTo>
                <a:lnTo>
                  <a:pt x="0" y="5733820"/>
                </a:lnTo>
                <a:lnTo>
                  <a:pt x="0" y="0"/>
                </a:lnTo>
                <a:close/>
              </a:path>
            </a:pathLst>
          </a:custGeom>
          <a:blipFill>
            <a:blip r:embed="rId5"/>
            <a:stretch>
              <a:fillRect l="-39869" t="-15748" r="-45198" b="-15609"/>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823054" y="1570233"/>
            <a:ext cx="12814395" cy="4758865"/>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6" name="Freeform 6"/>
          <p:cNvSpPr/>
          <p:nvPr/>
        </p:nvSpPr>
        <p:spPr>
          <a:xfrm>
            <a:off x="10774747" y="5615415"/>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4"/>
            <a:stretch>
              <a:fillRect l="-11178" t="-7756" r="-11389" b="-17452"/>
            </a:stretch>
          </a:blipFill>
        </p:spPr>
      </p:sp>
      <p:sp>
        <p:nvSpPr>
          <p:cNvPr id="7" name="TextBox 7"/>
          <p:cNvSpPr txBox="1"/>
          <p:nvPr/>
        </p:nvSpPr>
        <p:spPr>
          <a:xfrm>
            <a:off x="3122968" y="2183886"/>
            <a:ext cx="12042064" cy="4758865"/>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Boy smashes 3,500 year old vase at museum</a:t>
            </a:r>
          </a:p>
        </p:txBody>
      </p:sp>
      <p:grpSp>
        <p:nvGrpSpPr>
          <p:cNvPr id="8" name="Group 8"/>
          <p:cNvGrpSpPr/>
          <p:nvPr/>
        </p:nvGrpSpPr>
        <p:grpSpPr>
          <a:xfrm>
            <a:off x="1028700" y="7851527"/>
            <a:ext cx="5996925" cy="1383973"/>
            <a:chOff x="0" y="0"/>
            <a:chExt cx="2014047" cy="464803"/>
          </a:xfrm>
        </p:grpSpPr>
        <p:sp>
          <p:nvSpPr>
            <p:cNvPr id="9" name="Freeform 9"/>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10" name="TextBox 10"/>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35205" y="7931559"/>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13508736" y="3656"/>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22968" y="1837106"/>
            <a:ext cx="12042064" cy="4758865"/>
          </a:xfrm>
          <a:prstGeom prst="rect">
            <a:avLst/>
          </a:prstGeom>
        </p:spPr>
        <p:txBody>
          <a:bodyPr lIns="0" tIns="0" rIns="0" bIns="0" rtlCol="0" anchor="t">
            <a:spAutoFit/>
          </a:bodyPr>
          <a:lstStyle/>
          <a:p>
            <a:pPr algn="ctr">
              <a:lnSpc>
                <a:spcPts val="12346"/>
              </a:lnSpc>
            </a:pPr>
            <a:r>
              <a:rPr lang="en-US" sz="8818">
                <a:solidFill>
                  <a:srgbClr val="160F0E"/>
                </a:solidFill>
                <a:latin typeface="GH Guardian Headline 3"/>
                <a:ea typeface="GH Guardian Headline 3"/>
                <a:cs typeface="GH Guardian Headline 3"/>
                <a:sym typeface="GH Guardian Headline 3"/>
              </a:rPr>
              <a:t>Anne Frank’s </a:t>
            </a:r>
          </a:p>
          <a:p>
            <a:pPr algn="ctr">
              <a:lnSpc>
                <a:spcPts val="12346"/>
              </a:lnSpc>
            </a:pPr>
            <a:r>
              <a:rPr lang="en-US" sz="8818">
                <a:solidFill>
                  <a:srgbClr val="160F0E"/>
                </a:solidFill>
                <a:latin typeface="GH Guardian Headline 3"/>
                <a:ea typeface="GH Guardian Headline 3"/>
                <a:cs typeface="GH Guardian Headline 3"/>
                <a:sym typeface="GH Guardian Headline 3"/>
              </a:rPr>
              <a:t>diary actually written by American man</a:t>
            </a:r>
          </a:p>
        </p:txBody>
      </p:sp>
      <p:sp>
        <p:nvSpPr>
          <p:cNvPr id="11" name="TextBox 11"/>
          <p:cNvSpPr txBox="1"/>
          <p:nvPr/>
        </p:nvSpPr>
        <p:spPr>
          <a:xfrm>
            <a:off x="1028700" y="7928711"/>
            <a:ext cx="5783913" cy="1303941"/>
          </a:xfrm>
          <a:prstGeom prst="rect">
            <a:avLst/>
          </a:prstGeom>
        </p:spPr>
        <p:txBody>
          <a:bodyPr lIns="0" tIns="0" rIns="0" bIns="0" rtlCol="0" anchor="t">
            <a:spAutoFit/>
          </a:bodyPr>
          <a:lstStyle/>
          <a:p>
            <a:pPr algn="ctr">
              <a:lnSpc>
                <a:spcPts val="9682"/>
              </a:lnSpc>
            </a:pPr>
            <a:r>
              <a:rPr lang="en-US" sz="6915" dirty="0">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823055" y="1531257"/>
            <a:ext cx="12641890" cy="5713462"/>
            <a:chOff x="0" y="0"/>
            <a:chExt cx="3329551" cy="1504780"/>
          </a:xfrm>
        </p:grpSpPr>
        <p:sp>
          <p:nvSpPr>
            <p:cNvPr id="3" name="Freeform 3"/>
            <p:cNvSpPr/>
            <p:nvPr/>
          </p:nvSpPr>
          <p:spPr>
            <a:xfrm>
              <a:off x="0" y="0"/>
              <a:ext cx="3329551" cy="1504780"/>
            </a:xfrm>
            <a:custGeom>
              <a:avLst/>
              <a:gdLst/>
              <a:ahLst/>
              <a:cxnLst/>
              <a:rect l="l" t="t" r="r" b="b"/>
              <a:pathLst>
                <a:path w="3329551" h="1504780">
                  <a:moveTo>
                    <a:pt x="0" y="0"/>
                  </a:moveTo>
                  <a:lnTo>
                    <a:pt x="3329551" y="0"/>
                  </a:lnTo>
                  <a:lnTo>
                    <a:pt x="3329551" y="1504780"/>
                  </a:lnTo>
                  <a:lnTo>
                    <a:pt x="0" y="1504780"/>
                  </a:lnTo>
                  <a:close/>
                </a:path>
              </a:pathLst>
            </a:custGeom>
            <a:solidFill>
              <a:srgbClr val="FFFFFF"/>
            </a:solidFill>
          </p:spPr>
        </p:sp>
        <p:sp>
          <p:nvSpPr>
            <p:cNvPr id="4" name="TextBox 4"/>
            <p:cNvSpPr txBox="1"/>
            <p:nvPr/>
          </p:nvSpPr>
          <p:spPr>
            <a:xfrm>
              <a:off x="0" y="-76200"/>
              <a:ext cx="3329551" cy="158098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800000">
            <a:off x="-381000" y="0"/>
            <a:ext cx="4862703" cy="4760141"/>
          </a:xfrm>
          <a:custGeom>
            <a:avLst/>
            <a:gdLst/>
            <a:ahLst/>
            <a:cxnLst/>
            <a:rect l="l" t="t" r="r" b="b"/>
            <a:pathLst>
              <a:path w="4862703" h="4760141">
                <a:moveTo>
                  <a:pt x="0" y="0"/>
                </a:moveTo>
                <a:lnTo>
                  <a:pt x="4862703" y="0"/>
                </a:lnTo>
                <a:lnTo>
                  <a:pt x="4862703" y="4760141"/>
                </a:lnTo>
                <a:lnTo>
                  <a:pt x="0" y="4760141"/>
                </a:lnTo>
                <a:lnTo>
                  <a:pt x="0" y="0"/>
                </a:lnTo>
                <a:close/>
              </a:path>
            </a:pathLst>
          </a:custGeom>
          <a:blipFill>
            <a:blip r:embed="rId3"/>
            <a:stretch>
              <a:fillRect l="-11178" t="-7756" r="-11389" b="-17452"/>
            </a:stretch>
          </a:blipFill>
        </p:spPr>
        <p:txBody>
          <a:bodyPr/>
          <a:lstStyle/>
          <a:p>
            <a:endParaRPr lang="en-US" dirty="0"/>
          </a:p>
        </p:txBody>
      </p:sp>
      <p:grpSp>
        <p:nvGrpSpPr>
          <p:cNvPr id="6" name="Group 6"/>
          <p:cNvGrpSpPr/>
          <p:nvPr/>
        </p:nvGrpSpPr>
        <p:grpSpPr>
          <a:xfrm>
            <a:off x="1028700" y="7851527"/>
            <a:ext cx="5996925" cy="1383973"/>
            <a:chOff x="0" y="0"/>
            <a:chExt cx="2014047" cy="464803"/>
          </a:xfrm>
        </p:grpSpPr>
        <p:sp>
          <p:nvSpPr>
            <p:cNvPr id="7" name="Freeform 7"/>
            <p:cNvSpPr/>
            <p:nvPr/>
          </p:nvSpPr>
          <p:spPr>
            <a:xfrm>
              <a:off x="0" y="0"/>
              <a:ext cx="2014047" cy="464803"/>
            </a:xfrm>
            <a:custGeom>
              <a:avLst/>
              <a:gdLst/>
              <a:ahLst/>
              <a:cxnLst/>
              <a:rect l="l" t="t" r="r" b="b"/>
              <a:pathLst>
                <a:path w="2014047" h="464803">
                  <a:moveTo>
                    <a:pt x="0" y="0"/>
                  </a:moveTo>
                  <a:lnTo>
                    <a:pt x="2014047" y="0"/>
                  </a:lnTo>
                  <a:lnTo>
                    <a:pt x="2014047" y="464803"/>
                  </a:lnTo>
                  <a:lnTo>
                    <a:pt x="0" y="464803"/>
                  </a:lnTo>
                  <a:close/>
                </a:path>
              </a:pathLst>
            </a:custGeom>
            <a:solidFill>
              <a:srgbClr val="FFFFFF"/>
            </a:solidFill>
          </p:spPr>
        </p:sp>
        <p:sp>
          <p:nvSpPr>
            <p:cNvPr id="8" name="TextBox 8"/>
            <p:cNvSpPr txBox="1"/>
            <p:nvPr/>
          </p:nvSpPr>
          <p:spPr>
            <a:xfrm>
              <a:off x="0" y="-76200"/>
              <a:ext cx="2014047" cy="541003"/>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4"/>
            <a:stretch>
              <a:fillRect/>
            </a:stretch>
          </a:blipFill>
        </p:spPr>
      </p:sp>
      <p:sp>
        <p:nvSpPr>
          <p:cNvPr id="10" name="TextBox 10"/>
          <p:cNvSpPr txBox="1"/>
          <p:nvPr/>
        </p:nvSpPr>
        <p:spPr>
          <a:xfrm>
            <a:off x="3122968" y="1837106"/>
            <a:ext cx="12042064" cy="4758865"/>
          </a:xfrm>
          <a:prstGeom prst="rect">
            <a:avLst/>
          </a:prstGeom>
        </p:spPr>
        <p:txBody>
          <a:bodyPr lIns="0" tIns="0" rIns="0" bIns="0" rtlCol="0" anchor="t">
            <a:spAutoFit/>
          </a:bodyPr>
          <a:lstStyle/>
          <a:p>
            <a:pPr algn="ctr">
              <a:lnSpc>
                <a:spcPts val="12346"/>
              </a:lnSpc>
            </a:pPr>
            <a:r>
              <a:rPr lang="en-US" sz="8818" dirty="0">
                <a:solidFill>
                  <a:srgbClr val="160F0E"/>
                </a:solidFill>
                <a:latin typeface="GH Guardian Headline 3"/>
                <a:ea typeface="GH Guardian Headline 3"/>
                <a:cs typeface="GH Guardian Headline 3"/>
                <a:sym typeface="GH Guardian Headline 3"/>
              </a:rPr>
              <a:t>Library cards </a:t>
            </a:r>
          </a:p>
          <a:p>
            <a:pPr algn="ctr">
              <a:lnSpc>
                <a:spcPts val="12346"/>
              </a:lnSpc>
            </a:pPr>
            <a:r>
              <a:rPr lang="en-US" sz="8818" dirty="0">
                <a:solidFill>
                  <a:srgbClr val="160F0E"/>
                </a:solidFill>
                <a:latin typeface="GH Guardian Headline 3"/>
                <a:ea typeface="GH Guardian Headline 3"/>
                <a:cs typeface="GH Guardian Headline 3"/>
                <a:sym typeface="GH Guardian Headline 3"/>
              </a:rPr>
              <a:t>given to newborn babies in Cornwall</a:t>
            </a:r>
          </a:p>
        </p:txBody>
      </p:sp>
      <p:sp>
        <p:nvSpPr>
          <p:cNvPr id="11" name="TextBox 11"/>
          <p:cNvSpPr txBox="1"/>
          <p:nvPr/>
        </p:nvSpPr>
        <p:spPr>
          <a:xfrm>
            <a:off x="1135206" y="7758193"/>
            <a:ext cx="5783913" cy="1303941"/>
          </a:xfrm>
          <a:prstGeom prst="rect">
            <a:avLst/>
          </a:prstGeom>
        </p:spPr>
        <p:txBody>
          <a:bodyPr lIns="0" tIns="0" rIns="0" bIns="0" rtlCol="0" anchor="t">
            <a:spAutoFit/>
          </a:bodyPr>
          <a:lstStyle/>
          <a:p>
            <a:pPr algn="ctr">
              <a:lnSpc>
                <a:spcPts val="9682"/>
              </a:lnSpc>
            </a:pPr>
            <a:r>
              <a:rPr lang="en-US" sz="6915">
                <a:solidFill>
                  <a:srgbClr val="160F0E"/>
                </a:solidFill>
                <a:latin typeface="GH Guardian Headline 3"/>
                <a:ea typeface="GH Guardian Headline 3"/>
                <a:cs typeface="GH Guardian Headline 3"/>
                <a:sym typeface="GH Guardian Headline 3"/>
              </a:rPr>
              <a:t>Fake or real?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4055</Words>
  <Application>Microsoft Macintosh PowerPoint</Application>
  <PresentationFormat>Custom</PresentationFormat>
  <Paragraphs>407</Paragraphs>
  <Slides>43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GH Guardian Headline 3</vt:lpstr>
      <vt:lpstr>House Slant</vt:lpstr>
      <vt:lpstr>GH Guardian Headline 2</vt:lpstr>
      <vt:lpstr>GHF Guardian Disp Fig Bold</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5: Spotting fake news</dc:title>
  <cp:lastModifiedBy>Microsoft Office User</cp:lastModifiedBy>
  <cp:revision>3</cp:revision>
  <dcterms:created xsi:type="dcterms:W3CDTF">2006-08-16T00:00:00Z</dcterms:created>
  <dcterms:modified xsi:type="dcterms:W3CDTF">2026-08-04T09:04:57Z</dcterms:modified>
  <dc:identifier>DAHM03O9alg</dc:identifier>
</cp:coreProperties>
</file>