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Calibri" panose="020F0502020204030204" pitchFamily="34" charset="0"/>
      <p:regular r:id="rId22"/>
      <p:bold r:id="rId23"/>
      <p:italic r:id="rId24"/>
      <p:boldItalic r:id="rId25"/>
    </p:embeddedFont>
    <p:embeddedFont>
      <p:font typeface="GH Guardian Headline 1" pitchFamily="2" charset="0"/>
      <p:regular r:id="rId26"/>
      <p:bold r:id="rId27"/>
      <p:italic r:id="rId28"/>
      <p:boldItalic r:id="rId29"/>
    </p:embeddedFont>
    <p:embeddedFont>
      <p:font typeface="GH Guardian Headline 2" pitchFamily="2" charset="0"/>
      <p:regular r:id="rId30"/>
      <p:bold r:id="rId31"/>
      <p:italic r:id="rId32"/>
      <p:boldItalic r:id="rId33"/>
    </p:embeddedFont>
    <p:embeddedFont>
      <p:font typeface="GH Guardian Headline 3" pitchFamily="2" charset="0"/>
      <p:regular r:id="rId34"/>
      <p:bold r:id="rId35"/>
      <p:italic r:id="rId36"/>
      <p:boldItalic r:id="rId37"/>
    </p:embeddedFont>
    <p:embeddedFont>
      <p:font typeface="House Slant" panose="03060602040402030204" pitchFamily="66" charset="77"/>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autoAdjust="0"/>
    <p:restoredTop sz="94640" autoAdjust="0"/>
  </p:normalViewPr>
  <p:slideViewPr>
    <p:cSldViewPr>
      <p:cViewPr varScale="1">
        <p:scale>
          <a:sx n="77" d="100"/>
          <a:sy n="77" d="100"/>
        </p:scale>
        <p:origin x="544"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presProps" Target="presProps.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Cottrell Boyce named children's laureate:</a:t>
            </a:r>
          </a:p>
          <a:p>
            <a:r>
              <a:rPr lang="en-US"/>
              <a:t>https://www.theguardian.com/books/article/2024/jul/02/frank-cottrell-boyce-new-childrens-laureate</a:t>
            </a:r>
          </a:p>
          <a:p>
            <a:endParaRPr lang="en-US"/>
          </a:p>
          <a:p>
            <a:r>
              <a:rPr lang="en-US"/>
              <a:t>Local theatre closes down:</a:t>
            </a:r>
          </a:p>
          <a:p>
            <a:r>
              <a:rPr lang="en-US"/>
              <a:t>https://www.bbc.co.uk/news/articles/cy9xp5x5ekgo</a:t>
            </a:r>
          </a:p>
          <a:p>
            <a:endParaRPr lang="en-US"/>
          </a:p>
          <a:p>
            <a:r>
              <a:rPr lang="en-US"/>
              <a:t>Bafta awards for children's TV:</a:t>
            </a:r>
          </a:p>
          <a:p>
            <a:r>
              <a:rPr lang="en-US"/>
              <a:t>https://www.theguardian.com/tv-and-radio/2024/sep/22/cbeebies-at-the-baftas-awards-aim-to-revive-magic-of-kids-tv</a:t>
            </a:r>
          </a:p>
          <a:p>
            <a:endParaRPr lang="en-US"/>
          </a:p>
          <a:p>
            <a:r>
              <a:rPr lang="en-US"/>
              <a:t>Taylor Swift donates to charity:</a:t>
            </a:r>
          </a:p>
          <a:p>
            <a:r>
              <a:rPr lang="en-US"/>
              <a:t>https://www.theguardian.com/music/2024/oct/10/taylor-swift-donates-5m-hurricane-relief-efforts-helene-milton</a:t>
            </a:r>
          </a:p>
          <a:p>
            <a:endParaRPr lang="en-US"/>
          </a:p>
          <a:p>
            <a:r>
              <a:rPr lang="en-US"/>
              <a:t>Art installation with 125 inflatable penguins:</a:t>
            </a:r>
          </a:p>
          <a:p>
            <a:r>
              <a:rPr lang="en-US"/>
              <a:t>https://www.theguardian.com/artanddesign/2024/oct/10/frieze-london-art-fair-penguins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com/shorts/J1VG6wT79bs?feature=share"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Ch9lO5JPjPQ" TargetMode="External"/><Relationship Id="rId2" Type="http://schemas.openxmlformats.org/officeDocument/2006/relationships/slideLayout" Target="../slideLayouts/slideLayout7.xml"/><Relationship Id="rId1" Type="http://schemas.openxmlformats.org/officeDocument/2006/relationships/video" Target="https://www.youtube.com/watch?v=Ch9lO5JPjPQ" TargetMode="External"/><Relationship Id="rId5" Type="http://schemas.openxmlformats.org/officeDocument/2006/relationships/image" Target="../media/image1.pn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425560" y="1403957"/>
            <a:ext cx="9061342" cy="8896676"/>
          </a:xfrm>
          <a:prstGeom prst="rect">
            <a:avLst/>
          </a:prstGeom>
        </p:spPr>
        <p:txBody>
          <a:bodyPr lIns="0" tIns="0" rIns="0" bIns="0" rtlCol="0" anchor="t">
            <a:spAutoFit/>
          </a:bodyPr>
          <a:lstStyle/>
          <a:p>
            <a:pPr algn="l">
              <a:lnSpc>
                <a:spcPts val="3696"/>
              </a:lnSpc>
            </a:pPr>
            <a:r>
              <a:rPr lang="en-US" sz="2640" dirty="0">
                <a:solidFill>
                  <a:srgbClr val="000000"/>
                </a:solidFill>
                <a:latin typeface="GH Guardian Headline 1"/>
                <a:ea typeface="GH Guardian Headline 1"/>
                <a:cs typeface="GH Guardian Headline 1"/>
                <a:sym typeface="GH Guardian Headline 1"/>
              </a:rPr>
              <a:t>Power</a:t>
            </a:r>
          </a:p>
          <a:p>
            <a:pPr algn="l">
              <a:lnSpc>
                <a:spcPts val="3696"/>
              </a:lnSpc>
            </a:pPr>
            <a:r>
              <a:rPr lang="en-US" sz="2640" dirty="0">
                <a:solidFill>
                  <a:srgbClr val="000000"/>
                </a:solidFill>
                <a:latin typeface="GH Guardian Headline 2"/>
                <a:ea typeface="GH Guardian Headline 2"/>
                <a:cs typeface="GH Guardian Headline 2"/>
                <a:sym typeface="GH Guardian Headline 2"/>
              </a:rPr>
              <a:t>Power is the capacity or ability to direct or change something.</a:t>
            </a:r>
          </a:p>
          <a:p>
            <a:pPr algn="l">
              <a:lnSpc>
                <a:spcPts val="3696"/>
              </a:lnSpc>
            </a:pPr>
            <a:endParaRPr lang="en-US" sz="2640" dirty="0">
              <a:solidFill>
                <a:srgbClr val="000000"/>
              </a:solidFill>
              <a:latin typeface="GH Guardian Headline 2"/>
              <a:ea typeface="GH Guardian Headline 2"/>
              <a:cs typeface="GH Guardian Headline 2"/>
              <a:sym typeface="GH Guardian Headline 2"/>
            </a:endParaRPr>
          </a:p>
          <a:p>
            <a:pPr algn="l">
              <a:lnSpc>
                <a:spcPts val="3696"/>
              </a:lnSpc>
            </a:pPr>
            <a:r>
              <a:rPr lang="en-US" sz="2640" dirty="0">
                <a:solidFill>
                  <a:srgbClr val="000000"/>
                </a:solidFill>
                <a:latin typeface="GH Guardian Headline 1"/>
                <a:ea typeface="GH Guardian Headline 1"/>
                <a:cs typeface="GH Guardian Headline 1"/>
                <a:sym typeface="GH Guardian Headline 1"/>
              </a:rPr>
              <a:t>Responsibility</a:t>
            </a:r>
          </a:p>
          <a:p>
            <a:pPr algn="l">
              <a:lnSpc>
                <a:spcPts val="3696"/>
              </a:lnSpc>
            </a:pPr>
            <a:r>
              <a:rPr lang="en-US" sz="2640" dirty="0">
                <a:solidFill>
                  <a:srgbClr val="000000"/>
                </a:solidFill>
                <a:latin typeface="GH Guardian Headline 2"/>
                <a:ea typeface="GH Guardian Headline 2"/>
                <a:cs typeface="GH Guardian Headline 2"/>
                <a:sym typeface="GH Guardian Headline 2"/>
              </a:rPr>
              <a:t>Responsibility is about having a duty to take care of something.</a:t>
            </a:r>
          </a:p>
          <a:p>
            <a:pPr algn="l">
              <a:lnSpc>
                <a:spcPts val="3696"/>
              </a:lnSpc>
            </a:pPr>
            <a:endParaRPr lang="en-US" sz="2640" dirty="0">
              <a:solidFill>
                <a:srgbClr val="000000"/>
              </a:solidFill>
              <a:latin typeface="GH Guardian Headline 2"/>
              <a:ea typeface="GH Guardian Headline 2"/>
              <a:cs typeface="GH Guardian Headline 2"/>
              <a:sym typeface="GH Guardian Headline 2"/>
            </a:endParaRPr>
          </a:p>
          <a:p>
            <a:pPr algn="l">
              <a:lnSpc>
                <a:spcPts val="3696"/>
              </a:lnSpc>
            </a:pPr>
            <a:r>
              <a:rPr lang="en-US" sz="2640" dirty="0">
                <a:solidFill>
                  <a:srgbClr val="000000"/>
                </a:solidFill>
                <a:latin typeface="GH Guardian Headline 1"/>
                <a:ea typeface="GH Guardian Headline 1"/>
                <a:cs typeface="GH Guardian Headline 1"/>
                <a:sym typeface="GH Guardian Headline 1"/>
              </a:rPr>
              <a:t>Justice</a:t>
            </a:r>
          </a:p>
          <a:p>
            <a:pPr algn="l">
              <a:lnSpc>
                <a:spcPts val="3696"/>
              </a:lnSpc>
            </a:pPr>
            <a:r>
              <a:rPr lang="en-US" sz="2640" dirty="0">
                <a:solidFill>
                  <a:srgbClr val="000000"/>
                </a:solidFill>
                <a:latin typeface="GH Guardian Headline 2"/>
                <a:ea typeface="GH Guardian Headline 2"/>
                <a:cs typeface="GH Guardian Headline 2"/>
                <a:sym typeface="GH Guardian Headline 2"/>
              </a:rPr>
              <a:t>News can restore justice or help to fix unfairness in society.</a:t>
            </a:r>
          </a:p>
          <a:p>
            <a:pPr algn="l">
              <a:lnSpc>
                <a:spcPts val="3696"/>
              </a:lnSpc>
            </a:pPr>
            <a:endParaRPr lang="en-US" sz="2640" dirty="0">
              <a:solidFill>
                <a:srgbClr val="000000"/>
              </a:solidFill>
              <a:latin typeface="GH Guardian Headline 2"/>
              <a:ea typeface="GH Guardian Headline 2"/>
              <a:cs typeface="GH Guardian Headline 2"/>
              <a:sym typeface="GH Guardian Headline 2"/>
            </a:endParaRPr>
          </a:p>
          <a:p>
            <a:pPr algn="l">
              <a:lnSpc>
                <a:spcPts val="3696"/>
              </a:lnSpc>
            </a:pPr>
            <a:r>
              <a:rPr lang="en-US" sz="2640" dirty="0">
                <a:solidFill>
                  <a:srgbClr val="000000"/>
                </a:solidFill>
                <a:latin typeface="GH Guardian Headline 1"/>
                <a:ea typeface="GH Guardian Headline 1"/>
                <a:cs typeface="GH Guardian Headline 1"/>
                <a:sym typeface="GH Guardian Headline 1"/>
              </a:rPr>
              <a:t>Scandal</a:t>
            </a:r>
          </a:p>
          <a:p>
            <a:pPr algn="l">
              <a:lnSpc>
                <a:spcPts val="3696"/>
              </a:lnSpc>
            </a:pPr>
            <a:r>
              <a:rPr lang="en-US" sz="2640" dirty="0">
                <a:solidFill>
                  <a:srgbClr val="000000"/>
                </a:solidFill>
                <a:latin typeface="GH Guardian Headline 2"/>
                <a:ea typeface="GH Guardian Headline 2"/>
                <a:cs typeface="GH Guardian Headline 2"/>
                <a:sym typeface="GH Guardian Headline 2"/>
              </a:rPr>
              <a:t>A scandal is an action or event that causes public shock or disapproval. </a:t>
            </a:r>
          </a:p>
          <a:p>
            <a:pPr algn="l">
              <a:lnSpc>
                <a:spcPts val="3696"/>
              </a:lnSpc>
            </a:pPr>
            <a:endParaRPr lang="en-US" sz="2640" dirty="0">
              <a:solidFill>
                <a:srgbClr val="000000"/>
              </a:solidFill>
              <a:latin typeface="GH Guardian Headline 2"/>
              <a:ea typeface="GH Guardian Headline 2"/>
              <a:cs typeface="GH Guardian Headline 2"/>
              <a:sym typeface="GH Guardian Headline 2"/>
            </a:endParaRPr>
          </a:p>
          <a:p>
            <a:pPr algn="l">
              <a:lnSpc>
                <a:spcPts val="3696"/>
              </a:lnSpc>
            </a:pPr>
            <a:r>
              <a:rPr lang="en-US" sz="2640" dirty="0">
                <a:solidFill>
                  <a:srgbClr val="000000"/>
                </a:solidFill>
                <a:latin typeface="GH Guardian Headline 1"/>
                <a:ea typeface="GH Guardian Headline 1"/>
                <a:cs typeface="GH Guardian Headline 1"/>
                <a:sym typeface="GH Guardian Headline 1"/>
              </a:rPr>
              <a:t>Government</a:t>
            </a:r>
          </a:p>
          <a:p>
            <a:pPr algn="l">
              <a:lnSpc>
                <a:spcPts val="3696"/>
              </a:lnSpc>
            </a:pPr>
            <a:r>
              <a:rPr lang="en-US" sz="2640" dirty="0">
                <a:solidFill>
                  <a:srgbClr val="000000"/>
                </a:solidFill>
                <a:latin typeface="GH Guardian Headline 2"/>
                <a:ea typeface="GH Guardian Headline 2"/>
                <a:cs typeface="GH Guardian Headline 2"/>
                <a:sym typeface="GH Guardian Headline 2"/>
              </a:rPr>
              <a:t>A system or group of people with the power to make laws in a country.</a:t>
            </a:r>
          </a:p>
          <a:p>
            <a:pPr algn="l">
              <a:lnSpc>
                <a:spcPts val="3696"/>
              </a:lnSpc>
            </a:pPr>
            <a:endParaRPr lang="en-US" sz="2640" dirty="0">
              <a:solidFill>
                <a:srgbClr val="000000"/>
              </a:solidFill>
              <a:latin typeface="GH Guardian Headline 2"/>
              <a:ea typeface="GH Guardian Headline 2"/>
              <a:cs typeface="GH Guardian Headline 2"/>
              <a:sym typeface="GH Guardian Headline 2"/>
            </a:endParaRPr>
          </a:p>
          <a:p>
            <a:pPr algn="l">
              <a:lnSpc>
                <a:spcPts val="3696"/>
              </a:lnSpc>
            </a:pPr>
            <a:endParaRPr lang="en-US" sz="2640" dirty="0">
              <a:solidFill>
                <a:srgbClr val="000000"/>
              </a:solidFill>
              <a:latin typeface="GH Guardian Headline 2"/>
              <a:ea typeface="GH Guardian Headline 2"/>
              <a:cs typeface="GH Guardian Headline 2"/>
              <a:sym typeface="GH Guardian Headline 2"/>
            </a:endParaRPr>
          </a:p>
        </p:txBody>
      </p:sp>
      <p:sp>
        <p:nvSpPr>
          <p:cNvPr id="3" name="TextBox 3"/>
          <p:cNvSpPr txBox="1"/>
          <p:nvPr/>
        </p:nvSpPr>
        <p:spPr>
          <a:xfrm>
            <a:off x="9836888" y="494008"/>
            <a:ext cx="7703297" cy="6993284"/>
          </a:xfrm>
          <a:prstGeom prst="rect">
            <a:avLst/>
          </a:prstGeom>
        </p:spPr>
        <p:txBody>
          <a:bodyPr lIns="0" tIns="0" rIns="0" bIns="0" rtlCol="0" anchor="t">
            <a:spAutoFit/>
          </a:bodyPr>
          <a:lstStyle/>
          <a:p>
            <a:pPr algn="just">
              <a:lnSpc>
                <a:spcPts val="3695"/>
              </a:lnSpc>
            </a:pPr>
            <a:endParaRPr/>
          </a:p>
          <a:p>
            <a:pPr algn="just">
              <a:lnSpc>
                <a:spcPts val="3695"/>
              </a:lnSpc>
            </a:pPr>
            <a:endParaRPr/>
          </a:p>
          <a:p>
            <a:pPr algn="just">
              <a:lnSpc>
                <a:spcPts val="3695"/>
              </a:lnSpc>
            </a:pPr>
            <a:r>
              <a:rPr lang="en-US" sz="2639">
                <a:solidFill>
                  <a:srgbClr val="000000"/>
                </a:solidFill>
                <a:latin typeface="GH Guardian Headline 1"/>
                <a:ea typeface="GH Guardian Headline 1"/>
                <a:cs typeface="GH Guardian Headline 1"/>
                <a:sym typeface="GH Guardian Headline 1"/>
              </a:rPr>
              <a:t>Citizen</a:t>
            </a:r>
          </a:p>
          <a:p>
            <a:pPr algn="just">
              <a:lnSpc>
                <a:spcPts val="3695"/>
              </a:lnSpc>
            </a:pPr>
            <a:r>
              <a:rPr lang="en-US" sz="2639">
                <a:solidFill>
                  <a:srgbClr val="000000"/>
                </a:solidFill>
                <a:latin typeface="GH Guardian Headline 2"/>
                <a:ea typeface="GH Guardian Headline 2"/>
                <a:cs typeface="GH Guardian Headline 2"/>
                <a:sym typeface="GH Guardian Headline 2"/>
              </a:rPr>
              <a:t>A member of a country or place.</a:t>
            </a:r>
          </a:p>
          <a:p>
            <a:pPr algn="just">
              <a:lnSpc>
                <a:spcPts val="3695"/>
              </a:lnSpc>
            </a:pPr>
            <a:endParaRPr lang="en-US" sz="2639">
              <a:solidFill>
                <a:srgbClr val="000000"/>
              </a:solidFill>
              <a:latin typeface="GH Guardian Headline 2"/>
              <a:ea typeface="GH Guardian Headline 2"/>
              <a:cs typeface="GH Guardian Headline 2"/>
              <a:sym typeface="GH Guardian Headline 2"/>
            </a:endParaRPr>
          </a:p>
          <a:p>
            <a:pPr algn="just">
              <a:lnSpc>
                <a:spcPts val="3695"/>
              </a:lnSpc>
            </a:pPr>
            <a:r>
              <a:rPr lang="en-US" sz="2639">
                <a:solidFill>
                  <a:srgbClr val="000000"/>
                </a:solidFill>
                <a:latin typeface="GH Guardian Headline 1"/>
                <a:ea typeface="GH Guardian Headline 1"/>
                <a:cs typeface="GH Guardian Headline 1"/>
                <a:sym typeface="GH Guardian Headline 1"/>
              </a:rPr>
              <a:t>Accountability</a:t>
            </a:r>
          </a:p>
          <a:p>
            <a:pPr algn="just">
              <a:lnSpc>
                <a:spcPts val="3695"/>
              </a:lnSpc>
            </a:pPr>
            <a:r>
              <a:rPr lang="en-US" sz="2639">
                <a:solidFill>
                  <a:srgbClr val="000000"/>
                </a:solidFill>
                <a:latin typeface="GH Guardian Headline 2"/>
                <a:ea typeface="GH Guardian Headline 2"/>
                <a:cs typeface="GH Guardian Headline 2"/>
                <a:sym typeface="GH Guardian Headline 2"/>
              </a:rPr>
              <a:t>Taking responsibility for your actions and choices. </a:t>
            </a:r>
          </a:p>
          <a:p>
            <a:pPr algn="just">
              <a:lnSpc>
                <a:spcPts val="3695"/>
              </a:lnSpc>
            </a:pPr>
            <a:endParaRPr lang="en-US" sz="2639">
              <a:solidFill>
                <a:srgbClr val="000000"/>
              </a:solidFill>
              <a:latin typeface="GH Guardian Headline 2"/>
              <a:ea typeface="GH Guardian Headline 2"/>
              <a:cs typeface="GH Guardian Headline 2"/>
              <a:sym typeface="GH Guardian Headline 2"/>
            </a:endParaRPr>
          </a:p>
          <a:p>
            <a:pPr algn="just">
              <a:lnSpc>
                <a:spcPts val="3695"/>
              </a:lnSpc>
            </a:pPr>
            <a:r>
              <a:rPr lang="en-US" sz="2639">
                <a:solidFill>
                  <a:srgbClr val="000000"/>
                </a:solidFill>
                <a:latin typeface="GH Guardian Headline 1"/>
                <a:ea typeface="GH Guardian Headline 1"/>
                <a:cs typeface="GH Guardian Headline 1"/>
                <a:sym typeface="GH Guardian Headline 1"/>
              </a:rPr>
              <a:t>Chronological </a:t>
            </a:r>
          </a:p>
          <a:p>
            <a:pPr algn="just">
              <a:lnSpc>
                <a:spcPts val="3695"/>
              </a:lnSpc>
            </a:pPr>
            <a:r>
              <a:rPr lang="en-US" sz="2639">
                <a:solidFill>
                  <a:srgbClr val="000000"/>
                </a:solidFill>
                <a:latin typeface="GH Guardian Headline 2"/>
                <a:ea typeface="GH Guardian Headline 2"/>
                <a:cs typeface="GH Guardian Headline 2"/>
                <a:sym typeface="GH Guardian Headline 2"/>
              </a:rPr>
              <a:t>When something is in time order, or the order in which it happened.</a:t>
            </a:r>
          </a:p>
          <a:p>
            <a:pPr algn="just">
              <a:lnSpc>
                <a:spcPts val="3695"/>
              </a:lnSpc>
            </a:pPr>
            <a:endParaRPr lang="en-US" sz="2639">
              <a:solidFill>
                <a:srgbClr val="000000"/>
              </a:solidFill>
              <a:latin typeface="GH Guardian Headline 2"/>
              <a:ea typeface="GH Guardian Headline 2"/>
              <a:cs typeface="GH Guardian Headline 2"/>
              <a:sym typeface="GH Guardian Headline 2"/>
            </a:endParaRPr>
          </a:p>
          <a:p>
            <a:pPr algn="just">
              <a:lnSpc>
                <a:spcPts val="3695"/>
              </a:lnSpc>
            </a:pPr>
            <a:r>
              <a:rPr lang="en-US" sz="2639">
                <a:solidFill>
                  <a:srgbClr val="000000"/>
                </a:solidFill>
                <a:latin typeface="GH Guardian Headline 1"/>
                <a:ea typeface="GH Guardian Headline 1"/>
                <a:cs typeface="GH Guardian Headline 1"/>
                <a:sym typeface="GH Guardian Headline 1"/>
              </a:rPr>
              <a:t>Perspective</a:t>
            </a:r>
          </a:p>
          <a:p>
            <a:pPr algn="just">
              <a:lnSpc>
                <a:spcPts val="3695"/>
              </a:lnSpc>
            </a:pPr>
            <a:r>
              <a:rPr lang="en-US" sz="2639">
                <a:solidFill>
                  <a:srgbClr val="000000"/>
                </a:solidFill>
                <a:latin typeface="GH Guardian Headline 2"/>
                <a:ea typeface="GH Guardian Headline 2"/>
                <a:cs typeface="GH Guardian Headline 2"/>
                <a:sym typeface="GH Guardian Headline 2"/>
              </a:rPr>
              <a:t>This is a point of view about something which has happened.</a:t>
            </a:r>
          </a:p>
        </p:txBody>
      </p:sp>
      <p:sp>
        <p:nvSpPr>
          <p:cNvPr id="4" name="TextBox 4"/>
          <p:cNvSpPr txBox="1"/>
          <p:nvPr/>
        </p:nvSpPr>
        <p:spPr>
          <a:xfrm>
            <a:off x="228600" y="200686"/>
            <a:ext cx="10663457" cy="1076833"/>
          </a:xfrm>
          <a:prstGeom prst="rect">
            <a:avLst/>
          </a:prstGeom>
        </p:spPr>
        <p:txBody>
          <a:bodyPr lIns="0" tIns="0" rIns="0" bIns="0" rtlCol="0" anchor="t">
            <a:spAutoFit/>
          </a:bodyPr>
          <a:lstStyle/>
          <a:p>
            <a:pPr algn="l">
              <a:lnSpc>
                <a:spcPts val="9323"/>
              </a:lnSpc>
            </a:pPr>
            <a:r>
              <a:rPr lang="en-US" sz="6659" b="1" dirty="0">
                <a:solidFill>
                  <a:srgbClr val="000000"/>
                </a:solidFill>
                <a:latin typeface="GH Guardian Headline 3"/>
                <a:ea typeface="GH Guardian Headline 3"/>
                <a:cs typeface="GH Guardian Headline 3"/>
                <a:sym typeface="GH Guardian Headline 3"/>
              </a:rPr>
              <a:t>Vocabulary to pre-teach</a:t>
            </a:r>
          </a:p>
        </p:txBody>
      </p:sp>
      <p:sp>
        <p:nvSpPr>
          <p:cNvPr id="5" name="Freeform 5"/>
          <p:cNvSpPr/>
          <p:nvPr/>
        </p:nvSpPr>
        <p:spPr>
          <a:xfrm>
            <a:off x="16029852" y="9258300"/>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6359755" y="9374632"/>
            <a:ext cx="1799089" cy="777356"/>
          </a:xfrm>
          <a:custGeom>
            <a:avLst/>
            <a:gdLst/>
            <a:ahLst/>
            <a:cxnLst/>
            <a:rect l="l" t="t" r="r" b="b"/>
            <a:pathLst>
              <a:path w="1799089" h="777356">
                <a:moveTo>
                  <a:pt x="0" y="0"/>
                </a:moveTo>
                <a:lnTo>
                  <a:pt x="1799090" y="0"/>
                </a:lnTo>
                <a:lnTo>
                  <a:pt x="1799090" y="777356"/>
                </a:lnTo>
                <a:lnTo>
                  <a:pt x="0" y="777356"/>
                </a:lnTo>
                <a:lnTo>
                  <a:pt x="0" y="0"/>
                </a:lnTo>
                <a:close/>
              </a:path>
            </a:pathLst>
          </a:custGeom>
          <a:blipFill>
            <a:blip r:embed="rId2"/>
            <a:stretch>
              <a:fillRect/>
            </a:stretch>
          </a:blipFill>
        </p:spPr>
      </p:sp>
      <p:grpSp>
        <p:nvGrpSpPr>
          <p:cNvPr id="3" name="Group 3"/>
          <p:cNvGrpSpPr/>
          <p:nvPr/>
        </p:nvGrpSpPr>
        <p:grpSpPr>
          <a:xfrm>
            <a:off x="1291296" y="1508256"/>
            <a:ext cx="15705407" cy="2896821"/>
            <a:chOff x="0" y="0"/>
            <a:chExt cx="4471915" cy="824833"/>
          </a:xfrm>
        </p:grpSpPr>
        <p:sp>
          <p:nvSpPr>
            <p:cNvPr id="4" name="Freeform 4"/>
            <p:cNvSpPr/>
            <p:nvPr/>
          </p:nvSpPr>
          <p:spPr>
            <a:xfrm>
              <a:off x="0" y="0"/>
              <a:ext cx="4471915" cy="824833"/>
            </a:xfrm>
            <a:custGeom>
              <a:avLst/>
              <a:gdLst/>
              <a:ahLst/>
              <a:cxnLst/>
              <a:rect l="l" t="t" r="r" b="b"/>
              <a:pathLst>
                <a:path w="4471915" h="824833">
                  <a:moveTo>
                    <a:pt x="0" y="0"/>
                  </a:moveTo>
                  <a:lnTo>
                    <a:pt x="4471915" y="0"/>
                  </a:lnTo>
                  <a:lnTo>
                    <a:pt x="4471915" y="824833"/>
                  </a:lnTo>
                  <a:lnTo>
                    <a:pt x="0" y="824833"/>
                  </a:lnTo>
                  <a:close/>
                </a:path>
              </a:pathLst>
            </a:custGeom>
            <a:solidFill>
              <a:srgbClr val="FFFFFF"/>
            </a:solidFill>
          </p:spPr>
        </p:sp>
        <p:sp>
          <p:nvSpPr>
            <p:cNvPr id="5" name="TextBox 5"/>
            <p:cNvSpPr txBox="1"/>
            <p:nvPr/>
          </p:nvSpPr>
          <p:spPr>
            <a:xfrm>
              <a:off x="0" y="-57150"/>
              <a:ext cx="4471915" cy="881983"/>
            </a:xfrm>
            <a:prstGeom prst="rect">
              <a:avLst/>
            </a:prstGeom>
          </p:spPr>
          <p:txBody>
            <a:bodyPr lIns="50800" tIns="50800" rIns="50800" bIns="50800" rtlCol="0" anchor="ctr"/>
            <a:lstStyle/>
            <a:p>
              <a:pPr algn="ctr">
                <a:lnSpc>
                  <a:spcPts val="1960"/>
                </a:lnSpc>
              </a:pPr>
              <a:endParaRPr/>
            </a:p>
          </p:txBody>
        </p:sp>
      </p:grpSp>
      <p:grpSp>
        <p:nvGrpSpPr>
          <p:cNvPr id="6" name="Group 6"/>
          <p:cNvGrpSpPr/>
          <p:nvPr/>
        </p:nvGrpSpPr>
        <p:grpSpPr>
          <a:xfrm>
            <a:off x="1291296" y="5118358"/>
            <a:ext cx="15705407" cy="3944009"/>
            <a:chOff x="0" y="0"/>
            <a:chExt cx="4471915" cy="1123007"/>
          </a:xfrm>
        </p:grpSpPr>
        <p:sp>
          <p:nvSpPr>
            <p:cNvPr id="7" name="Freeform 7"/>
            <p:cNvSpPr/>
            <p:nvPr/>
          </p:nvSpPr>
          <p:spPr>
            <a:xfrm>
              <a:off x="0" y="0"/>
              <a:ext cx="4471915" cy="1123007"/>
            </a:xfrm>
            <a:custGeom>
              <a:avLst/>
              <a:gdLst/>
              <a:ahLst/>
              <a:cxnLst/>
              <a:rect l="l" t="t" r="r" b="b"/>
              <a:pathLst>
                <a:path w="4471915" h="1123007">
                  <a:moveTo>
                    <a:pt x="0" y="0"/>
                  </a:moveTo>
                  <a:lnTo>
                    <a:pt x="4471915" y="0"/>
                  </a:lnTo>
                  <a:lnTo>
                    <a:pt x="4471915" y="1123007"/>
                  </a:lnTo>
                  <a:lnTo>
                    <a:pt x="0" y="1123007"/>
                  </a:lnTo>
                  <a:close/>
                </a:path>
              </a:pathLst>
            </a:custGeom>
            <a:solidFill>
              <a:srgbClr val="F9B31D"/>
            </a:solidFill>
          </p:spPr>
        </p:sp>
        <p:sp>
          <p:nvSpPr>
            <p:cNvPr id="8" name="TextBox 8"/>
            <p:cNvSpPr txBox="1"/>
            <p:nvPr/>
          </p:nvSpPr>
          <p:spPr>
            <a:xfrm>
              <a:off x="0" y="-57150"/>
              <a:ext cx="4471915" cy="1180157"/>
            </a:xfrm>
            <a:prstGeom prst="rect">
              <a:avLst/>
            </a:prstGeom>
          </p:spPr>
          <p:txBody>
            <a:bodyPr lIns="50800" tIns="50800" rIns="50800" bIns="50800" rtlCol="0" anchor="ctr"/>
            <a:lstStyle/>
            <a:p>
              <a:pPr algn="ctr">
                <a:lnSpc>
                  <a:spcPts val="1960"/>
                </a:lnSpc>
              </a:pPr>
              <a:endParaRPr/>
            </a:p>
          </p:txBody>
        </p:sp>
      </p:grpSp>
      <p:sp>
        <p:nvSpPr>
          <p:cNvPr id="9" name="TextBox 9"/>
          <p:cNvSpPr txBox="1"/>
          <p:nvPr/>
        </p:nvSpPr>
        <p:spPr>
          <a:xfrm>
            <a:off x="1675610" y="1729754"/>
            <a:ext cx="15129706" cy="4586027"/>
          </a:xfrm>
          <a:prstGeom prst="rect">
            <a:avLst/>
          </a:prstGeom>
        </p:spPr>
        <p:txBody>
          <a:bodyPr lIns="0" tIns="0" rIns="0" bIns="0" rtlCol="0" anchor="t">
            <a:spAutoFit/>
          </a:bodyPr>
          <a:lstStyle/>
          <a:p>
            <a:pPr algn="l">
              <a:lnSpc>
                <a:spcPts val="6793"/>
              </a:lnSpc>
            </a:pPr>
            <a:r>
              <a:rPr lang="en-US" sz="4852">
                <a:solidFill>
                  <a:srgbClr val="000000"/>
                </a:solidFill>
                <a:latin typeface="GH Guardian Headline 2"/>
                <a:ea typeface="GH Guardian Headline 2"/>
                <a:cs typeface="GH Guardian Headline 2"/>
                <a:sym typeface="GH Guardian Headline 2"/>
              </a:rPr>
              <a:t>Watch the Explainer video about how </a:t>
            </a:r>
          </a:p>
          <a:p>
            <a:pPr algn="l">
              <a:lnSpc>
                <a:spcPts val="6938"/>
              </a:lnSpc>
            </a:pPr>
            <a:r>
              <a:rPr lang="en-US" sz="4956">
                <a:solidFill>
                  <a:srgbClr val="000000"/>
                </a:solidFill>
                <a:latin typeface="GH Guardian Headline 2"/>
                <a:ea typeface="GH Guardian Headline 2"/>
                <a:cs typeface="GH Guardian Headline 2"/>
                <a:sym typeface="GH Guardian Headline 2"/>
              </a:rPr>
              <a:t>hazardous waste is produced in the steel industry.</a:t>
            </a:r>
          </a:p>
          <a:p>
            <a:pPr algn="l">
              <a:lnSpc>
                <a:spcPts val="3469"/>
              </a:lnSpc>
            </a:pPr>
            <a:r>
              <a:rPr lang="en-US" sz="2478" u="sng">
                <a:solidFill>
                  <a:srgbClr val="000000"/>
                </a:solidFill>
                <a:latin typeface="GH Guardian Headline 2"/>
                <a:ea typeface="GH Guardian Headline 2"/>
                <a:cs typeface="GH Guardian Headline 2"/>
                <a:sym typeface="GH Guardian Headline 2"/>
                <a:hlinkClick r:id="rId3" tooltip="https://youtube.com/shorts/J1VG6wT79bs?feature=share"/>
              </a:rPr>
              <a:t>https://youtube.com/shorts/J1VG6wT79bs?feature=share</a:t>
            </a:r>
          </a:p>
          <a:p>
            <a:pPr algn="l">
              <a:lnSpc>
                <a:spcPts val="6793"/>
              </a:lnSpc>
            </a:pPr>
            <a:endParaRPr lang="en-US" sz="2478" u="sng">
              <a:solidFill>
                <a:srgbClr val="000000"/>
              </a:solidFill>
              <a:latin typeface="GH Guardian Headline 2"/>
              <a:ea typeface="GH Guardian Headline 2"/>
              <a:cs typeface="GH Guardian Headline 2"/>
              <a:sym typeface="GH Guardian Headline 2"/>
              <a:hlinkClick r:id="rId3" tooltip="https://youtube.com/shorts/J1VG6wT79bs?feature=share"/>
            </a:endParaRPr>
          </a:p>
          <a:p>
            <a:pPr algn="l">
              <a:lnSpc>
                <a:spcPts val="6793"/>
              </a:lnSpc>
            </a:pPr>
            <a:endParaRPr lang="en-US" sz="2478" u="sng">
              <a:solidFill>
                <a:srgbClr val="000000"/>
              </a:solidFill>
              <a:latin typeface="GH Guardian Headline 2"/>
              <a:ea typeface="GH Guardian Headline 2"/>
              <a:cs typeface="GH Guardian Headline 2"/>
              <a:sym typeface="GH Guardian Headline 2"/>
              <a:hlinkClick r:id="rId3" tooltip="https://youtube.com/shorts/J1VG6wT79bs?feature=share"/>
            </a:endParaRPr>
          </a:p>
          <a:p>
            <a:pPr algn="just">
              <a:lnSpc>
                <a:spcPts val="4669"/>
              </a:lnSpc>
              <a:spcBef>
                <a:spcPct val="0"/>
              </a:spcBef>
            </a:pPr>
            <a:endParaRPr lang="en-US" sz="2478" u="sng">
              <a:solidFill>
                <a:srgbClr val="000000"/>
              </a:solidFill>
              <a:latin typeface="GH Guardian Headline 2"/>
              <a:ea typeface="GH Guardian Headline 2"/>
              <a:cs typeface="GH Guardian Headline 2"/>
              <a:sym typeface="GH Guardian Headline 2"/>
              <a:hlinkClick r:id="rId3" tooltip="https://youtube.com/shorts/J1VG6wT79bs?feature=share"/>
            </a:endParaRPr>
          </a:p>
        </p:txBody>
      </p:sp>
      <p:sp>
        <p:nvSpPr>
          <p:cNvPr id="10" name="TextBox 10"/>
          <p:cNvSpPr txBox="1"/>
          <p:nvPr/>
        </p:nvSpPr>
        <p:spPr>
          <a:xfrm>
            <a:off x="1392979" y="5405973"/>
            <a:ext cx="15502041" cy="3656394"/>
          </a:xfrm>
          <a:prstGeom prst="rect">
            <a:avLst/>
          </a:prstGeom>
        </p:spPr>
        <p:txBody>
          <a:bodyPr lIns="0" tIns="0" rIns="0" bIns="0" rtlCol="0" anchor="t">
            <a:spAutoFit/>
          </a:bodyPr>
          <a:lstStyle/>
          <a:p>
            <a:pPr algn="l">
              <a:lnSpc>
                <a:spcPts val="7099"/>
              </a:lnSpc>
            </a:pPr>
            <a:r>
              <a:rPr lang="en-US" sz="5071">
                <a:solidFill>
                  <a:srgbClr val="000000"/>
                </a:solidFill>
                <a:latin typeface="GH Guardian Headline 2"/>
                <a:ea typeface="GH Guardian Headline 2"/>
                <a:cs typeface="GH Guardian Headline 2"/>
                <a:sym typeface="GH Guardian Headline 2"/>
              </a:rPr>
              <a:t>How does the story make you feel?</a:t>
            </a:r>
          </a:p>
          <a:p>
            <a:pPr algn="l">
              <a:lnSpc>
                <a:spcPts val="7099"/>
              </a:lnSpc>
            </a:pPr>
            <a:r>
              <a:rPr lang="en-US" sz="5071">
                <a:solidFill>
                  <a:srgbClr val="000000"/>
                </a:solidFill>
                <a:latin typeface="GH Guardian Headline 2"/>
                <a:ea typeface="GH Guardian Headline 2"/>
                <a:cs typeface="GH Guardian Headline 2"/>
                <a:sym typeface="GH Guardian Headline 2"/>
              </a:rPr>
              <a:t>Did the situation seem fair? Why or why not?</a:t>
            </a:r>
          </a:p>
          <a:p>
            <a:pPr algn="l">
              <a:lnSpc>
                <a:spcPts val="7099"/>
              </a:lnSpc>
            </a:pPr>
            <a:r>
              <a:rPr lang="en-US" sz="5071">
                <a:solidFill>
                  <a:srgbClr val="000000"/>
                </a:solidFill>
                <a:latin typeface="GH Guardian Headline 2"/>
                <a:ea typeface="GH Guardian Headline 2"/>
                <a:cs typeface="GH Guardian Headline 2"/>
                <a:sym typeface="GH Guardian Headline 2"/>
              </a:rPr>
              <a:t>Why do you think journalists chose to report the story?</a:t>
            </a:r>
          </a:p>
          <a:p>
            <a:pPr algn="l">
              <a:lnSpc>
                <a:spcPts val="7099"/>
              </a:lnSpc>
            </a:pPr>
            <a:endParaRPr lang="en-US" sz="5071">
              <a:solidFill>
                <a:srgbClr val="000000"/>
              </a:solidFill>
              <a:latin typeface="GH Guardian Headline 2"/>
              <a:ea typeface="GH Guardian Headline 2"/>
              <a:cs typeface="GH Guardian Headline 2"/>
              <a:sym typeface="GH Guardian Headline 2"/>
            </a:endParaRPr>
          </a:p>
        </p:txBody>
      </p:sp>
      <p:sp>
        <p:nvSpPr>
          <p:cNvPr id="11" name="TextBox 11"/>
          <p:cNvSpPr txBox="1"/>
          <p:nvPr/>
        </p:nvSpPr>
        <p:spPr>
          <a:xfrm>
            <a:off x="4065216" y="-17315"/>
            <a:ext cx="10737718" cy="1146596"/>
          </a:xfrm>
          <a:prstGeom prst="rect">
            <a:avLst/>
          </a:prstGeom>
        </p:spPr>
        <p:txBody>
          <a:bodyPr lIns="0" tIns="0" rIns="0" bIns="0" rtlCol="0" anchor="t">
            <a:spAutoFit/>
          </a:bodyPr>
          <a:lstStyle/>
          <a:p>
            <a:pPr algn="ctr">
              <a:lnSpc>
                <a:spcPts val="9940"/>
              </a:lnSpc>
              <a:spcBef>
                <a:spcPct val="0"/>
              </a:spcBef>
            </a:pPr>
            <a:r>
              <a:rPr lang="en-US" sz="7100" b="1" dirty="0">
                <a:solidFill>
                  <a:srgbClr val="FFFFFF"/>
                </a:solidFill>
                <a:latin typeface="GH Guardian Headline 3"/>
                <a:ea typeface="GH Guardian Headline 3"/>
                <a:cs typeface="GH Guardian Headline 3"/>
                <a:sym typeface="GH Guardian Headline 3"/>
              </a:rPr>
              <a:t>The Zinc Nacional story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grpSp>
        <p:nvGrpSpPr>
          <p:cNvPr id="3" name="Group 3"/>
          <p:cNvGrpSpPr/>
          <p:nvPr/>
        </p:nvGrpSpPr>
        <p:grpSpPr>
          <a:xfrm>
            <a:off x="616032" y="3099865"/>
            <a:ext cx="17386229" cy="4087270"/>
            <a:chOff x="0" y="0"/>
            <a:chExt cx="3965522" cy="932241"/>
          </a:xfrm>
        </p:grpSpPr>
        <p:sp>
          <p:nvSpPr>
            <p:cNvPr id="4" name="Freeform 4"/>
            <p:cNvSpPr/>
            <p:nvPr/>
          </p:nvSpPr>
          <p:spPr>
            <a:xfrm>
              <a:off x="0" y="0"/>
              <a:ext cx="3965522" cy="932241"/>
            </a:xfrm>
            <a:custGeom>
              <a:avLst/>
              <a:gdLst/>
              <a:ahLst/>
              <a:cxnLst/>
              <a:rect l="l" t="t" r="r" b="b"/>
              <a:pathLst>
                <a:path w="3965522" h="932241">
                  <a:moveTo>
                    <a:pt x="0" y="0"/>
                  </a:moveTo>
                  <a:lnTo>
                    <a:pt x="3965522" y="0"/>
                  </a:lnTo>
                  <a:lnTo>
                    <a:pt x="3965522" y="932241"/>
                  </a:lnTo>
                  <a:lnTo>
                    <a:pt x="0" y="932241"/>
                  </a:lnTo>
                  <a:close/>
                </a:path>
              </a:pathLst>
            </a:custGeom>
            <a:solidFill>
              <a:srgbClr val="FFFFFF"/>
            </a:solidFill>
          </p:spPr>
        </p:sp>
        <p:sp>
          <p:nvSpPr>
            <p:cNvPr id="5" name="TextBox 5"/>
            <p:cNvSpPr txBox="1"/>
            <p:nvPr/>
          </p:nvSpPr>
          <p:spPr>
            <a:xfrm>
              <a:off x="0" y="-57150"/>
              <a:ext cx="3965522" cy="989391"/>
            </a:xfrm>
            <a:prstGeom prst="rect">
              <a:avLst/>
            </a:prstGeom>
          </p:spPr>
          <p:txBody>
            <a:bodyPr lIns="50800" tIns="50800" rIns="50800" bIns="50800" rtlCol="0" anchor="ctr"/>
            <a:lstStyle/>
            <a:p>
              <a:pPr algn="ctr">
                <a:lnSpc>
                  <a:spcPts val="1960"/>
                </a:lnSpc>
              </a:pPr>
              <a:endParaRPr/>
            </a:p>
          </p:txBody>
        </p:sp>
      </p:grpSp>
      <p:sp>
        <p:nvSpPr>
          <p:cNvPr id="6" name="Freeform 6"/>
          <p:cNvSpPr/>
          <p:nvPr/>
        </p:nvSpPr>
        <p:spPr>
          <a:xfrm>
            <a:off x="12222328" y="6200665"/>
            <a:ext cx="6065672" cy="4086335"/>
          </a:xfrm>
          <a:custGeom>
            <a:avLst/>
            <a:gdLst/>
            <a:ahLst/>
            <a:cxnLst/>
            <a:rect l="l" t="t" r="r" b="b"/>
            <a:pathLst>
              <a:path w="6422371" h="4479604">
                <a:moveTo>
                  <a:pt x="0" y="0"/>
                </a:moveTo>
                <a:lnTo>
                  <a:pt x="6422371" y="0"/>
                </a:lnTo>
                <a:lnTo>
                  <a:pt x="6422371" y="4479604"/>
                </a:lnTo>
                <a:lnTo>
                  <a:pt x="0" y="4479604"/>
                </a:lnTo>
                <a:lnTo>
                  <a:pt x="0" y="0"/>
                </a:lnTo>
                <a:close/>
              </a:path>
            </a:pathLst>
          </a:custGeom>
          <a:blipFill>
            <a:blip r:embed="rId4"/>
            <a:stretch>
              <a:fillRect/>
            </a:stretch>
          </a:blipFill>
        </p:spPr>
      </p:sp>
      <p:sp>
        <p:nvSpPr>
          <p:cNvPr id="7" name="TextBox 7"/>
          <p:cNvSpPr txBox="1"/>
          <p:nvPr/>
        </p:nvSpPr>
        <p:spPr>
          <a:xfrm>
            <a:off x="2313984" y="579267"/>
            <a:ext cx="13660033" cy="1272849"/>
          </a:xfrm>
          <a:prstGeom prst="rect">
            <a:avLst/>
          </a:prstGeom>
        </p:spPr>
        <p:txBody>
          <a:bodyPr lIns="0" tIns="0" rIns="0" bIns="0" rtlCol="0" anchor="t">
            <a:spAutoFit/>
          </a:bodyPr>
          <a:lstStyle/>
          <a:p>
            <a:pPr algn="l">
              <a:lnSpc>
                <a:spcPts val="10986"/>
              </a:lnSpc>
            </a:pPr>
            <a:r>
              <a:rPr lang="en-US" sz="7847" b="1" dirty="0">
                <a:solidFill>
                  <a:srgbClr val="FFFFFF"/>
                </a:solidFill>
                <a:latin typeface="GH Guardian Headline 1"/>
                <a:ea typeface="GH Guardian Headline 1"/>
                <a:cs typeface="GH Guardian Headline 1"/>
                <a:sym typeface="GH Guardian Headline 1"/>
              </a:rPr>
              <a:t>People affected by the story</a:t>
            </a:r>
          </a:p>
        </p:txBody>
      </p:sp>
      <p:sp>
        <p:nvSpPr>
          <p:cNvPr id="8" name="TextBox 8"/>
          <p:cNvSpPr txBox="1"/>
          <p:nvPr/>
        </p:nvSpPr>
        <p:spPr>
          <a:xfrm>
            <a:off x="716159" y="3089092"/>
            <a:ext cx="17185974" cy="3899353"/>
          </a:xfrm>
          <a:prstGeom prst="rect">
            <a:avLst/>
          </a:prstGeom>
        </p:spPr>
        <p:txBody>
          <a:bodyPr lIns="0" tIns="0" rIns="0" bIns="0" rtlCol="0" anchor="t">
            <a:spAutoFit/>
          </a:bodyPr>
          <a:lstStyle/>
          <a:p>
            <a:pPr algn="l">
              <a:lnSpc>
                <a:spcPts val="7598"/>
              </a:lnSpc>
            </a:pPr>
            <a:r>
              <a:rPr lang="en-US" sz="5427">
                <a:solidFill>
                  <a:srgbClr val="000000"/>
                </a:solidFill>
                <a:latin typeface="GH Guardian Headline 2"/>
                <a:ea typeface="GH Guardian Headline 2"/>
                <a:cs typeface="GH Guardian Headline 2"/>
                <a:sym typeface="GH Guardian Headline 2"/>
              </a:rPr>
              <a:t>Let’s look at the people affected by the story. </a:t>
            </a:r>
          </a:p>
          <a:p>
            <a:pPr algn="l">
              <a:lnSpc>
                <a:spcPts val="7598"/>
              </a:lnSpc>
            </a:pPr>
            <a:endParaRPr lang="en-US" sz="5427">
              <a:solidFill>
                <a:srgbClr val="000000"/>
              </a:solidFill>
              <a:latin typeface="GH Guardian Headline 2"/>
              <a:ea typeface="GH Guardian Headline 2"/>
              <a:cs typeface="GH Guardian Headline 2"/>
              <a:sym typeface="GH Guardian Headline 2"/>
            </a:endParaRPr>
          </a:p>
          <a:p>
            <a:pPr algn="l">
              <a:lnSpc>
                <a:spcPts val="7598"/>
              </a:lnSpc>
            </a:pPr>
            <a:r>
              <a:rPr lang="en-US" sz="5427">
                <a:solidFill>
                  <a:srgbClr val="000000"/>
                </a:solidFill>
                <a:latin typeface="GH Guardian Headline 2"/>
                <a:ea typeface="GH Guardian Headline 2"/>
                <a:cs typeface="GH Guardian Headline 2"/>
                <a:sym typeface="GH Guardian Headline 2"/>
              </a:rPr>
              <a:t>Who do you think had the most or least power and why? </a:t>
            </a:r>
          </a:p>
          <a:p>
            <a:pPr algn="l">
              <a:lnSpc>
                <a:spcPts val="7598"/>
              </a:lnSpc>
            </a:pPr>
            <a:r>
              <a:rPr lang="en-US" sz="5427">
                <a:solidFill>
                  <a:srgbClr val="000000"/>
                </a:solidFill>
                <a:latin typeface="GH Guardian Headline 2"/>
                <a:ea typeface="GH Guardian Headline 2"/>
                <a:cs typeface="GH Guardian Headline 2"/>
                <a:sym typeface="GH Guardian Headline 2"/>
              </a:rPr>
              <a:t>What do you think needs to change?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362467" y="162031"/>
            <a:ext cx="17563067" cy="10010900"/>
          </a:xfrm>
          <a:custGeom>
            <a:avLst/>
            <a:gdLst/>
            <a:ahLst/>
            <a:cxnLst/>
            <a:rect l="l" t="t" r="r" b="b"/>
            <a:pathLst>
              <a:path w="17699213" h="10010900">
                <a:moveTo>
                  <a:pt x="0" y="0"/>
                </a:moveTo>
                <a:lnTo>
                  <a:pt x="17699213" y="0"/>
                </a:lnTo>
                <a:lnTo>
                  <a:pt x="17699213" y="10010899"/>
                </a:lnTo>
                <a:lnTo>
                  <a:pt x="0" y="10010899"/>
                </a:lnTo>
                <a:lnTo>
                  <a:pt x="0" y="0"/>
                </a:lnTo>
                <a:close/>
              </a:path>
            </a:pathLst>
          </a:custGeom>
          <a:blipFill>
            <a:blip r:embed="rId2"/>
            <a:stretch>
              <a:fillRect l="-776" t="-16580" r="1" b="-8064"/>
            </a:stretch>
          </a:blipFill>
          <a:ln cap="sq">
            <a:noFill/>
            <a:prstDash val="solid"/>
            <a:miter/>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821531" y="206702"/>
            <a:ext cx="2204085" cy="952348"/>
          </a:xfrm>
          <a:custGeom>
            <a:avLst/>
            <a:gdLst/>
            <a:ahLst/>
            <a:cxnLst/>
            <a:rect l="l" t="t" r="r" b="b"/>
            <a:pathLst>
              <a:path w="2204085" h="952348">
                <a:moveTo>
                  <a:pt x="0" y="0"/>
                </a:moveTo>
                <a:lnTo>
                  <a:pt x="2204085" y="0"/>
                </a:lnTo>
                <a:lnTo>
                  <a:pt x="2204085" y="952349"/>
                </a:lnTo>
                <a:lnTo>
                  <a:pt x="0" y="952349"/>
                </a:lnTo>
                <a:lnTo>
                  <a:pt x="0" y="0"/>
                </a:lnTo>
                <a:close/>
              </a:path>
            </a:pathLst>
          </a:custGeom>
          <a:blipFill>
            <a:blip r:embed="rId2"/>
            <a:stretch>
              <a:fillRect/>
            </a:stretch>
          </a:blipFill>
        </p:spPr>
      </p:sp>
      <p:sp>
        <p:nvSpPr>
          <p:cNvPr id="3" name="TextBox 3"/>
          <p:cNvSpPr txBox="1"/>
          <p:nvPr/>
        </p:nvSpPr>
        <p:spPr>
          <a:xfrm>
            <a:off x="1723670" y="10701"/>
            <a:ext cx="14693383" cy="1226233"/>
          </a:xfrm>
          <a:prstGeom prst="rect">
            <a:avLst/>
          </a:prstGeom>
        </p:spPr>
        <p:txBody>
          <a:bodyPr lIns="0" tIns="0" rIns="0" bIns="0" rtlCol="0" anchor="t">
            <a:spAutoFit/>
          </a:bodyPr>
          <a:lstStyle/>
          <a:p>
            <a:pPr algn="ctr">
              <a:lnSpc>
                <a:spcPts val="10569"/>
              </a:lnSpc>
              <a:spcBef>
                <a:spcPct val="0"/>
              </a:spcBef>
            </a:pPr>
            <a:r>
              <a:rPr lang="en-US" sz="7549" b="1" dirty="0">
                <a:solidFill>
                  <a:srgbClr val="FFFFFF"/>
                </a:solidFill>
                <a:latin typeface="GH Guardian Headline 1"/>
                <a:ea typeface="GH Guardian Headline 1"/>
                <a:cs typeface="GH Guardian Headline 1"/>
                <a:sym typeface="GH Guardian Headline 1"/>
              </a:rPr>
              <a:t>Who has the power?</a:t>
            </a:r>
          </a:p>
        </p:txBody>
      </p:sp>
      <p:grpSp>
        <p:nvGrpSpPr>
          <p:cNvPr id="4" name="Group 4"/>
          <p:cNvGrpSpPr/>
          <p:nvPr/>
        </p:nvGrpSpPr>
        <p:grpSpPr>
          <a:xfrm>
            <a:off x="2810586" y="1521001"/>
            <a:ext cx="13844439" cy="2034185"/>
            <a:chOff x="0" y="0"/>
            <a:chExt cx="3837417" cy="563838"/>
          </a:xfrm>
        </p:grpSpPr>
        <p:sp>
          <p:nvSpPr>
            <p:cNvPr id="5" name="Freeform 5"/>
            <p:cNvSpPr/>
            <p:nvPr/>
          </p:nvSpPr>
          <p:spPr>
            <a:xfrm>
              <a:off x="0" y="0"/>
              <a:ext cx="3837417" cy="563838"/>
            </a:xfrm>
            <a:custGeom>
              <a:avLst/>
              <a:gdLst/>
              <a:ahLst/>
              <a:cxnLst/>
              <a:rect l="l" t="t" r="r" b="b"/>
              <a:pathLst>
                <a:path w="3837417" h="563838">
                  <a:moveTo>
                    <a:pt x="0" y="0"/>
                  </a:moveTo>
                  <a:lnTo>
                    <a:pt x="3837417" y="0"/>
                  </a:lnTo>
                  <a:lnTo>
                    <a:pt x="3837417" y="563838"/>
                  </a:lnTo>
                  <a:lnTo>
                    <a:pt x="0" y="563838"/>
                  </a:lnTo>
                  <a:close/>
                </a:path>
              </a:pathLst>
            </a:custGeom>
            <a:solidFill>
              <a:srgbClr val="FFFFFF"/>
            </a:solidFill>
          </p:spPr>
        </p:sp>
        <p:sp>
          <p:nvSpPr>
            <p:cNvPr id="6" name="TextBox 6"/>
            <p:cNvSpPr txBox="1"/>
            <p:nvPr/>
          </p:nvSpPr>
          <p:spPr>
            <a:xfrm>
              <a:off x="0" y="-57150"/>
              <a:ext cx="3837417" cy="620988"/>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1028700" y="1509276"/>
            <a:ext cx="1412109" cy="1412109"/>
          </a:xfrm>
          <a:custGeom>
            <a:avLst/>
            <a:gdLst/>
            <a:ahLst/>
            <a:cxnLst/>
            <a:rect l="l" t="t" r="r" b="b"/>
            <a:pathLst>
              <a:path w="1412109" h="1412109">
                <a:moveTo>
                  <a:pt x="0" y="0"/>
                </a:moveTo>
                <a:lnTo>
                  <a:pt x="1412109" y="0"/>
                </a:lnTo>
                <a:lnTo>
                  <a:pt x="1412109" y="1412109"/>
                </a:lnTo>
                <a:lnTo>
                  <a:pt x="0" y="1412109"/>
                </a:lnTo>
                <a:lnTo>
                  <a:pt x="0" y="0"/>
                </a:lnTo>
                <a:close/>
              </a:path>
            </a:pathLst>
          </a:custGeom>
          <a:blipFill>
            <a:blip r:embed="rId3"/>
            <a:stretch>
              <a:fillRect/>
            </a:stretch>
          </a:blipFill>
        </p:spPr>
      </p:sp>
      <p:sp>
        <p:nvSpPr>
          <p:cNvPr id="8" name="TextBox 8"/>
          <p:cNvSpPr txBox="1"/>
          <p:nvPr/>
        </p:nvSpPr>
        <p:spPr>
          <a:xfrm>
            <a:off x="1082233" y="1303042"/>
            <a:ext cx="1305043" cy="1920519"/>
          </a:xfrm>
          <a:prstGeom prst="rect">
            <a:avLst/>
          </a:prstGeom>
        </p:spPr>
        <p:txBody>
          <a:bodyPr lIns="0" tIns="0" rIns="0" bIns="0" rtlCol="0" anchor="t">
            <a:spAutoFit/>
          </a:bodyPr>
          <a:lstStyle/>
          <a:p>
            <a:pPr algn="ctr">
              <a:lnSpc>
                <a:spcPts val="13969"/>
              </a:lnSpc>
            </a:pPr>
            <a:r>
              <a:rPr lang="en-US" sz="9977" dirty="0">
                <a:solidFill>
                  <a:srgbClr val="FFFFFF"/>
                </a:solidFill>
                <a:latin typeface="House Slant"/>
                <a:ea typeface="House Slant"/>
                <a:cs typeface="House Slant"/>
                <a:sym typeface="House Slant"/>
              </a:rPr>
              <a:t>1</a:t>
            </a:r>
          </a:p>
        </p:txBody>
      </p:sp>
      <p:sp>
        <p:nvSpPr>
          <p:cNvPr id="9" name="TextBox 9"/>
          <p:cNvSpPr txBox="1"/>
          <p:nvPr/>
        </p:nvSpPr>
        <p:spPr>
          <a:xfrm>
            <a:off x="3068509" y="1669210"/>
            <a:ext cx="13396911" cy="1648999"/>
          </a:xfrm>
          <a:prstGeom prst="rect">
            <a:avLst/>
          </a:prstGeom>
        </p:spPr>
        <p:txBody>
          <a:bodyPr lIns="0" tIns="0" rIns="0" bIns="0" rtlCol="0" anchor="t">
            <a:spAutoFit/>
          </a:bodyPr>
          <a:lstStyle/>
          <a:p>
            <a:pPr algn="l">
              <a:lnSpc>
                <a:spcPts val="6233"/>
              </a:lnSpc>
            </a:pPr>
            <a:r>
              <a:rPr lang="en-US" sz="4452">
                <a:solidFill>
                  <a:srgbClr val="160F0E"/>
                </a:solidFill>
                <a:latin typeface="GH Guardian Headline 2"/>
                <a:ea typeface="GH Guardian Headline 2"/>
                <a:cs typeface="GH Guardian Headline 2"/>
                <a:sym typeface="GH Guardian Headline 2"/>
              </a:rPr>
              <a:t>Read the summaries of events and arrange them in chronological order (the order that they happened). </a:t>
            </a:r>
          </a:p>
        </p:txBody>
      </p:sp>
      <p:sp>
        <p:nvSpPr>
          <p:cNvPr id="10" name="Freeform 10"/>
          <p:cNvSpPr/>
          <p:nvPr/>
        </p:nvSpPr>
        <p:spPr>
          <a:xfrm>
            <a:off x="1028700" y="3875700"/>
            <a:ext cx="1412109" cy="1412109"/>
          </a:xfrm>
          <a:custGeom>
            <a:avLst/>
            <a:gdLst/>
            <a:ahLst/>
            <a:cxnLst/>
            <a:rect l="l" t="t" r="r" b="b"/>
            <a:pathLst>
              <a:path w="1412109" h="1412109">
                <a:moveTo>
                  <a:pt x="0" y="0"/>
                </a:moveTo>
                <a:lnTo>
                  <a:pt x="1412109" y="0"/>
                </a:lnTo>
                <a:lnTo>
                  <a:pt x="1412109" y="1412109"/>
                </a:lnTo>
                <a:lnTo>
                  <a:pt x="0" y="1412109"/>
                </a:lnTo>
                <a:lnTo>
                  <a:pt x="0" y="0"/>
                </a:lnTo>
                <a:close/>
              </a:path>
            </a:pathLst>
          </a:custGeom>
          <a:blipFill>
            <a:blip r:embed="rId3"/>
            <a:stretch>
              <a:fillRect/>
            </a:stretch>
          </a:blipFill>
        </p:spPr>
      </p:sp>
      <p:grpSp>
        <p:nvGrpSpPr>
          <p:cNvPr id="11" name="Group 11"/>
          <p:cNvGrpSpPr/>
          <p:nvPr/>
        </p:nvGrpSpPr>
        <p:grpSpPr>
          <a:xfrm>
            <a:off x="2810586" y="3767340"/>
            <a:ext cx="13844439" cy="6228917"/>
            <a:chOff x="0" y="0"/>
            <a:chExt cx="3837417" cy="1726538"/>
          </a:xfrm>
        </p:grpSpPr>
        <p:sp>
          <p:nvSpPr>
            <p:cNvPr id="12" name="Freeform 12"/>
            <p:cNvSpPr/>
            <p:nvPr/>
          </p:nvSpPr>
          <p:spPr>
            <a:xfrm>
              <a:off x="0" y="0"/>
              <a:ext cx="3837417" cy="1726538"/>
            </a:xfrm>
            <a:custGeom>
              <a:avLst/>
              <a:gdLst/>
              <a:ahLst/>
              <a:cxnLst/>
              <a:rect l="l" t="t" r="r" b="b"/>
              <a:pathLst>
                <a:path w="3837417" h="1726538">
                  <a:moveTo>
                    <a:pt x="0" y="0"/>
                  </a:moveTo>
                  <a:lnTo>
                    <a:pt x="3837417" y="0"/>
                  </a:lnTo>
                  <a:lnTo>
                    <a:pt x="3837417" y="1726538"/>
                  </a:lnTo>
                  <a:lnTo>
                    <a:pt x="0" y="1726538"/>
                  </a:lnTo>
                  <a:close/>
                </a:path>
              </a:pathLst>
            </a:custGeom>
            <a:solidFill>
              <a:srgbClr val="FFFFFF"/>
            </a:solidFill>
          </p:spPr>
        </p:sp>
        <p:sp>
          <p:nvSpPr>
            <p:cNvPr id="13" name="TextBox 13"/>
            <p:cNvSpPr txBox="1"/>
            <p:nvPr/>
          </p:nvSpPr>
          <p:spPr>
            <a:xfrm>
              <a:off x="0" y="-57150"/>
              <a:ext cx="3837417" cy="1783688"/>
            </a:xfrm>
            <a:prstGeom prst="rect">
              <a:avLst/>
            </a:prstGeom>
          </p:spPr>
          <p:txBody>
            <a:bodyPr lIns="50800" tIns="50800" rIns="50800" bIns="50800" rtlCol="0" anchor="ctr"/>
            <a:lstStyle/>
            <a:p>
              <a:pPr algn="ctr">
                <a:lnSpc>
                  <a:spcPts val="1960"/>
                </a:lnSpc>
              </a:pPr>
              <a:endParaRPr/>
            </a:p>
          </p:txBody>
        </p:sp>
      </p:grpSp>
      <p:sp>
        <p:nvSpPr>
          <p:cNvPr id="14" name="TextBox 14"/>
          <p:cNvSpPr txBox="1"/>
          <p:nvPr/>
        </p:nvSpPr>
        <p:spPr>
          <a:xfrm>
            <a:off x="1082233" y="3555186"/>
            <a:ext cx="1305043" cy="1920519"/>
          </a:xfrm>
          <a:prstGeom prst="rect">
            <a:avLst/>
          </a:prstGeom>
        </p:spPr>
        <p:txBody>
          <a:bodyPr lIns="0" tIns="0" rIns="0" bIns="0" rtlCol="0" anchor="t">
            <a:spAutoFit/>
          </a:bodyPr>
          <a:lstStyle/>
          <a:p>
            <a:pPr algn="ctr">
              <a:lnSpc>
                <a:spcPts val="13969"/>
              </a:lnSpc>
            </a:pPr>
            <a:r>
              <a:rPr lang="en-US" sz="9977" dirty="0">
                <a:solidFill>
                  <a:srgbClr val="FFFFFF"/>
                </a:solidFill>
                <a:latin typeface="House Slant"/>
                <a:ea typeface="House Slant"/>
                <a:cs typeface="House Slant"/>
                <a:sym typeface="House Slant"/>
              </a:rPr>
              <a:t>2</a:t>
            </a:r>
          </a:p>
        </p:txBody>
      </p:sp>
      <p:sp>
        <p:nvSpPr>
          <p:cNvPr id="15" name="TextBox 15"/>
          <p:cNvSpPr txBox="1"/>
          <p:nvPr/>
        </p:nvSpPr>
        <p:spPr>
          <a:xfrm>
            <a:off x="3068509" y="3821886"/>
            <a:ext cx="13789483" cy="6832133"/>
          </a:xfrm>
          <a:prstGeom prst="rect">
            <a:avLst/>
          </a:prstGeom>
        </p:spPr>
        <p:txBody>
          <a:bodyPr lIns="0" tIns="0" rIns="0" bIns="0" rtlCol="0" anchor="t">
            <a:spAutoFit/>
          </a:bodyPr>
          <a:lstStyle/>
          <a:p>
            <a:pPr algn="l">
              <a:lnSpc>
                <a:spcPts val="6694"/>
              </a:lnSpc>
            </a:pPr>
            <a:r>
              <a:rPr lang="en-US" sz="4781">
                <a:solidFill>
                  <a:srgbClr val="000000"/>
                </a:solidFill>
                <a:latin typeface="GH Guardian Headline 2"/>
                <a:ea typeface="GH Guardian Headline 2"/>
                <a:cs typeface="GH Guardian Headline 2"/>
                <a:sym typeface="GH Guardian Headline 2"/>
              </a:rPr>
              <a:t>For each stage of the story, think about these questions: </a:t>
            </a:r>
          </a:p>
          <a:p>
            <a:pPr algn="l">
              <a:lnSpc>
                <a:spcPts val="5574"/>
              </a:lnSpc>
            </a:pPr>
            <a:r>
              <a:rPr lang="en-US" sz="3981">
                <a:solidFill>
                  <a:srgbClr val="000000"/>
                </a:solidFill>
                <a:latin typeface="GH Guardian Headline 2"/>
                <a:ea typeface="GH Guardian Headline 2"/>
                <a:cs typeface="GH Guardian Headline 2"/>
                <a:sym typeface="GH Guardian Headline 2"/>
              </a:rPr>
              <a:t>Who has the most and least power and why? </a:t>
            </a:r>
          </a:p>
          <a:p>
            <a:pPr algn="l">
              <a:lnSpc>
                <a:spcPts val="5574"/>
              </a:lnSpc>
            </a:pPr>
            <a:r>
              <a:rPr lang="en-US" sz="3981">
                <a:solidFill>
                  <a:srgbClr val="000000"/>
                </a:solidFill>
                <a:latin typeface="GH Guardian Headline 2"/>
                <a:ea typeface="GH Guardian Headline 2"/>
                <a:cs typeface="GH Guardian Headline 2"/>
                <a:sym typeface="GH Guardian Headline 2"/>
              </a:rPr>
              <a:t>What is power? </a:t>
            </a:r>
          </a:p>
          <a:p>
            <a:pPr algn="l">
              <a:lnSpc>
                <a:spcPts val="5574"/>
              </a:lnSpc>
            </a:pPr>
            <a:r>
              <a:rPr lang="en-US" sz="3981">
                <a:solidFill>
                  <a:srgbClr val="000000"/>
                </a:solidFill>
                <a:latin typeface="GH Guardian Headline 2"/>
                <a:ea typeface="GH Guardian Headline 2"/>
                <a:cs typeface="GH Guardian Headline 2"/>
                <a:sym typeface="GH Guardian Headline 2"/>
              </a:rPr>
              <a:t>Who has power?</a:t>
            </a:r>
          </a:p>
          <a:p>
            <a:pPr algn="l">
              <a:lnSpc>
                <a:spcPts val="5574"/>
              </a:lnSpc>
            </a:pPr>
            <a:r>
              <a:rPr lang="en-US" sz="3981">
                <a:solidFill>
                  <a:srgbClr val="000000"/>
                </a:solidFill>
                <a:latin typeface="GH Guardian Headline 2"/>
                <a:ea typeface="GH Guardian Headline 2"/>
                <a:cs typeface="GH Guardian Headline 2"/>
                <a:sym typeface="GH Guardian Headline 2"/>
              </a:rPr>
              <a:t>Is power good or bad? </a:t>
            </a:r>
          </a:p>
          <a:p>
            <a:pPr algn="l">
              <a:lnSpc>
                <a:spcPts val="5574"/>
              </a:lnSpc>
            </a:pPr>
            <a:r>
              <a:rPr lang="en-US" sz="3981">
                <a:solidFill>
                  <a:srgbClr val="000000"/>
                </a:solidFill>
                <a:latin typeface="GH Guardian Headline 2"/>
                <a:ea typeface="GH Guardian Headline 2"/>
                <a:cs typeface="GH Guardian Headline 2"/>
                <a:sym typeface="GH Guardian Headline 2"/>
              </a:rPr>
              <a:t>How can journalists challenge power? </a:t>
            </a:r>
          </a:p>
          <a:p>
            <a:pPr algn="l">
              <a:lnSpc>
                <a:spcPts val="5574"/>
              </a:lnSpc>
            </a:pPr>
            <a:r>
              <a:rPr lang="en-US" sz="3981">
                <a:solidFill>
                  <a:srgbClr val="000000"/>
                </a:solidFill>
                <a:latin typeface="GH Guardian Headline 2"/>
                <a:ea typeface="GH Guardian Headline 2"/>
                <a:cs typeface="GH Guardian Headline 2"/>
                <a:sym typeface="GH Guardian Headline 2"/>
              </a:rPr>
              <a:t>Why is it important to challenge people in power?</a:t>
            </a:r>
          </a:p>
          <a:p>
            <a:pPr algn="l">
              <a:lnSpc>
                <a:spcPts val="6694"/>
              </a:lnSpc>
              <a:spcBef>
                <a:spcPct val="0"/>
              </a:spcBef>
            </a:pPr>
            <a:endParaRPr lang="en-US" sz="3981">
              <a:solidFill>
                <a:srgbClr val="000000"/>
              </a:solidFill>
              <a:latin typeface="GH Guardian Headline 2"/>
              <a:ea typeface="GH Guardian Headline 2"/>
              <a:cs typeface="GH Guardian Headline 2"/>
              <a:sym typeface="GH Guardian Headline 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288462" y="228557"/>
            <a:ext cx="17711077" cy="9816000"/>
          </a:xfrm>
          <a:custGeom>
            <a:avLst/>
            <a:gdLst/>
            <a:ahLst/>
            <a:cxnLst/>
            <a:rect l="l" t="t" r="r" b="b"/>
            <a:pathLst>
              <a:path w="17847257" h="9816000">
                <a:moveTo>
                  <a:pt x="0" y="0"/>
                </a:moveTo>
                <a:lnTo>
                  <a:pt x="17847256" y="0"/>
                </a:lnTo>
                <a:lnTo>
                  <a:pt x="17847256" y="9816000"/>
                </a:lnTo>
                <a:lnTo>
                  <a:pt x="0" y="9816000"/>
                </a:lnTo>
                <a:lnTo>
                  <a:pt x="0" y="0"/>
                </a:lnTo>
                <a:close/>
              </a:path>
            </a:pathLst>
          </a:custGeom>
          <a:blipFill>
            <a:blip r:embed="rId2"/>
            <a:stretch>
              <a:fillRect l="-769" t="-16103" b="-12078"/>
            </a:stretch>
          </a:blipFill>
          <a:ln cap="sq">
            <a:noFill/>
            <a:prstDash val="solid"/>
            <a:miter/>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848178" y="2274357"/>
            <a:ext cx="15600939" cy="6495827"/>
            <a:chOff x="0" y="0"/>
            <a:chExt cx="4108889" cy="1710835"/>
          </a:xfrm>
        </p:grpSpPr>
        <p:sp>
          <p:nvSpPr>
            <p:cNvPr id="3" name="Freeform 3"/>
            <p:cNvSpPr/>
            <p:nvPr/>
          </p:nvSpPr>
          <p:spPr>
            <a:xfrm>
              <a:off x="0" y="0"/>
              <a:ext cx="4108889" cy="1710835"/>
            </a:xfrm>
            <a:custGeom>
              <a:avLst/>
              <a:gdLst/>
              <a:ahLst/>
              <a:cxnLst/>
              <a:rect l="l" t="t" r="r" b="b"/>
              <a:pathLst>
                <a:path w="4108889" h="1710835">
                  <a:moveTo>
                    <a:pt x="0" y="0"/>
                  </a:moveTo>
                  <a:lnTo>
                    <a:pt x="4108889" y="0"/>
                  </a:lnTo>
                  <a:lnTo>
                    <a:pt x="4108889" y="1710835"/>
                  </a:lnTo>
                  <a:lnTo>
                    <a:pt x="0" y="1710835"/>
                  </a:lnTo>
                  <a:close/>
                </a:path>
              </a:pathLst>
            </a:custGeom>
            <a:solidFill>
              <a:srgbClr val="FFFFFF"/>
            </a:solidFill>
          </p:spPr>
        </p:sp>
        <p:sp>
          <p:nvSpPr>
            <p:cNvPr id="4" name="TextBox 4"/>
            <p:cNvSpPr txBox="1"/>
            <p:nvPr/>
          </p:nvSpPr>
          <p:spPr>
            <a:xfrm>
              <a:off x="0" y="-57150"/>
              <a:ext cx="4108889" cy="1767985"/>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1043947" y="2681488"/>
            <a:ext cx="14904292" cy="7762318"/>
          </a:xfrm>
          <a:prstGeom prst="rect">
            <a:avLst/>
          </a:prstGeom>
        </p:spPr>
        <p:txBody>
          <a:bodyPr lIns="0" tIns="0" rIns="0" bIns="0" rtlCol="0" anchor="t">
            <a:spAutoFit/>
          </a:bodyPr>
          <a:lstStyle/>
          <a:p>
            <a:pPr marL="685800" indent="-685800" algn="l">
              <a:lnSpc>
                <a:spcPts val="6754"/>
              </a:lnSpc>
              <a:buFont typeface="Arial" panose="020B0604020202020204" pitchFamily="34" charset="0"/>
              <a:buChar char="•"/>
            </a:pPr>
            <a:r>
              <a:rPr lang="en-US" sz="4824" dirty="0">
                <a:solidFill>
                  <a:srgbClr val="000000"/>
                </a:solidFill>
                <a:latin typeface="GH Guardian Headline 2"/>
                <a:ea typeface="GH Guardian Headline 2"/>
                <a:cs typeface="GH Guardian Headline 2"/>
                <a:sym typeface="GH Guardian Headline 2"/>
              </a:rPr>
              <a:t>Who began with power and who ends with power? </a:t>
            </a:r>
          </a:p>
          <a:p>
            <a:pPr marL="685800" indent="-685800" algn="l">
              <a:lnSpc>
                <a:spcPts val="6754"/>
              </a:lnSpc>
              <a:buFont typeface="Arial" panose="020B0604020202020204" pitchFamily="34" charset="0"/>
              <a:buChar char="•"/>
            </a:pPr>
            <a:r>
              <a:rPr lang="en-US" sz="4824" dirty="0">
                <a:solidFill>
                  <a:srgbClr val="000000"/>
                </a:solidFill>
                <a:latin typeface="GH Guardian Headline 2"/>
                <a:ea typeface="GH Guardian Headline 2"/>
                <a:cs typeface="GH Guardian Headline 2"/>
                <a:sym typeface="GH Guardian Headline 2"/>
              </a:rPr>
              <a:t>Why did this happen? </a:t>
            </a:r>
          </a:p>
          <a:p>
            <a:pPr marL="685800" indent="-685800" algn="l">
              <a:lnSpc>
                <a:spcPts val="6754"/>
              </a:lnSpc>
              <a:buFont typeface="Arial" panose="020B0604020202020204" pitchFamily="34" charset="0"/>
              <a:buChar char="•"/>
            </a:pPr>
            <a:r>
              <a:rPr lang="en-US" sz="4824" dirty="0">
                <a:solidFill>
                  <a:srgbClr val="000000"/>
                </a:solidFill>
                <a:latin typeface="GH Guardian Headline 2"/>
                <a:ea typeface="GH Guardian Headline 2"/>
                <a:cs typeface="GH Guardian Headline 2"/>
                <a:sym typeface="GH Guardian Headline 2"/>
              </a:rPr>
              <a:t>How did the news reports help to bring about change? </a:t>
            </a:r>
          </a:p>
          <a:p>
            <a:pPr marL="685800" indent="-685800" algn="l">
              <a:lnSpc>
                <a:spcPts val="6754"/>
              </a:lnSpc>
              <a:buFont typeface="Arial" panose="020B0604020202020204" pitchFamily="34" charset="0"/>
              <a:buChar char="•"/>
            </a:pPr>
            <a:r>
              <a:rPr lang="en-US" sz="4824" dirty="0">
                <a:solidFill>
                  <a:srgbClr val="000000"/>
                </a:solidFill>
                <a:latin typeface="GH Guardian Headline 2"/>
                <a:ea typeface="GH Guardian Headline 2"/>
                <a:cs typeface="GH Guardian Headline 2"/>
                <a:sym typeface="GH Guardian Headline 2"/>
              </a:rPr>
              <a:t>How was power challenged? </a:t>
            </a:r>
          </a:p>
          <a:p>
            <a:pPr marL="685800" indent="-685800" algn="l">
              <a:lnSpc>
                <a:spcPts val="6754"/>
              </a:lnSpc>
              <a:buFont typeface="Arial" panose="020B0604020202020204" pitchFamily="34" charset="0"/>
              <a:buChar char="•"/>
            </a:pPr>
            <a:r>
              <a:rPr lang="en-US" sz="4824" dirty="0">
                <a:solidFill>
                  <a:srgbClr val="000000"/>
                </a:solidFill>
                <a:latin typeface="GH Guardian Headline 2"/>
                <a:ea typeface="GH Guardian Headline 2"/>
                <a:cs typeface="GH Guardian Headline 2"/>
                <a:sym typeface="GH Guardian Headline 2"/>
              </a:rPr>
              <a:t>Has the issue been resolved completely, or does more need to be done?</a:t>
            </a:r>
          </a:p>
          <a:p>
            <a:pPr algn="l">
              <a:lnSpc>
                <a:spcPts val="6754"/>
              </a:lnSpc>
            </a:pPr>
            <a:endParaRPr lang="en-US" sz="4824" dirty="0">
              <a:solidFill>
                <a:srgbClr val="000000"/>
              </a:solidFill>
              <a:latin typeface="GH Guardian Headline 2"/>
              <a:ea typeface="GH Guardian Headline 2"/>
              <a:cs typeface="GH Guardian Headline 2"/>
              <a:sym typeface="GH Guardian Headline 2"/>
            </a:endParaRPr>
          </a:p>
          <a:p>
            <a:pPr algn="l">
              <a:lnSpc>
                <a:spcPts val="6754"/>
              </a:lnSpc>
              <a:spcBef>
                <a:spcPct val="0"/>
              </a:spcBef>
            </a:pPr>
            <a:endParaRPr lang="en-US" sz="4824" dirty="0">
              <a:solidFill>
                <a:srgbClr val="000000"/>
              </a:solidFill>
              <a:latin typeface="GH Guardian Headline 2"/>
              <a:ea typeface="GH Guardian Headline 2"/>
              <a:cs typeface="GH Guardian Headline 2"/>
              <a:sym typeface="GH Guardian Headline 2"/>
            </a:endParaRPr>
          </a:p>
        </p:txBody>
      </p:sp>
      <p:sp>
        <p:nvSpPr>
          <p:cNvPr id="6" name="Freeform 6"/>
          <p:cNvSpPr/>
          <p:nvPr/>
        </p:nvSpPr>
        <p:spPr>
          <a:xfrm>
            <a:off x="14415434" y="-518941"/>
            <a:ext cx="4548713" cy="4548713"/>
          </a:xfrm>
          <a:custGeom>
            <a:avLst/>
            <a:gdLst/>
            <a:ahLst/>
            <a:cxnLst/>
            <a:rect l="l" t="t" r="r" b="b"/>
            <a:pathLst>
              <a:path w="4548713" h="4548713">
                <a:moveTo>
                  <a:pt x="0" y="0"/>
                </a:moveTo>
                <a:lnTo>
                  <a:pt x="4548714" y="0"/>
                </a:lnTo>
                <a:lnTo>
                  <a:pt x="4548714" y="4548714"/>
                </a:lnTo>
                <a:lnTo>
                  <a:pt x="0" y="4548714"/>
                </a:lnTo>
                <a:lnTo>
                  <a:pt x="0" y="0"/>
                </a:lnTo>
                <a:close/>
              </a:path>
            </a:pathLst>
          </a:custGeom>
          <a:blipFill>
            <a:blip r:embed="rId2"/>
            <a:stretch>
              <a:fillRect/>
            </a:stretch>
          </a:blipFill>
        </p:spPr>
      </p:sp>
      <p:sp>
        <p:nvSpPr>
          <p:cNvPr id="7" name="TextBox 7"/>
          <p:cNvSpPr txBox="1"/>
          <p:nvPr/>
        </p:nvSpPr>
        <p:spPr>
          <a:xfrm>
            <a:off x="2506427" y="172084"/>
            <a:ext cx="13275146" cy="1226233"/>
          </a:xfrm>
          <a:prstGeom prst="rect">
            <a:avLst/>
          </a:prstGeom>
        </p:spPr>
        <p:txBody>
          <a:bodyPr lIns="0" tIns="0" rIns="0" bIns="0" rtlCol="0" anchor="t">
            <a:spAutoFit/>
          </a:bodyPr>
          <a:lstStyle/>
          <a:p>
            <a:pPr algn="ctr">
              <a:lnSpc>
                <a:spcPts val="10569"/>
              </a:lnSpc>
              <a:spcBef>
                <a:spcPct val="0"/>
              </a:spcBef>
            </a:pPr>
            <a:r>
              <a:rPr lang="en-US" sz="7549" b="1">
                <a:solidFill>
                  <a:srgbClr val="FFFFFF"/>
                </a:solidFill>
                <a:latin typeface="GH Guardian Headline 1"/>
                <a:ea typeface="GH Guardian Headline 1"/>
                <a:cs typeface="GH Guardian Headline 1"/>
                <a:sym typeface="GH Guardian Headline 1"/>
              </a:rPr>
              <a:t>Who has the power?</a:t>
            </a:r>
          </a:p>
        </p:txBody>
      </p:sp>
      <p:sp>
        <p:nvSpPr>
          <p:cNvPr id="8" name="Freeform 8"/>
          <p:cNvSpPr/>
          <p:nvPr/>
        </p:nvSpPr>
        <p:spPr>
          <a:xfrm>
            <a:off x="15948239" y="9135486"/>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772653" y="523356"/>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grpSp>
        <p:nvGrpSpPr>
          <p:cNvPr id="3" name="Group 3"/>
          <p:cNvGrpSpPr/>
          <p:nvPr/>
        </p:nvGrpSpPr>
        <p:grpSpPr>
          <a:xfrm>
            <a:off x="762889" y="2036572"/>
            <a:ext cx="16762223" cy="7013076"/>
            <a:chOff x="0" y="0"/>
            <a:chExt cx="22349630" cy="9350768"/>
          </a:xfrm>
        </p:grpSpPr>
        <p:grpSp>
          <p:nvGrpSpPr>
            <p:cNvPr id="4" name="Group 4"/>
            <p:cNvGrpSpPr/>
            <p:nvPr/>
          </p:nvGrpSpPr>
          <p:grpSpPr>
            <a:xfrm>
              <a:off x="0" y="0"/>
              <a:ext cx="22349630" cy="9350768"/>
              <a:chOff x="0" y="0"/>
              <a:chExt cx="4414742" cy="1847065"/>
            </a:xfrm>
          </p:grpSpPr>
          <p:sp>
            <p:nvSpPr>
              <p:cNvPr id="5" name="Freeform 5"/>
              <p:cNvSpPr/>
              <p:nvPr/>
            </p:nvSpPr>
            <p:spPr>
              <a:xfrm>
                <a:off x="0" y="0"/>
                <a:ext cx="4414742" cy="1847065"/>
              </a:xfrm>
              <a:custGeom>
                <a:avLst/>
                <a:gdLst/>
                <a:ahLst/>
                <a:cxnLst/>
                <a:rect l="l" t="t" r="r" b="b"/>
                <a:pathLst>
                  <a:path w="4414742" h="1847065">
                    <a:moveTo>
                      <a:pt x="0" y="0"/>
                    </a:moveTo>
                    <a:lnTo>
                      <a:pt x="4414742" y="0"/>
                    </a:lnTo>
                    <a:lnTo>
                      <a:pt x="4414742" y="1847065"/>
                    </a:lnTo>
                    <a:lnTo>
                      <a:pt x="0" y="1847065"/>
                    </a:lnTo>
                    <a:close/>
                  </a:path>
                </a:pathLst>
              </a:custGeom>
              <a:solidFill>
                <a:srgbClr val="FFFFFF"/>
              </a:solidFill>
            </p:spPr>
          </p:sp>
          <p:sp>
            <p:nvSpPr>
              <p:cNvPr id="6" name="TextBox 6"/>
              <p:cNvSpPr txBox="1"/>
              <p:nvPr/>
            </p:nvSpPr>
            <p:spPr>
              <a:xfrm>
                <a:off x="0" y="-76200"/>
                <a:ext cx="4414742" cy="1923265"/>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038476" y="155333"/>
              <a:ext cx="19592398" cy="8830552"/>
            </a:xfrm>
            <a:prstGeom prst="rect">
              <a:avLst/>
            </a:prstGeom>
          </p:spPr>
          <p:txBody>
            <a:bodyPr lIns="0" tIns="0" rIns="0" bIns="0" rtlCol="0" anchor="t">
              <a:spAutoFit/>
            </a:bodyPr>
            <a:lstStyle/>
            <a:p>
              <a:pPr algn="l">
                <a:lnSpc>
                  <a:spcPts val="7459"/>
                </a:lnSpc>
              </a:pPr>
              <a:r>
                <a:rPr lang="en-US" sz="5328">
                  <a:solidFill>
                    <a:srgbClr val="000000"/>
                  </a:solidFill>
                  <a:latin typeface="GH Guardian Headline 2"/>
                  <a:ea typeface="GH Guardian Headline 2"/>
                  <a:cs typeface="GH Guardian Headline 2"/>
                  <a:sym typeface="GH Guardian Headline 2"/>
                </a:rPr>
                <a:t>Think back to the role-play scenarios from the </a:t>
              </a:r>
            </a:p>
            <a:p>
              <a:pPr algn="l">
                <a:lnSpc>
                  <a:spcPts val="7459"/>
                </a:lnSpc>
              </a:pPr>
              <a:r>
                <a:rPr lang="en-US" sz="5328">
                  <a:solidFill>
                    <a:srgbClr val="000000"/>
                  </a:solidFill>
                  <a:latin typeface="GH Guardian Headline 2"/>
                  <a:ea typeface="GH Guardian Headline 2"/>
                  <a:cs typeface="GH Guardian Headline 2"/>
                  <a:sym typeface="GH Guardian Headline 2"/>
                </a:rPr>
                <a:t>beginning of the lesson. </a:t>
              </a:r>
            </a:p>
            <a:p>
              <a:pPr algn="l">
                <a:lnSpc>
                  <a:spcPts val="7459"/>
                </a:lnSpc>
              </a:pPr>
              <a:endParaRPr lang="en-US" sz="5328">
                <a:solidFill>
                  <a:srgbClr val="000000"/>
                </a:solidFill>
                <a:latin typeface="GH Guardian Headline 2"/>
                <a:ea typeface="GH Guardian Headline 2"/>
                <a:cs typeface="GH Guardian Headline 2"/>
                <a:sym typeface="GH Guardian Headline 2"/>
              </a:endParaRPr>
            </a:p>
            <a:p>
              <a:pPr marL="1150336" lvl="1" indent="-575168" algn="l">
                <a:lnSpc>
                  <a:spcPts val="7459"/>
                </a:lnSpc>
                <a:buFont typeface="Arial"/>
                <a:buChar char="•"/>
              </a:pPr>
              <a:r>
                <a:rPr lang="en-US" sz="5328">
                  <a:solidFill>
                    <a:srgbClr val="000000"/>
                  </a:solidFill>
                  <a:latin typeface="GH Guardian Headline 2"/>
                  <a:ea typeface="GH Guardian Headline 2"/>
                  <a:cs typeface="GH Guardian Headline 2"/>
                  <a:sym typeface="GH Guardian Headline 2"/>
                </a:rPr>
                <a:t>Are there examples where power is being used positively? </a:t>
              </a:r>
            </a:p>
            <a:p>
              <a:pPr marL="1150336" lvl="1" indent="-575168" algn="l">
                <a:lnSpc>
                  <a:spcPts val="7459"/>
                </a:lnSpc>
                <a:buFont typeface="Arial"/>
                <a:buChar char="•"/>
              </a:pPr>
              <a:r>
                <a:rPr lang="en-US" sz="5328">
                  <a:solidFill>
                    <a:srgbClr val="000000"/>
                  </a:solidFill>
                  <a:latin typeface="GH Guardian Headline 2"/>
                  <a:ea typeface="GH Guardian Headline 2"/>
                  <a:cs typeface="GH Guardian Headline 2"/>
                  <a:sym typeface="GH Guardian Headline 2"/>
                </a:rPr>
                <a:t>What might happen if these scenarios were reported in the news?</a:t>
              </a:r>
            </a:p>
          </p:txBody>
        </p:sp>
      </p:grpSp>
      <p:sp>
        <p:nvSpPr>
          <p:cNvPr id="8" name="TextBox 8"/>
          <p:cNvSpPr txBox="1"/>
          <p:nvPr/>
        </p:nvSpPr>
        <p:spPr>
          <a:xfrm>
            <a:off x="5257800" y="209031"/>
            <a:ext cx="6916201" cy="1285288"/>
          </a:xfrm>
          <a:prstGeom prst="rect">
            <a:avLst/>
          </a:prstGeom>
        </p:spPr>
        <p:txBody>
          <a:bodyPr wrap="square" lIns="0" tIns="0" rIns="0" bIns="0" rtlCol="0" anchor="t">
            <a:spAutoFit/>
          </a:bodyPr>
          <a:lstStyle/>
          <a:p>
            <a:pPr algn="ctr">
              <a:lnSpc>
                <a:spcPts val="11130"/>
              </a:lnSpc>
            </a:pPr>
            <a:r>
              <a:rPr lang="en-US" sz="7950" b="1" dirty="0">
                <a:solidFill>
                  <a:srgbClr val="FFFFFF"/>
                </a:solidFill>
                <a:latin typeface="GH Guardian Headline 3"/>
                <a:ea typeface="GH Guardian Headline 3"/>
                <a:cs typeface="GH Guardian Headline 3"/>
                <a:sym typeface="GH Guardian Headline 3"/>
              </a:rPr>
              <a:t>Let’s discuss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721987" y="3663432"/>
            <a:ext cx="14844027" cy="3873305"/>
            <a:chOff x="0" y="0"/>
            <a:chExt cx="19792035" cy="5164407"/>
          </a:xfrm>
        </p:grpSpPr>
        <p:grpSp>
          <p:nvGrpSpPr>
            <p:cNvPr id="3" name="Group 3"/>
            <p:cNvGrpSpPr/>
            <p:nvPr/>
          </p:nvGrpSpPr>
          <p:grpSpPr>
            <a:xfrm>
              <a:off x="0" y="0"/>
              <a:ext cx="19792035" cy="5164407"/>
              <a:chOff x="0" y="0"/>
              <a:chExt cx="3909538" cy="1020130"/>
            </a:xfrm>
          </p:grpSpPr>
          <p:sp>
            <p:nvSpPr>
              <p:cNvPr id="4" name="Freeform 4"/>
              <p:cNvSpPr/>
              <p:nvPr/>
            </p:nvSpPr>
            <p:spPr>
              <a:xfrm>
                <a:off x="0" y="0"/>
                <a:ext cx="3909538" cy="1020130"/>
              </a:xfrm>
              <a:custGeom>
                <a:avLst/>
                <a:gdLst/>
                <a:ahLst/>
                <a:cxnLst/>
                <a:rect l="l" t="t" r="r" b="b"/>
                <a:pathLst>
                  <a:path w="3909538" h="1020130">
                    <a:moveTo>
                      <a:pt x="0" y="0"/>
                    </a:moveTo>
                    <a:lnTo>
                      <a:pt x="3909538" y="0"/>
                    </a:lnTo>
                    <a:lnTo>
                      <a:pt x="3909538" y="1020130"/>
                    </a:lnTo>
                    <a:lnTo>
                      <a:pt x="0" y="1020130"/>
                    </a:lnTo>
                    <a:close/>
                  </a:path>
                </a:pathLst>
              </a:custGeom>
              <a:solidFill>
                <a:srgbClr val="FFFFFF"/>
              </a:solidFill>
            </p:spPr>
          </p:sp>
          <p:sp>
            <p:nvSpPr>
              <p:cNvPr id="5" name="TextBox 5"/>
              <p:cNvSpPr txBox="1"/>
              <p:nvPr/>
            </p:nvSpPr>
            <p:spPr>
              <a:xfrm>
                <a:off x="0" y="-57150"/>
                <a:ext cx="3909538" cy="1077280"/>
              </a:xfrm>
              <a:prstGeom prst="rect">
                <a:avLst/>
              </a:prstGeom>
            </p:spPr>
            <p:txBody>
              <a:bodyPr lIns="50800" tIns="50800" rIns="50800" bIns="50800" rtlCol="0" anchor="ctr"/>
              <a:lstStyle/>
              <a:p>
                <a:pPr algn="ctr">
                  <a:lnSpc>
                    <a:spcPts val="1960"/>
                  </a:lnSpc>
                </a:pPr>
                <a:endParaRPr/>
              </a:p>
            </p:txBody>
          </p:sp>
        </p:grpSp>
        <p:sp>
          <p:nvSpPr>
            <p:cNvPr id="6" name="TextBox 6"/>
            <p:cNvSpPr txBox="1"/>
            <p:nvPr/>
          </p:nvSpPr>
          <p:spPr>
            <a:xfrm>
              <a:off x="1008403" y="714528"/>
              <a:ext cx="18072352" cy="3419317"/>
            </a:xfrm>
            <a:prstGeom prst="rect">
              <a:avLst/>
            </a:prstGeom>
          </p:spPr>
          <p:txBody>
            <a:bodyPr lIns="0" tIns="0" rIns="0" bIns="0" rtlCol="0" anchor="t">
              <a:spAutoFit/>
            </a:bodyPr>
            <a:lstStyle/>
            <a:p>
              <a:pPr algn="l">
                <a:lnSpc>
                  <a:spcPts val="6706"/>
                </a:lnSpc>
                <a:spcBef>
                  <a:spcPct val="0"/>
                </a:spcBef>
              </a:pPr>
              <a:r>
                <a:rPr lang="en-US" sz="4790">
                  <a:solidFill>
                    <a:srgbClr val="000000"/>
                  </a:solidFill>
                  <a:latin typeface="GH Guardian Headline 2"/>
                  <a:ea typeface="GH Guardian Headline 2"/>
                  <a:cs typeface="GH Guardian Headline 2"/>
                  <a:sym typeface="GH Guardian Headline 2"/>
                </a:rPr>
                <a:t>Think back to the Zinc Nacional story. Write, record or film your own explainer about the hazardous waste scandal for pupils in your school.</a:t>
              </a:r>
            </a:p>
          </p:txBody>
        </p:sp>
      </p:grpSp>
      <p:sp>
        <p:nvSpPr>
          <p:cNvPr id="7" name="TextBox 7"/>
          <p:cNvSpPr txBox="1"/>
          <p:nvPr/>
        </p:nvSpPr>
        <p:spPr>
          <a:xfrm>
            <a:off x="6180054" y="780645"/>
            <a:ext cx="5927891" cy="1285224"/>
          </a:xfrm>
          <a:prstGeom prst="rect">
            <a:avLst/>
          </a:prstGeom>
        </p:spPr>
        <p:txBody>
          <a:bodyPr lIns="0" tIns="0" rIns="0" bIns="0" rtlCol="0" anchor="t">
            <a:spAutoFit/>
          </a:bodyPr>
          <a:lstStyle/>
          <a:p>
            <a:pPr algn="l">
              <a:lnSpc>
                <a:spcPts val="11127"/>
              </a:lnSpc>
            </a:pPr>
            <a:r>
              <a:rPr lang="en-US" sz="7948" b="1" dirty="0">
                <a:solidFill>
                  <a:srgbClr val="000000"/>
                </a:solidFill>
                <a:latin typeface="GH Guardian Headline 3"/>
                <a:ea typeface="GH Guardian Headline 3"/>
                <a:cs typeface="GH Guardian Headline 3"/>
                <a:sym typeface="GH Guardian Headline 3"/>
              </a:rPr>
              <a:t>Extension 1</a:t>
            </a:r>
          </a:p>
        </p:txBody>
      </p:sp>
      <p:sp>
        <p:nvSpPr>
          <p:cNvPr id="8" name="Freeform 8"/>
          <p:cNvSpPr/>
          <p:nvPr/>
        </p:nvSpPr>
        <p:spPr>
          <a:xfrm>
            <a:off x="15937315" y="303176"/>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32896" y="1806414"/>
            <a:ext cx="17790495" cy="7834943"/>
            <a:chOff x="0" y="0"/>
            <a:chExt cx="4685562" cy="2063524"/>
          </a:xfrm>
        </p:grpSpPr>
        <p:sp>
          <p:nvSpPr>
            <p:cNvPr id="3" name="Freeform 3"/>
            <p:cNvSpPr/>
            <p:nvPr/>
          </p:nvSpPr>
          <p:spPr>
            <a:xfrm>
              <a:off x="0" y="0"/>
              <a:ext cx="4685562" cy="2063524"/>
            </a:xfrm>
            <a:custGeom>
              <a:avLst/>
              <a:gdLst/>
              <a:ahLst/>
              <a:cxnLst/>
              <a:rect l="l" t="t" r="r" b="b"/>
              <a:pathLst>
                <a:path w="4685562" h="2063524">
                  <a:moveTo>
                    <a:pt x="0" y="0"/>
                  </a:moveTo>
                  <a:lnTo>
                    <a:pt x="4685562" y="0"/>
                  </a:lnTo>
                  <a:lnTo>
                    <a:pt x="4685562" y="2063524"/>
                  </a:lnTo>
                  <a:lnTo>
                    <a:pt x="0" y="2063524"/>
                  </a:lnTo>
                  <a:close/>
                </a:path>
              </a:pathLst>
            </a:custGeom>
            <a:solidFill>
              <a:srgbClr val="FFFFFF"/>
            </a:solidFill>
          </p:spPr>
        </p:sp>
        <p:sp>
          <p:nvSpPr>
            <p:cNvPr id="4" name="TextBox 4"/>
            <p:cNvSpPr txBox="1"/>
            <p:nvPr/>
          </p:nvSpPr>
          <p:spPr>
            <a:xfrm>
              <a:off x="0" y="-57150"/>
              <a:ext cx="4685562" cy="2120674"/>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434479" y="1911507"/>
            <a:ext cx="17243539" cy="8546448"/>
          </a:xfrm>
          <a:prstGeom prst="rect">
            <a:avLst/>
          </a:prstGeom>
        </p:spPr>
        <p:txBody>
          <a:bodyPr lIns="0" tIns="0" rIns="0" bIns="0" rtlCol="0" anchor="t">
            <a:spAutoFit/>
          </a:bodyPr>
          <a:lstStyle/>
          <a:p>
            <a:pPr algn="l">
              <a:lnSpc>
                <a:spcPts val="6706"/>
              </a:lnSpc>
            </a:pPr>
            <a:r>
              <a:rPr lang="en-US" sz="4790">
                <a:solidFill>
                  <a:srgbClr val="000000"/>
                </a:solidFill>
                <a:latin typeface="GH Guardian Headline 2"/>
                <a:ea typeface="GH Guardian Headline 2"/>
                <a:cs typeface="GH Guardian Headline 2"/>
                <a:sym typeface="GH Guardian Headline 2"/>
              </a:rPr>
              <a:t>Imagine you are one of the people living near the Zinc National factory. </a:t>
            </a:r>
          </a:p>
          <a:p>
            <a:pPr algn="l">
              <a:lnSpc>
                <a:spcPts val="6706"/>
              </a:lnSpc>
            </a:pPr>
            <a:endParaRPr lang="en-US" sz="4790">
              <a:solidFill>
                <a:srgbClr val="000000"/>
              </a:solidFill>
              <a:latin typeface="GH Guardian Headline 2"/>
              <a:ea typeface="GH Guardian Headline 2"/>
              <a:cs typeface="GH Guardian Headline 2"/>
              <a:sym typeface="GH Guardian Headline 2"/>
            </a:endParaRPr>
          </a:p>
          <a:p>
            <a:pPr algn="l">
              <a:lnSpc>
                <a:spcPts val="6706"/>
              </a:lnSpc>
            </a:pPr>
            <a:r>
              <a:rPr lang="en-US" sz="4790">
                <a:solidFill>
                  <a:srgbClr val="000000"/>
                </a:solidFill>
                <a:latin typeface="GH Guardian Headline 2"/>
                <a:ea typeface="GH Guardian Headline 2"/>
                <a:cs typeface="GH Guardian Headline 2"/>
                <a:sym typeface="GH Guardian Headline 2"/>
              </a:rPr>
              <a:t>Write about their feelings and experiences, thinking about how they changed from before the news reporting began to after. How did their lives change? </a:t>
            </a:r>
          </a:p>
          <a:p>
            <a:pPr algn="l">
              <a:lnSpc>
                <a:spcPts val="6706"/>
              </a:lnSpc>
            </a:pPr>
            <a:endParaRPr lang="en-US" sz="4790">
              <a:solidFill>
                <a:srgbClr val="000000"/>
              </a:solidFill>
              <a:latin typeface="GH Guardian Headline 2"/>
              <a:ea typeface="GH Guardian Headline 2"/>
              <a:cs typeface="GH Guardian Headline 2"/>
              <a:sym typeface="GH Guardian Headline 2"/>
            </a:endParaRPr>
          </a:p>
          <a:p>
            <a:pPr algn="l">
              <a:lnSpc>
                <a:spcPts val="6706"/>
              </a:lnSpc>
            </a:pPr>
            <a:r>
              <a:rPr lang="en-US" sz="4790">
                <a:solidFill>
                  <a:srgbClr val="000000"/>
                </a:solidFill>
                <a:latin typeface="GH Guardian Headline 2"/>
                <a:ea typeface="GH Guardian Headline 2"/>
                <a:cs typeface="GH Guardian Headline 2"/>
                <a:sym typeface="GH Guardian Headline 2"/>
              </a:rPr>
              <a:t>You could also pretend you are a journalist and interview your classmates in a hot seat. </a:t>
            </a:r>
          </a:p>
          <a:p>
            <a:pPr algn="l">
              <a:lnSpc>
                <a:spcPts val="6706"/>
              </a:lnSpc>
              <a:spcBef>
                <a:spcPct val="0"/>
              </a:spcBef>
            </a:pPr>
            <a:endParaRPr lang="en-US" sz="4790">
              <a:solidFill>
                <a:srgbClr val="000000"/>
              </a:solidFill>
              <a:latin typeface="GH Guardian Headline 2"/>
              <a:ea typeface="GH Guardian Headline 2"/>
              <a:cs typeface="GH Guardian Headline 2"/>
              <a:sym typeface="GH Guardian Headline 2"/>
            </a:endParaRPr>
          </a:p>
        </p:txBody>
      </p:sp>
      <p:sp>
        <p:nvSpPr>
          <p:cNvPr id="6" name="TextBox 6"/>
          <p:cNvSpPr txBox="1"/>
          <p:nvPr/>
        </p:nvSpPr>
        <p:spPr>
          <a:xfrm>
            <a:off x="5746750" y="111466"/>
            <a:ext cx="6794500" cy="1285224"/>
          </a:xfrm>
          <a:prstGeom prst="rect">
            <a:avLst/>
          </a:prstGeom>
        </p:spPr>
        <p:txBody>
          <a:bodyPr lIns="0" tIns="0" rIns="0" bIns="0" rtlCol="0" anchor="t">
            <a:spAutoFit/>
          </a:bodyPr>
          <a:lstStyle/>
          <a:p>
            <a:pPr algn="l">
              <a:lnSpc>
                <a:spcPts val="11127"/>
              </a:lnSpc>
            </a:pPr>
            <a:r>
              <a:rPr lang="en-US" sz="7948" b="1" dirty="0">
                <a:solidFill>
                  <a:srgbClr val="000000"/>
                </a:solidFill>
                <a:latin typeface="GH Guardian Headline 3"/>
                <a:ea typeface="GH Guardian Headline 3"/>
                <a:cs typeface="GH Guardian Headline 3"/>
                <a:sym typeface="GH Guardian Headline 3"/>
              </a:rPr>
              <a:t>Extension 2</a:t>
            </a:r>
          </a:p>
        </p:txBody>
      </p:sp>
      <p:sp>
        <p:nvSpPr>
          <p:cNvPr id="7" name="Freeform 7"/>
          <p:cNvSpPr/>
          <p:nvPr/>
        </p:nvSpPr>
        <p:spPr>
          <a:xfrm>
            <a:off x="15937315" y="303176"/>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48752" y="1754716"/>
            <a:ext cx="9075722" cy="7503584"/>
            <a:chOff x="0" y="0"/>
            <a:chExt cx="2390314" cy="1976253"/>
          </a:xfrm>
        </p:grpSpPr>
        <p:sp>
          <p:nvSpPr>
            <p:cNvPr id="3" name="Freeform 3"/>
            <p:cNvSpPr/>
            <p:nvPr/>
          </p:nvSpPr>
          <p:spPr>
            <a:xfrm>
              <a:off x="0" y="0"/>
              <a:ext cx="2390314" cy="1976253"/>
            </a:xfrm>
            <a:custGeom>
              <a:avLst/>
              <a:gdLst/>
              <a:ahLst/>
              <a:cxnLst/>
              <a:rect l="l" t="t" r="r" b="b"/>
              <a:pathLst>
                <a:path w="2390314" h="1976253">
                  <a:moveTo>
                    <a:pt x="0" y="0"/>
                  </a:moveTo>
                  <a:lnTo>
                    <a:pt x="2390314" y="0"/>
                  </a:lnTo>
                  <a:lnTo>
                    <a:pt x="2390314" y="1976253"/>
                  </a:lnTo>
                  <a:lnTo>
                    <a:pt x="0" y="1976253"/>
                  </a:lnTo>
                  <a:close/>
                </a:path>
              </a:pathLst>
            </a:custGeom>
            <a:solidFill>
              <a:srgbClr val="FFFFFF"/>
            </a:solidFill>
          </p:spPr>
        </p:sp>
        <p:sp>
          <p:nvSpPr>
            <p:cNvPr id="4" name="TextBox 4"/>
            <p:cNvSpPr txBox="1"/>
            <p:nvPr/>
          </p:nvSpPr>
          <p:spPr>
            <a:xfrm>
              <a:off x="0" y="-57150"/>
              <a:ext cx="2390314" cy="2033403"/>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458506" y="1924847"/>
            <a:ext cx="8685494" cy="7944064"/>
          </a:xfrm>
          <a:prstGeom prst="rect">
            <a:avLst/>
          </a:prstGeom>
        </p:spPr>
        <p:txBody>
          <a:bodyPr lIns="0" tIns="0" rIns="0" bIns="0" rtlCol="0" anchor="t">
            <a:spAutoFit/>
          </a:bodyPr>
          <a:lstStyle/>
          <a:p>
            <a:pPr algn="l">
              <a:lnSpc>
                <a:spcPts val="5238"/>
              </a:lnSpc>
            </a:pPr>
            <a:r>
              <a:rPr lang="en-US" sz="3741">
                <a:solidFill>
                  <a:srgbClr val="000000"/>
                </a:solidFill>
                <a:latin typeface="GH Guardian Headline 2"/>
                <a:ea typeface="GH Guardian Headline 2"/>
                <a:cs typeface="GH Guardian Headline 2"/>
                <a:sym typeface="GH Guardian Headline 2"/>
              </a:rPr>
              <a:t>Watch the </a:t>
            </a:r>
            <a:r>
              <a:rPr lang="en-US" sz="3741">
                <a:solidFill>
                  <a:srgbClr val="000000"/>
                </a:solidFill>
                <a:latin typeface="GH Guardian Headline 2"/>
                <a:ea typeface="GH Guardian Headline 2"/>
                <a:cs typeface="GH Guardian Headline 2"/>
                <a:sym typeface="GH Guardian Headline 2"/>
                <a:hlinkClick r:id="rId3" tooltip="https://youtu.be/Ch9lO5JPjPQ"/>
              </a:rPr>
              <a:t>Meet the journalists video</a:t>
            </a:r>
            <a:r>
              <a:rPr lang="en-US" sz="3741">
                <a:solidFill>
                  <a:srgbClr val="000000"/>
                </a:solidFill>
                <a:latin typeface="GH Guardian Headline 2"/>
                <a:ea typeface="GH Guardian Headline 2"/>
                <a:cs typeface="GH Guardian Headline 2"/>
                <a:sym typeface="GH Guardian Headline 2"/>
              </a:rPr>
              <a:t> and discuss why the story was important and needed to be fact checked so thoroughly. </a:t>
            </a:r>
          </a:p>
          <a:p>
            <a:pPr marL="807805" lvl="1" indent="-403902" algn="l">
              <a:lnSpc>
                <a:spcPts val="5238"/>
              </a:lnSpc>
              <a:buFont typeface="Arial"/>
              <a:buChar char="•"/>
            </a:pPr>
            <a:r>
              <a:rPr lang="en-US" sz="3741">
                <a:solidFill>
                  <a:srgbClr val="000000"/>
                </a:solidFill>
                <a:latin typeface="GH Guardian Headline 2"/>
                <a:ea typeface="GH Guardian Headline 2"/>
                <a:cs typeface="GH Guardian Headline 2"/>
                <a:sym typeface="GH Guardian Headline 2"/>
              </a:rPr>
              <a:t>Why was this an important story to tell? </a:t>
            </a:r>
          </a:p>
          <a:p>
            <a:pPr marL="807805" lvl="1" indent="-403902" algn="l">
              <a:lnSpc>
                <a:spcPts val="5238"/>
              </a:lnSpc>
              <a:buFont typeface="Arial"/>
              <a:buChar char="•"/>
            </a:pPr>
            <a:r>
              <a:rPr lang="en-US" sz="3741">
                <a:solidFill>
                  <a:srgbClr val="000000"/>
                </a:solidFill>
                <a:latin typeface="GH Guardian Headline 2"/>
                <a:ea typeface="GH Guardian Headline 2"/>
                <a:cs typeface="GH Guardian Headline 2"/>
                <a:sym typeface="GH Guardian Headline 2"/>
              </a:rPr>
              <a:t>Why was it important that the journalists told the story accurately? </a:t>
            </a:r>
          </a:p>
          <a:p>
            <a:pPr marL="807805" lvl="1" indent="-403902" algn="l">
              <a:lnSpc>
                <a:spcPts val="5238"/>
              </a:lnSpc>
              <a:buFont typeface="Arial"/>
              <a:buChar char="•"/>
            </a:pPr>
            <a:r>
              <a:rPr lang="en-US" sz="3741">
                <a:solidFill>
                  <a:srgbClr val="000000"/>
                </a:solidFill>
                <a:latin typeface="GH Guardian Headline 2"/>
                <a:ea typeface="GH Guardian Headline 2"/>
                <a:cs typeface="GH Guardian Headline 2"/>
                <a:sym typeface="GH Guardian Headline 2"/>
              </a:rPr>
              <a:t>What might happen if a journalist did not check the facts in their story like Erin and Verónica did?</a:t>
            </a:r>
          </a:p>
          <a:p>
            <a:pPr algn="l">
              <a:lnSpc>
                <a:spcPts val="5238"/>
              </a:lnSpc>
            </a:pPr>
            <a:endParaRPr lang="en-US" sz="3741">
              <a:solidFill>
                <a:srgbClr val="000000"/>
              </a:solidFill>
              <a:latin typeface="GH Guardian Headline 2"/>
              <a:ea typeface="GH Guardian Headline 2"/>
              <a:cs typeface="GH Guardian Headline 2"/>
              <a:sym typeface="GH Guardian Headline 2"/>
            </a:endParaRPr>
          </a:p>
          <a:p>
            <a:pPr algn="l">
              <a:lnSpc>
                <a:spcPts val="5238"/>
              </a:lnSpc>
              <a:spcBef>
                <a:spcPct val="0"/>
              </a:spcBef>
            </a:pPr>
            <a:endParaRPr lang="en-US" sz="3741">
              <a:solidFill>
                <a:srgbClr val="000000"/>
              </a:solidFill>
              <a:latin typeface="GH Guardian Headline 2"/>
              <a:ea typeface="GH Guardian Headline 2"/>
              <a:cs typeface="GH Guardian Headline 2"/>
              <a:sym typeface="GH Guardian Headline 2"/>
            </a:endParaRPr>
          </a:p>
        </p:txBody>
      </p:sp>
      <p:sp>
        <p:nvSpPr>
          <p:cNvPr id="6" name="TextBox 6"/>
          <p:cNvSpPr txBox="1"/>
          <p:nvPr/>
        </p:nvSpPr>
        <p:spPr>
          <a:xfrm>
            <a:off x="6036885" y="111451"/>
            <a:ext cx="6794500" cy="1285224"/>
          </a:xfrm>
          <a:prstGeom prst="rect">
            <a:avLst/>
          </a:prstGeom>
        </p:spPr>
        <p:txBody>
          <a:bodyPr lIns="0" tIns="0" rIns="0" bIns="0" rtlCol="0" anchor="t">
            <a:spAutoFit/>
          </a:bodyPr>
          <a:lstStyle/>
          <a:p>
            <a:pPr algn="l">
              <a:lnSpc>
                <a:spcPts val="11127"/>
              </a:lnSpc>
            </a:pPr>
            <a:r>
              <a:rPr lang="en-US" sz="7948" b="1" dirty="0">
                <a:solidFill>
                  <a:srgbClr val="000000"/>
                </a:solidFill>
                <a:latin typeface="GH Guardian Headline 3"/>
                <a:ea typeface="GH Guardian Headline 3"/>
                <a:cs typeface="GH Guardian Headline 3"/>
                <a:sym typeface="GH Guardian Headline 3"/>
              </a:rPr>
              <a:t>Extension 3</a:t>
            </a:r>
          </a:p>
        </p:txBody>
      </p:sp>
      <p:pic>
        <p:nvPicPr>
          <p:cNvPr id="7" name="Picture 7"/>
          <p:cNvPicPr>
            <a:picLocks noChangeAspect="1"/>
          </p:cNvPicPr>
          <p:nvPr>
            <a:videoFile r:link="rId1"/>
          </p:nvPr>
        </p:nvPicPr>
        <p:blipFill>
          <a:blip r:embed="rId4"/>
          <a:stretch>
            <a:fillRect/>
          </a:stretch>
        </p:blipFill>
        <p:spPr>
          <a:xfrm>
            <a:off x="9144000" y="4604432"/>
            <a:ext cx="9008921" cy="5063562"/>
          </a:xfrm>
          <a:prstGeom prst="rect">
            <a:avLst/>
          </a:prstGeom>
        </p:spPr>
      </p:pic>
      <p:sp>
        <p:nvSpPr>
          <p:cNvPr id="8" name="Freeform 8"/>
          <p:cNvSpPr/>
          <p:nvPr/>
        </p:nvSpPr>
        <p:spPr>
          <a:xfrm>
            <a:off x="15937315" y="303176"/>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5"/>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200556" y="165064"/>
            <a:ext cx="16153999" cy="1076833"/>
          </a:xfrm>
          <a:prstGeom prst="rect">
            <a:avLst/>
          </a:prstGeom>
        </p:spPr>
        <p:txBody>
          <a:bodyPr lIns="0" tIns="0" rIns="0" bIns="0" rtlCol="0" anchor="t">
            <a:spAutoFit/>
          </a:bodyPr>
          <a:lstStyle/>
          <a:p>
            <a:pPr algn="l">
              <a:lnSpc>
                <a:spcPts val="9323"/>
              </a:lnSpc>
            </a:pPr>
            <a:r>
              <a:rPr lang="en-US" sz="6659" b="1" dirty="0">
                <a:solidFill>
                  <a:srgbClr val="000000"/>
                </a:solidFill>
                <a:latin typeface="GH Guardian Headline 3"/>
                <a:ea typeface="GH Guardian Headline 3"/>
                <a:cs typeface="GH Guardian Headline 3"/>
                <a:sym typeface="GH Guardian Headline 3"/>
              </a:rPr>
              <a:t>Story-specific vocabulary to pre-teach</a:t>
            </a:r>
          </a:p>
        </p:txBody>
      </p:sp>
      <p:sp>
        <p:nvSpPr>
          <p:cNvPr id="3" name="TextBox 3"/>
          <p:cNvSpPr txBox="1"/>
          <p:nvPr/>
        </p:nvSpPr>
        <p:spPr>
          <a:xfrm>
            <a:off x="200556" y="1434803"/>
            <a:ext cx="16279245" cy="961718"/>
          </a:xfrm>
          <a:prstGeom prst="rect">
            <a:avLst/>
          </a:prstGeom>
        </p:spPr>
        <p:txBody>
          <a:bodyPr lIns="0" tIns="0" rIns="0" bIns="0" rtlCol="0" anchor="t">
            <a:spAutoFit/>
          </a:bodyPr>
          <a:lstStyle/>
          <a:p>
            <a:pPr algn="l">
              <a:lnSpc>
                <a:spcPts val="3696"/>
              </a:lnSpc>
            </a:pPr>
            <a:r>
              <a:rPr lang="en-US" sz="2640">
                <a:solidFill>
                  <a:srgbClr val="000000"/>
                </a:solidFill>
                <a:latin typeface="GH Guardian Headline 1"/>
                <a:ea typeface="GH Guardian Headline 1"/>
                <a:cs typeface="GH Guardian Headline 1"/>
                <a:sym typeface="GH Guardian Headline 1"/>
              </a:rPr>
              <a:t>This lesson is based on a news story which includes lots of vocabulary which may be new to your pupils. The lesson resources include story explainers to help your pupils understand the issue.  </a:t>
            </a:r>
          </a:p>
        </p:txBody>
      </p:sp>
      <p:sp>
        <p:nvSpPr>
          <p:cNvPr id="4" name="TextBox 4"/>
          <p:cNvSpPr txBox="1"/>
          <p:nvPr/>
        </p:nvSpPr>
        <p:spPr>
          <a:xfrm>
            <a:off x="200556" y="2685910"/>
            <a:ext cx="8139622" cy="5724795"/>
          </a:xfrm>
          <a:prstGeom prst="rect">
            <a:avLst/>
          </a:prstGeom>
        </p:spPr>
        <p:txBody>
          <a:bodyPr lIns="0" tIns="0" rIns="0" bIns="0" rtlCol="0" anchor="t">
            <a:spAutoFit/>
          </a:bodyPr>
          <a:lstStyle/>
          <a:p>
            <a:pPr algn="l">
              <a:lnSpc>
                <a:spcPts val="3461"/>
              </a:lnSpc>
            </a:pPr>
            <a:r>
              <a:rPr lang="en-US" sz="2472" dirty="0">
                <a:solidFill>
                  <a:srgbClr val="000000"/>
                </a:solidFill>
                <a:latin typeface="GH Guardian Headline 1"/>
                <a:ea typeface="GH Guardian Headline 1"/>
                <a:cs typeface="GH Guardian Headline 1"/>
                <a:sym typeface="GH Guardian Headline 1"/>
              </a:rPr>
              <a:t>Toxic</a:t>
            </a:r>
          </a:p>
          <a:p>
            <a:pPr algn="l">
              <a:lnSpc>
                <a:spcPts val="3461"/>
              </a:lnSpc>
            </a:pPr>
            <a:r>
              <a:rPr lang="en-US" sz="2472" dirty="0">
                <a:solidFill>
                  <a:srgbClr val="000000"/>
                </a:solidFill>
                <a:latin typeface="GH Guardian Headline 2"/>
                <a:ea typeface="GH Guardian Headline 2"/>
                <a:cs typeface="GH Guardian Headline 2"/>
                <a:sym typeface="GH Guardian Headline 2"/>
              </a:rPr>
              <a:t>Something which is harmful to our health. </a:t>
            </a:r>
          </a:p>
          <a:p>
            <a:pPr algn="l">
              <a:lnSpc>
                <a:spcPts val="3461"/>
              </a:lnSpc>
            </a:pPr>
            <a:endParaRPr lang="en-US" sz="2472" dirty="0">
              <a:solidFill>
                <a:srgbClr val="000000"/>
              </a:solidFill>
              <a:latin typeface="GH Guardian Headline 2"/>
              <a:ea typeface="GH Guardian Headline 2"/>
              <a:cs typeface="GH Guardian Headline 2"/>
              <a:sym typeface="GH Guardian Headline 2"/>
            </a:endParaRPr>
          </a:p>
          <a:p>
            <a:pPr algn="l">
              <a:lnSpc>
                <a:spcPts val="3461"/>
              </a:lnSpc>
            </a:pPr>
            <a:r>
              <a:rPr lang="en-US" sz="2472" dirty="0">
                <a:solidFill>
                  <a:srgbClr val="000000"/>
                </a:solidFill>
                <a:latin typeface="GH Guardian Headline 1"/>
                <a:ea typeface="GH Guardian Headline 1"/>
                <a:cs typeface="GH Guardian Headline 1"/>
                <a:sym typeface="GH Guardian Headline 1"/>
              </a:rPr>
              <a:t>Recycling plant</a:t>
            </a:r>
          </a:p>
          <a:p>
            <a:pPr algn="l">
              <a:lnSpc>
                <a:spcPts val="3461"/>
              </a:lnSpc>
            </a:pPr>
            <a:r>
              <a:rPr lang="en-US" sz="2472" dirty="0">
                <a:solidFill>
                  <a:srgbClr val="000000"/>
                </a:solidFill>
                <a:latin typeface="GH Guardian Headline 2"/>
                <a:ea typeface="GH Guardian Headline 2"/>
                <a:cs typeface="GH Guardian Headline 2"/>
                <a:sym typeface="GH Guardian Headline 2"/>
              </a:rPr>
              <a:t>A factory where used materials are sorted, ready to potentially be used for other purposes. </a:t>
            </a:r>
          </a:p>
          <a:p>
            <a:pPr algn="l">
              <a:lnSpc>
                <a:spcPts val="3461"/>
              </a:lnSpc>
            </a:pPr>
            <a:endParaRPr lang="en-US" sz="2472" dirty="0">
              <a:solidFill>
                <a:srgbClr val="000000"/>
              </a:solidFill>
              <a:latin typeface="GH Guardian Headline 2"/>
              <a:ea typeface="GH Guardian Headline 2"/>
              <a:cs typeface="GH Guardian Headline 2"/>
              <a:sym typeface="GH Guardian Headline 2"/>
            </a:endParaRPr>
          </a:p>
          <a:p>
            <a:pPr algn="l">
              <a:lnSpc>
                <a:spcPts val="3461"/>
              </a:lnSpc>
            </a:pPr>
            <a:r>
              <a:rPr lang="en-US" sz="2472" dirty="0">
                <a:solidFill>
                  <a:srgbClr val="000000"/>
                </a:solidFill>
                <a:latin typeface="GH Guardian Headline 1"/>
                <a:ea typeface="GH Guardian Headline 1"/>
                <a:cs typeface="GH Guardian Headline 1"/>
                <a:sym typeface="GH Guardian Headline 1"/>
              </a:rPr>
              <a:t>Hazardous waste </a:t>
            </a:r>
          </a:p>
          <a:p>
            <a:pPr algn="l">
              <a:lnSpc>
                <a:spcPts val="3461"/>
              </a:lnSpc>
            </a:pPr>
            <a:r>
              <a:rPr lang="en-US" sz="2472" dirty="0">
                <a:solidFill>
                  <a:srgbClr val="000000"/>
                </a:solidFill>
                <a:latin typeface="GH Guardian Headline 2"/>
                <a:ea typeface="GH Guardian Headline 2"/>
                <a:cs typeface="GH Guardian Headline 2"/>
                <a:sym typeface="GH Guardian Headline 2"/>
              </a:rPr>
              <a:t>Items that have been thrown away or not used anymore that could damage our health.</a:t>
            </a:r>
          </a:p>
          <a:p>
            <a:pPr algn="l">
              <a:lnSpc>
                <a:spcPts val="3461"/>
              </a:lnSpc>
            </a:pPr>
            <a:endParaRPr lang="en-US" sz="2472" dirty="0">
              <a:solidFill>
                <a:srgbClr val="000000"/>
              </a:solidFill>
              <a:latin typeface="GH Guardian Headline 2"/>
              <a:ea typeface="GH Guardian Headline 2"/>
              <a:cs typeface="GH Guardian Headline 2"/>
              <a:sym typeface="GH Guardian Headline 2"/>
            </a:endParaRPr>
          </a:p>
          <a:p>
            <a:pPr algn="l">
              <a:lnSpc>
                <a:spcPts val="3461"/>
              </a:lnSpc>
            </a:pPr>
            <a:r>
              <a:rPr lang="en-US" sz="2472" dirty="0">
                <a:solidFill>
                  <a:srgbClr val="000000"/>
                </a:solidFill>
                <a:latin typeface="GH Guardian Headline 1"/>
                <a:ea typeface="GH Guardian Headline 1"/>
                <a:cs typeface="GH Guardian Headline 1"/>
                <a:sym typeface="GH Guardian Headline 1"/>
              </a:rPr>
              <a:t>Lead </a:t>
            </a:r>
          </a:p>
          <a:p>
            <a:pPr algn="l">
              <a:lnSpc>
                <a:spcPts val="3461"/>
              </a:lnSpc>
            </a:pPr>
            <a:r>
              <a:rPr lang="en-US" sz="2472" dirty="0">
                <a:solidFill>
                  <a:srgbClr val="000000"/>
                </a:solidFill>
                <a:latin typeface="GH Guardian Headline 2"/>
                <a:ea typeface="GH Guardian Headline 2"/>
                <a:cs typeface="GH Guardian Headline 2"/>
                <a:sym typeface="GH Guardian Headline 2"/>
              </a:rPr>
              <a:t>A toxic metal. </a:t>
            </a:r>
          </a:p>
        </p:txBody>
      </p:sp>
      <p:sp>
        <p:nvSpPr>
          <p:cNvPr id="5" name="TextBox 5"/>
          <p:cNvSpPr txBox="1"/>
          <p:nvPr/>
        </p:nvSpPr>
        <p:spPr>
          <a:xfrm>
            <a:off x="8638114" y="2634646"/>
            <a:ext cx="9084775" cy="8094633"/>
          </a:xfrm>
          <a:prstGeom prst="rect">
            <a:avLst/>
          </a:prstGeom>
        </p:spPr>
        <p:txBody>
          <a:bodyPr lIns="0" tIns="0" rIns="0" bIns="0" rtlCol="0" anchor="t">
            <a:spAutoFit/>
          </a:bodyPr>
          <a:lstStyle/>
          <a:p>
            <a:pPr algn="l">
              <a:lnSpc>
                <a:spcPts val="3359"/>
              </a:lnSpc>
            </a:pPr>
            <a:r>
              <a:rPr lang="en-US" sz="2399">
                <a:solidFill>
                  <a:srgbClr val="000000"/>
                </a:solidFill>
                <a:latin typeface="GH Guardian Headline 1"/>
                <a:ea typeface="GH Guardian Headline 1"/>
                <a:cs typeface="GH Guardian Headline 1"/>
                <a:sym typeface="GH Guardian Headline 1"/>
              </a:rPr>
              <a:t>Cadmium</a:t>
            </a:r>
          </a:p>
          <a:p>
            <a:pPr algn="l">
              <a:lnSpc>
                <a:spcPts val="3359"/>
              </a:lnSpc>
            </a:pPr>
            <a:r>
              <a:rPr lang="en-US" sz="2399">
                <a:solidFill>
                  <a:srgbClr val="000000"/>
                </a:solidFill>
                <a:latin typeface="GH Guardian Headline 2"/>
                <a:ea typeface="GH Guardian Headline 2"/>
                <a:cs typeface="GH Guardian Headline 2"/>
                <a:sym typeface="GH Guardian Headline 2"/>
              </a:rPr>
              <a:t>A metal which is highly toxic. </a:t>
            </a:r>
          </a:p>
          <a:p>
            <a:pPr algn="l">
              <a:lnSpc>
                <a:spcPts val="3359"/>
              </a:lnSpc>
            </a:pPr>
            <a:endParaRPr lang="en-US" sz="2399">
              <a:solidFill>
                <a:srgbClr val="000000"/>
              </a:solidFill>
              <a:latin typeface="GH Guardian Headline 2"/>
              <a:ea typeface="GH Guardian Headline 2"/>
              <a:cs typeface="GH Guardian Headline 2"/>
              <a:sym typeface="GH Guardian Headline 2"/>
            </a:endParaRPr>
          </a:p>
          <a:p>
            <a:pPr algn="l">
              <a:lnSpc>
                <a:spcPts val="3359"/>
              </a:lnSpc>
            </a:pPr>
            <a:r>
              <a:rPr lang="en-US" sz="2399">
                <a:solidFill>
                  <a:srgbClr val="000000"/>
                </a:solidFill>
                <a:latin typeface="GH Guardian Headline 1"/>
                <a:ea typeface="GH Guardian Headline 1"/>
                <a:cs typeface="GH Guardian Headline 1"/>
                <a:sym typeface="GH Guardian Headline 1"/>
              </a:rPr>
              <a:t>Arsenic </a:t>
            </a:r>
          </a:p>
          <a:p>
            <a:pPr algn="l">
              <a:lnSpc>
                <a:spcPts val="3359"/>
              </a:lnSpc>
            </a:pPr>
            <a:r>
              <a:rPr lang="en-US" sz="2399">
                <a:solidFill>
                  <a:srgbClr val="000000"/>
                </a:solidFill>
                <a:latin typeface="GH Guardian Headline 2"/>
                <a:ea typeface="GH Guardian Headline 2"/>
                <a:cs typeface="GH Guardian Headline 2"/>
                <a:sym typeface="GH Guardian Headline 2"/>
              </a:rPr>
              <a:t>A chemical which is highly toxic </a:t>
            </a:r>
          </a:p>
          <a:p>
            <a:pPr algn="l">
              <a:lnSpc>
                <a:spcPts val="3359"/>
              </a:lnSpc>
            </a:pPr>
            <a:endParaRPr lang="en-US" sz="2399">
              <a:solidFill>
                <a:srgbClr val="000000"/>
              </a:solidFill>
              <a:latin typeface="GH Guardian Headline 2"/>
              <a:ea typeface="GH Guardian Headline 2"/>
              <a:cs typeface="GH Guardian Headline 2"/>
              <a:sym typeface="GH Guardian Headline 2"/>
            </a:endParaRPr>
          </a:p>
          <a:p>
            <a:pPr algn="l">
              <a:lnSpc>
                <a:spcPts val="3359"/>
              </a:lnSpc>
            </a:pPr>
            <a:r>
              <a:rPr lang="en-US" sz="2399">
                <a:solidFill>
                  <a:srgbClr val="000000"/>
                </a:solidFill>
                <a:latin typeface="GH Guardian Headline 1"/>
                <a:ea typeface="GH Guardian Headline 1"/>
                <a:cs typeface="GH Guardian Headline 1"/>
                <a:sym typeface="GH Guardian Headline 1"/>
              </a:rPr>
              <a:t>Zinc</a:t>
            </a:r>
          </a:p>
          <a:p>
            <a:pPr algn="l">
              <a:lnSpc>
                <a:spcPts val="3359"/>
              </a:lnSpc>
            </a:pPr>
            <a:r>
              <a:rPr lang="en-US" sz="2399">
                <a:solidFill>
                  <a:srgbClr val="000000"/>
                </a:solidFill>
                <a:latin typeface="GH Guardian Headline 2"/>
                <a:ea typeface="GH Guardian Headline 2"/>
                <a:cs typeface="GH Guardian Headline 2"/>
                <a:sym typeface="GH Guardian Headline 2"/>
              </a:rPr>
              <a:t>A metal used in lots of different things we use every day. It is not toxic. </a:t>
            </a:r>
          </a:p>
          <a:p>
            <a:pPr algn="l">
              <a:lnSpc>
                <a:spcPts val="3359"/>
              </a:lnSpc>
            </a:pPr>
            <a:endParaRPr lang="en-US" sz="2399">
              <a:solidFill>
                <a:srgbClr val="000000"/>
              </a:solidFill>
              <a:latin typeface="GH Guardian Headline 2"/>
              <a:ea typeface="GH Guardian Headline 2"/>
              <a:cs typeface="GH Guardian Headline 2"/>
              <a:sym typeface="GH Guardian Headline 2"/>
            </a:endParaRPr>
          </a:p>
          <a:p>
            <a:pPr algn="l">
              <a:lnSpc>
                <a:spcPts val="3359"/>
              </a:lnSpc>
            </a:pPr>
            <a:r>
              <a:rPr lang="en-US" sz="2399">
                <a:solidFill>
                  <a:srgbClr val="000000"/>
                </a:solidFill>
                <a:latin typeface="GH Guardian Headline 1"/>
                <a:ea typeface="GH Guardian Headline 1"/>
                <a:cs typeface="GH Guardian Headline 1"/>
                <a:sym typeface="GH Guardian Headline 1"/>
              </a:rPr>
              <a:t>Pollution </a:t>
            </a:r>
          </a:p>
          <a:p>
            <a:pPr algn="l">
              <a:lnSpc>
                <a:spcPts val="3359"/>
              </a:lnSpc>
            </a:pPr>
            <a:r>
              <a:rPr lang="en-US" sz="2399">
                <a:solidFill>
                  <a:srgbClr val="000000"/>
                </a:solidFill>
                <a:latin typeface="GH Guardian Headline 2"/>
                <a:ea typeface="GH Guardian Headline 2"/>
                <a:cs typeface="GH Guardian Headline 2"/>
                <a:sym typeface="GH Guardian Headline 2"/>
              </a:rPr>
              <a:t>Anything that makes where we live, the earth or the air dirty or unsafe. </a:t>
            </a:r>
          </a:p>
          <a:p>
            <a:pPr algn="l">
              <a:lnSpc>
                <a:spcPts val="3359"/>
              </a:lnSpc>
            </a:pPr>
            <a:endParaRPr lang="en-US" sz="2399">
              <a:solidFill>
                <a:srgbClr val="000000"/>
              </a:solidFill>
              <a:latin typeface="GH Guardian Headline 2"/>
              <a:ea typeface="GH Guardian Headline 2"/>
              <a:cs typeface="GH Guardian Headline 2"/>
              <a:sym typeface="GH Guardian Headline 2"/>
            </a:endParaRPr>
          </a:p>
          <a:p>
            <a:pPr algn="l">
              <a:lnSpc>
                <a:spcPts val="3359"/>
              </a:lnSpc>
            </a:pPr>
            <a:r>
              <a:rPr lang="en-US" sz="2399">
                <a:solidFill>
                  <a:srgbClr val="000000"/>
                </a:solidFill>
                <a:latin typeface="GH Guardian Headline 1"/>
                <a:ea typeface="GH Guardian Headline 1"/>
                <a:cs typeface="GH Guardian Headline 1"/>
                <a:sym typeface="GH Guardian Headline 1"/>
              </a:rPr>
              <a:t>Landfill </a:t>
            </a:r>
          </a:p>
          <a:p>
            <a:pPr algn="l">
              <a:lnSpc>
                <a:spcPts val="3359"/>
              </a:lnSpc>
            </a:pPr>
            <a:r>
              <a:rPr lang="en-US" sz="2399">
                <a:solidFill>
                  <a:srgbClr val="000000"/>
                </a:solidFill>
                <a:latin typeface="GH Guardian Headline 2"/>
                <a:ea typeface="GH Guardian Headline 2"/>
                <a:cs typeface="GH Guardian Headline 2"/>
                <a:sym typeface="GH Guardian Headline 2"/>
              </a:rPr>
              <a:t>A place where waste and rubbish is taken. A hole in the ground that is filled with waste. </a:t>
            </a:r>
          </a:p>
          <a:p>
            <a:pPr algn="l">
              <a:lnSpc>
                <a:spcPts val="3359"/>
              </a:lnSpc>
            </a:pPr>
            <a:endParaRPr lang="en-US" sz="2399">
              <a:solidFill>
                <a:srgbClr val="000000"/>
              </a:solidFill>
              <a:latin typeface="GH Guardian Headline 2"/>
              <a:ea typeface="GH Guardian Headline 2"/>
              <a:cs typeface="GH Guardian Headline 2"/>
              <a:sym typeface="GH Guardian Headline 2"/>
            </a:endParaRPr>
          </a:p>
          <a:p>
            <a:pPr algn="l">
              <a:lnSpc>
                <a:spcPts val="3359"/>
              </a:lnSpc>
            </a:pPr>
            <a:endParaRPr lang="en-US" sz="2399">
              <a:solidFill>
                <a:srgbClr val="000000"/>
              </a:solidFill>
              <a:latin typeface="GH Guardian Headline 2"/>
              <a:ea typeface="GH Guardian Headline 2"/>
              <a:cs typeface="GH Guardian Headline 2"/>
              <a:sym typeface="GH Guardian Headline 2"/>
            </a:endParaRPr>
          </a:p>
        </p:txBody>
      </p:sp>
      <p:sp>
        <p:nvSpPr>
          <p:cNvPr id="6" name="Freeform 6"/>
          <p:cNvSpPr/>
          <p:nvPr/>
        </p:nvSpPr>
        <p:spPr>
          <a:xfrm>
            <a:off x="200556" y="9111356"/>
            <a:ext cx="2185641" cy="944379"/>
          </a:xfrm>
          <a:custGeom>
            <a:avLst/>
            <a:gdLst/>
            <a:ahLst/>
            <a:cxnLst/>
            <a:rect l="l" t="t" r="r" b="b"/>
            <a:pathLst>
              <a:path w="2185641" h="944379">
                <a:moveTo>
                  <a:pt x="0" y="0"/>
                </a:moveTo>
                <a:lnTo>
                  <a:pt x="2185640" y="0"/>
                </a:lnTo>
                <a:lnTo>
                  <a:pt x="2185640" y="944379"/>
                </a:lnTo>
                <a:lnTo>
                  <a:pt x="0" y="944379"/>
                </a:lnTo>
                <a:lnTo>
                  <a:pt x="0" y="0"/>
                </a:lnTo>
                <a:close/>
              </a:path>
            </a:pathLst>
          </a:custGeom>
          <a:blipFill>
            <a:blip r:embed="rId2"/>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TextBox 2"/>
          <p:cNvSpPr txBox="1"/>
          <p:nvPr/>
        </p:nvSpPr>
        <p:spPr>
          <a:xfrm>
            <a:off x="172024" y="4752975"/>
            <a:ext cx="17943951" cy="1899919"/>
          </a:xfrm>
          <a:prstGeom prst="rect">
            <a:avLst/>
          </a:prstGeom>
        </p:spPr>
        <p:txBody>
          <a:bodyPr lIns="0" tIns="0" rIns="0" bIns="0" rtlCol="0" anchor="t">
            <a:spAutoFit/>
          </a:bodyPr>
          <a:lstStyle/>
          <a:p>
            <a:pPr algn="ctr">
              <a:lnSpc>
                <a:spcPts val="13930"/>
              </a:lnSpc>
            </a:pPr>
            <a:r>
              <a:rPr lang="en-US" sz="9950">
                <a:solidFill>
                  <a:srgbClr val="FFFFFF"/>
                </a:solidFill>
                <a:latin typeface="GH Guardian Headline 2"/>
                <a:ea typeface="GH Guardian Headline 2"/>
                <a:cs typeface="GH Guardian Headline 2"/>
                <a:sym typeface="GH Guardian Headline 2"/>
              </a:rPr>
              <a:t>Holding power to account</a:t>
            </a:r>
          </a:p>
        </p:txBody>
      </p:sp>
      <p:sp>
        <p:nvSpPr>
          <p:cNvPr id="3" name="Freeform 3"/>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
        <p:nvSpPr>
          <p:cNvPr id="4" name="TextBox 4"/>
          <p:cNvSpPr txBox="1"/>
          <p:nvPr/>
        </p:nvSpPr>
        <p:spPr>
          <a:xfrm>
            <a:off x="5409009" y="2056821"/>
            <a:ext cx="7469982" cy="3689436"/>
          </a:xfrm>
          <a:prstGeom prst="rect">
            <a:avLst/>
          </a:prstGeom>
        </p:spPr>
        <p:txBody>
          <a:bodyPr lIns="0" tIns="0" rIns="0" bIns="0" rtlCol="0" anchor="t">
            <a:spAutoFit/>
          </a:bodyPr>
          <a:lstStyle/>
          <a:p>
            <a:pPr algn="ctr">
              <a:lnSpc>
                <a:spcPts val="18694"/>
              </a:lnSpc>
            </a:pPr>
            <a:r>
              <a:rPr lang="en-US" sz="13353" b="1" dirty="0">
                <a:solidFill>
                  <a:srgbClr val="FFFFFF"/>
                </a:solidFill>
                <a:latin typeface="GH Guardian Headline 3"/>
                <a:ea typeface="GH Guardian Headline 3"/>
                <a:cs typeface="GH Guardian Headline 3"/>
                <a:sym typeface="GH Guardian Headline 3"/>
              </a:rPr>
              <a:t>Lesson 4</a:t>
            </a:r>
          </a:p>
          <a:p>
            <a:pPr algn="ctr">
              <a:lnSpc>
                <a:spcPts val="3066"/>
              </a:lnSpc>
            </a:pPr>
            <a:endParaRPr lang="en-US" sz="13353" b="1" dirty="0">
              <a:solidFill>
                <a:srgbClr val="FFFFFF"/>
              </a:solidFill>
              <a:latin typeface="GH Guardian Headline 3"/>
              <a:ea typeface="GH Guardian Headline 3"/>
              <a:cs typeface="GH Guardian Headline 3"/>
              <a:sym typeface="GH Guardian Headline 3"/>
            </a:endParaRPr>
          </a:p>
          <a:p>
            <a:pPr algn="ctr">
              <a:lnSpc>
                <a:spcPts val="5096"/>
              </a:lnSpc>
            </a:pPr>
            <a:endParaRPr lang="en-US" sz="13353" b="1" dirty="0">
              <a:solidFill>
                <a:srgbClr val="FFFFFF"/>
              </a:solidFill>
              <a:latin typeface="GH Guardian Headline 3"/>
              <a:ea typeface="GH Guardian Headline 3"/>
              <a:cs typeface="GH Guardian Headline 3"/>
              <a:sym typeface="GH Guardian Headline 3"/>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075302"/>
            <a:ext cx="16230600" cy="3704788"/>
            <a:chOff x="0" y="0"/>
            <a:chExt cx="4274726" cy="975747"/>
          </a:xfrm>
        </p:grpSpPr>
        <p:sp>
          <p:nvSpPr>
            <p:cNvPr id="3" name="Freeform 3"/>
            <p:cNvSpPr/>
            <p:nvPr/>
          </p:nvSpPr>
          <p:spPr>
            <a:xfrm>
              <a:off x="0" y="0"/>
              <a:ext cx="4274726" cy="975747"/>
            </a:xfrm>
            <a:custGeom>
              <a:avLst/>
              <a:gdLst/>
              <a:ahLst/>
              <a:cxnLst/>
              <a:rect l="l" t="t" r="r" b="b"/>
              <a:pathLst>
                <a:path w="4274726" h="975747">
                  <a:moveTo>
                    <a:pt x="0" y="0"/>
                  </a:moveTo>
                  <a:lnTo>
                    <a:pt x="4274726" y="0"/>
                  </a:lnTo>
                  <a:lnTo>
                    <a:pt x="4274726" y="975747"/>
                  </a:lnTo>
                  <a:lnTo>
                    <a:pt x="0" y="975747"/>
                  </a:lnTo>
                  <a:close/>
                </a:path>
              </a:pathLst>
            </a:custGeom>
            <a:solidFill>
              <a:srgbClr val="FFFFFF"/>
            </a:solidFill>
          </p:spPr>
        </p:sp>
        <p:sp>
          <p:nvSpPr>
            <p:cNvPr id="4" name="TextBox 4"/>
            <p:cNvSpPr txBox="1"/>
            <p:nvPr/>
          </p:nvSpPr>
          <p:spPr>
            <a:xfrm>
              <a:off x="0" y="-57150"/>
              <a:ext cx="4274726" cy="1032897"/>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6" name="Group 6"/>
          <p:cNvGrpSpPr/>
          <p:nvPr/>
        </p:nvGrpSpPr>
        <p:grpSpPr>
          <a:xfrm>
            <a:off x="1028700" y="1028700"/>
            <a:ext cx="9619027" cy="2540816"/>
            <a:chOff x="0" y="0"/>
            <a:chExt cx="2533406" cy="669186"/>
          </a:xfrm>
        </p:grpSpPr>
        <p:sp>
          <p:nvSpPr>
            <p:cNvPr id="7" name="Freeform 7"/>
            <p:cNvSpPr/>
            <p:nvPr/>
          </p:nvSpPr>
          <p:spPr>
            <a:xfrm>
              <a:off x="0" y="0"/>
              <a:ext cx="2533406" cy="669186"/>
            </a:xfrm>
            <a:custGeom>
              <a:avLst/>
              <a:gdLst/>
              <a:ahLst/>
              <a:cxnLst/>
              <a:rect l="l" t="t" r="r" b="b"/>
              <a:pathLst>
                <a:path w="2533406" h="669186">
                  <a:moveTo>
                    <a:pt x="0" y="0"/>
                  </a:moveTo>
                  <a:lnTo>
                    <a:pt x="2533406" y="0"/>
                  </a:lnTo>
                  <a:lnTo>
                    <a:pt x="2533406" y="669186"/>
                  </a:lnTo>
                  <a:lnTo>
                    <a:pt x="0" y="669186"/>
                  </a:lnTo>
                  <a:close/>
                </a:path>
              </a:pathLst>
            </a:custGeom>
            <a:solidFill>
              <a:srgbClr val="FFFFFF"/>
            </a:solidFill>
          </p:spPr>
        </p:sp>
        <p:sp>
          <p:nvSpPr>
            <p:cNvPr id="8" name="TextBox 8"/>
            <p:cNvSpPr txBox="1"/>
            <p:nvPr/>
          </p:nvSpPr>
          <p:spPr>
            <a:xfrm>
              <a:off x="0" y="-57150"/>
              <a:ext cx="2533406" cy="726336"/>
            </a:xfrm>
            <a:prstGeom prst="rect">
              <a:avLst/>
            </a:prstGeom>
          </p:spPr>
          <p:txBody>
            <a:bodyPr lIns="50800" tIns="50800" rIns="50800" bIns="50800" rtlCol="0" anchor="ctr"/>
            <a:lstStyle/>
            <a:p>
              <a:pPr algn="ctr">
                <a:lnSpc>
                  <a:spcPts val="1960"/>
                </a:lnSpc>
              </a:pPr>
              <a:endParaRPr/>
            </a:p>
          </p:txBody>
        </p:sp>
      </p:grpSp>
      <p:sp>
        <p:nvSpPr>
          <p:cNvPr id="9" name="TextBox 9"/>
          <p:cNvSpPr txBox="1"/>
          <p:nvPr/>
        </p:nvSpPr>
        <p:spPr>
          <a:xfrm>
            <a:off x="1196480" y="4038570"/>
            <a:ext cx="15895040" cy="3597277"/>
          </a:xfrm>
          <a:prstGeom prst="rect">
            <a:avLst/>
          </a:prstGeom>
        </p:spPr>
        <p:txBody>
          <a:bodyPr lIns="0" tIns="0" rIns="0" bIns="0" rtlCol="0" anchor="t">
            <a:spAutoFit/>
          </a:bodyPr>
          <a:lstStyle/>
          <a:p>
            <a:pPr algn="l">
              <a:lnSpc>
                <a:spcPts val="6299"/>
              </a:lnSpc>
            </a:pPr>
            <a:r>
              <a:rPr lang="en-US" sz="4499" b="1" dirty="0">
                <a:solidFill>
                  <a:srgbClr val="160F0E"/>
                </a:solidFill>
                <a:latin typeface="GH Guardian Headline 1"/>
                <a:ea typeface="GH Guardian Headline 1"/>
                <a:cs typeface="GH Guardian Headline 1"/>
                <a:sym typeface="GH Guardian Headline 1"/>
              </a:rPr>
              <a:t>Journalist training school</a:t>
            </a:r>
          </a:p>
          <a:p>
            <a:pPr algn="l">
              <a:lnSpc>
                <a:spcPts val="4899"/>
              </a:lnSpc>
            </a:pPr>
            <a:endParaRPr lang="en-US" sz="4499" dirty="0">
              <a:solidFill>
                <a:srgbClr val="160F0E"/>
              </a:solidFill>
              <a:latin typeface="GH Guardian Headline 1"/>
              <a:ea typeface="GH Guardian Headline 1"/>
              <a:cs typeface="GH Guardian Headline 1"/>
              <a:sym typeface="GH Guardian Headline 1"/>
            </a:endParaRPr>
          </a:p>
          <a:p>
            <a:pPr algn="l">
              <a:lnSpc>
                <a:spcPts val="5599"/>
              </a:lnSpc>
            </a:pPr>
            <a:r>
              <a:rPr lang="en-US" sz="3999" dirty="0">
                <a:solidFill>
                  <a:srgbClr val="160F0E"/>
                </a:solidFill>
                <a:latin typeface="GH Guardian Headline 2"/>
                <a:ea typeface="GH Guardian Headline 2"/>
                <a:cs typeface="GH Guardian Headline 2"/>
                <a:sym typeface="GH Guardian Headline 2"/>
              </a:rPr>
              <a:t>Sometimes journalists can make a difference to peoples’ lives by reporting stories that the public didn’t know about before, exposing the truth and, in turn, challenging power.</a:t>
            </a:r>
          </a:p>
        </p:txBody>
      </p:sp>
      <p:sp>
        <p:nvSpPr>
          <p:cNvPr id="10" name="TextBox 10"/>
          <p:cNvSpPr txBox="1"/>
          <p:nvPr/>
        </p:nvSpPr>
        <p:spPr>
          <a:xfrm>
            <a:off x="1175507" y="996796"/>
            <a:ext cx="9253988" cy="2174121"/>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3"/>
                <a:ea typeface="GH Guardian Headline 3"/>
                <a:cs typeface="GH Guardian Headline 3"/>
                <a:sym typeface="GH Guardian Headline 3"/>
              </a:rPr>
              <a:t>Learning objective</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To understand how news can challenge</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power</a:t>
            </a:r>
          </a:p>
        </p:txBody>
      </p:sp>
      <p:sp>
        <p:nvSpPr>
          <p:cNvPr id="11" name="Freeform 11"/>
          <p:cNvSpPr/>
          <p:nvPr/>
        </p:nvSpPr>
        <p:spPr>
          <a:xfrm>
            <a:off x="9563328" y="345352"/>
            <a:ext cx="6724104" cy="5044502"/>
          </a:xfrm>
          <a:custGeom>
            <a:avLst/>
            <a:gdLst/>
            <a:ahLst/>
            <a:cxnLst/>
            <a:rect l="l" t="t" r="r" b="b"/>
            <a:pathLst>
              <a:path w="6724104" h="5044502">
                <a:moveTo>
                  <a:pt x="0" y="0"/>
                </a:moveTo>
                <a:lnTo>
                  <a:pt x="6724104" y="0"/>
                </a:lnTo>
                <a:lnTo>
                  <a:pt x="6724104" y="5044502"/>
                </a:lnTo>
                <a:lnTo>
                  <a:pt x="0" y="5044502"/>
                </a:lnTo>
                <a:lnTo>
                  <a:pt x="0" y="0"/>
                </a:lnTo>
                <a:close/>
              </a:path>
            </a:pathLst>
          </a:custGeom>
          <a:blipFill>
            <a:blip r:embed="rId3"/>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620192" y="2035775"/>
            <a:ext cx="17093112" cy="5598396"/>
            <a:chOff x="0" y="0"/>
            <a:chExt cx="4501889" cy="1474475"/>
          </a:xfrm>
        </p:grpSpPr>
        <p:sp>
          <p:nvSpPr>
            <p:cNvPr id="3" name="Freeform 3"/>
            <p:cNvSpPr/>
            <p:nvPr/>
          </p:nvSpPr>
          <p:spPr>
            <a:xfrm>
              <a:off x="0" y="0"/>
              <a:ext cx="4501890" cy="1474475"/>
            </a:xfrm>
            <a:custGeom>
              <a:avLst/>
              <a:gdLst/>
              <a:ahLst/>
              <a:cxnLst/>
              <a:rect l="l" t="t" r="r" b="b"/>
              <a:pathLst>
                <a:path w="4501890" h="1474475">
                  <a:moveTo>
                    <a:pt x="0" y="0"/>
                  </a:moveTo>
                  <a:lnTo>
                    <a:pt x="4501890" y="0"/>
                  </a:lnTo>
                  <a:lnTo>
                    <a:pt x="4501890" y="1474475"/>
                  </a:lnTo>
                  <a:lnTo>
                    <a:pt x="0" y="1474475"/>
                  </a:lnTo>
                  <a:close/>
                </a:path>
              </a:pathLst>
            </a:custGeom>
            <a:solidFill>
              <a:srgbClr val="FFFFFF"/>
            </a:solidFill>
          </p:spPr>
        </p:sp>
        <p:sp>
          <p:nvSpPr>
            <p:cNvPr id="4" name="TextBox 4"/>
            <p:cNvSpPr txBox="1"/>
            <p:nvPr/>
          </p:nvSpPr>
          <p:spPr>
            <a:xfrm>
              <a:off x="0" y="-76200"/>
              <a:ext cx="4501889" cy="1550675"/>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19252" y="673891"/>
            <a:ext cx="6924548" cy="1072562"/>
            <a:chOff x="0" y="0"/>
            <a:chExt cx="1612552" cy="233226"/>
          </a:xfrm>
        </p:grpSpPr>
        <p:sp>
          <p:nvSpPr>
            <p:cNvPr id="6" name="Freeform 6"/>
            <p:cNvSpPr/>
            <p:nvPr/>
          </p:nvSpPr>
          <p:spPr>
            <a:xfrm>
              <a:off x="0" y="0"/>
              <a:ext cx="1612552" cy="233226"/>
            </a:xfrm>
            <a:custGeom>
              <a:avLst/>
              <a:gdLst/>
              <a:ahLst/>
              <a:cxnLst/>
              <a:rect l="l" t="t" r="r" b="b"/>
              <a:pathLst>
                <a:path w="1612552" h="233226">
                  <a:moveTo>
                    <a:pt x="0" y="0"/>
                  </a:moveTo>
                  <a:lnTo>
                    <a:pt x="1612552" y="0"/>
                  </a:lnTo>
                  <a:lnTo>
                    <a:pt x="1612552" y="233226"/>
                  </a:lnTo>
                  <a:lnTo>
                    <a:pt x="0" y="233226"/>
                  </a:lnTo>
                  <a:close/>
                </a:path>
              </a:pathLst>
            </a:custGeom>
            <a:solidFill>
              <a:srgbClr val="FFFFFF"/>
            </a:solidFill>
          </p:spPr>
        </p:sp>
        <p:sp>
          <p:nvSpPr>
            <p:cNvPr id="7" name="TextBox 7"/>
            <p:cNvSpPr txBox="1"/>
            <p:nvPr/>
          </p:nvSpPr>
          <p:spPr>
            <a:xfrm>
              <a:off x="0" y="-76200"/>
              <a:ext cx="1612552" cy="309426"/>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5847973" y="334499"/>
            <a:ext cx="2190750" cy="943928"/>
          </a:xfrm>
          <a:custGeom>
            <a:avLst/>
            <a:gdLst/>
            <a:ahLst/>
            <a:cxnLst/>
            <a:rect l="l" t="t" r="r" b="b"/>
            <a:pathLst>
              <a:path w="2190750" h="943928">
                <a:moveTo>
                  <a:pt x="0" y="0"/>
                </a:moveTo>
                <a:lnTo>
                  <a:pt x="2190750" y="0"/>
                </a:lnTo>
                <a:lnTo>
                  <a:pt x="2190750" y="943928"/>
                </a:lnTo>
                <a:lnTo>
                  <a:pt x="0" y="943928"/>
                </a:lnTo>
                <a:lnTo>
                  <a:pt x="0" y="0"/>
                </a:lnTo>
                <a:close/>
              </a:path>
            </a:pathLst>
          </a:custGeom>
          <a:blipFill>
            <a:blip r:embed="rId2"/>
            <a:stretch>
              <a:fillRect l="-101" r="-101"/>
            </a:stretch>
          </a:blipFill>
        </p:spPr>
      </p:sp>
      <p:sp>
        <p:nvSpPr>
          <p:cNvPr id="9" name="TextBox 9"/>
          <p:cNvSpPr txBox="1"/>
          <p:nvPr/>
        </p:nvSpPr>
        <p:spPr>
          <a:xfrm>
            <a:off x="574696" y="1520544"/>
            <a:ext cx="17138607" cy="6457705"/>
          </a:xfrm>
          <a:prstGeom prst="rect">
            <a:avLst/>
          </a:prstGeom>
        </p:spPr>
        <p:txBody>
          <a:bodyPr lIns="0" tIns="0" rIns="0" bIns="0" rtlCol="0" anchor="t">
            <a:spAutoFit/>
          </a:bodyPr>
          <a:lstStyle/>
          <a:p>
            <a:pPr algn="l">
              <a:lnSpc>
                <a:spcPts val="6329"/>
              </a:lnSpc>
            </a:pPr>
            <a:endParaRPr dirty="0"/>
          </a:p>
          <a:p>
            <a:pPr marL="976165" lvl="1" indent="-488082" algn="l">
              <a:lnSpc>
                <a:spcPts val="6329"/>
              </a:lnSpc>
              <a:buFont typeface="Arial"/>
              <a:buChar char="•"/>
            </a:pPr>
            <a:r>
              <a:rPr lang="en-US" sz="4521" dirty="0">
                <a:solidFill>
                  <a:srgbClr val="000000"/>
                </a:solidFill>
                <a:latin typeface="GH Guardian Headline 2"/>
                <a:ea typeface="GH Guardian Headline 2"/>
                <a:cs typeface="GH Guardian Headline 2"/>
                <a:sym typeface="GH Guardian Headline 2"/>
              </a:rPr>
              <a:t>Define what power means.</a:t>
            </a:r>
          </a:p>
          <a:p>
            <a:pPr marL="976165" lvl="1" indent="-488082" algn="l">
              <a:lnSpc>
                <a:spcPts val="6329"/>
              </a:lnSpc>
              <a:buFont typeface="Arial"/>
              <a:buChar char="•"/>
            </a:pPr>
            <a:r>
              <a:rPr lang="en-US" sz="4521" dirty="0">
                <a:solidFill>
                  <a:srgbClr val="000000"/>
                </a:solidFill>
                <a:latin typeface="GH Guardian Headline 2"/>
                <a:ea typeface="GH Guardian Headline 2"/>
                <a:cs typeface="GH Guardian Headline 2"/>
                <a:sym typeface="GH Guardian Headline 2"/>
              </a:rPr>
              <a:t>Explain why it is sometimes important to challenge power.</a:t>
            </a:r>
          </a:p>
          <a:p>
            <a:pPr marL="976165" lvl="1" indent="-488082" algn="l">
              <a:lnSpc>
                <a:spcPts val="6329"/>
              </a:lnSpc>
              <a:buFont typeface="Arial"/>
              <a:buChar char="•"/>
            </a:pPr>
            <a:r>
              <a:rPr lang="en-US" sz="4521" dirty="0">
                <a:solidFill>
                  <a:srgbClr val="000000"/>
                </a:solidFill>
                <a:latin typeface="GH Guardian Headline 2"/>
                <a:ea typeface="GH Guardian Headline 2"/>
                <a:cs typeface="GH Guardian Headline 2"/>
                <a:sym typeface="GH Guardian Headline 2"/>
              </a:rPr>
              <a:t>Identify how the Zinc Nacional reporting changed how people in power acted.</a:t>
            </a:r>
          </a:p>
          <a:p>
            <a:pPr marL="976165" lvl="1" indent="-488082" algn="l">
              <a:lnSpc>
                <a:spcPts val="6329"/>
              </a:lnSpc>
              <a:buFont typeface="Arial"/>
              <a:buChar char="•"/>
            </a:pPr>
            <a:r>
              <a:rPr lang="en-US" sz="4521" dirty="0">
                <a:solidFill>
                  <a:srgbClr val="000000"/>
                </a:solidFill>
                <a:latin typeface="GH Guardian Headline 2"/>
                <a:ea typeface="GH Guardian Headline 2"/>
                <a:cs typeface="GH Guardian Headline 2"/>
                <a:sym typeface="GH Guardian Headline 2"/>
              </a:rPr>
              <a:t>Describe the different effects the news reporting had on the people involved.</a:t>
            </a:r>
          </a:p>
          <a:p>
            <a:pPr algn="l">
              <a:lnSpc>
                <a:spcPts val="6329"/>
              </a:lnSpc>
            </a:pPr>
            <a:endParaRPr lang="en-US" sz="4521" dirty="0">
              <a:solidFill>
                <a:srgbClr val="000000"/>
              </a:solidFill>
              <a:latin typeface="GH Guardian Headline 2"/>
              <a:ea typeface="GH Guardian Headline 2"/>
              <a:cs typeface="GH Guardian Headline 2"/>
              <a:sym typeface="GH Guardian Headline 2"/>
            </a:endParaRPr>
          </a:p>
        </p:txBody>
      </p:sp>
      <p:sp>
        <p:nvSpPr>
          <p:cNvPr id="10" name="Freeform 10"/>
          <p:cNvSpPr/>
          <p:nvPr/>
        </p:nvSpPr>
        <p:spPr>
          <a:xfrm>
            <a:off x="6211942" y="6530664"/>
            <a:ext cx="5385427" cy="3756336"/>
          </a:xfrm>
          <a:custGeom>
            <a:avLst/>
            <a:gdLst/>
            <a:ahLst/>
            <a:cxnLst/>
            <a:rect l="l" t="t" r="r" b="b"/>
            <a:pathLst>
              <a:path w="5385427" h="3756336">
                <a:moveTo>
                  <a:pt x="0" y="0"/>
                </a:moveTo>
                <a:lnTo>
                  <a:pt x="5385427" y="0"/>
                </a:lnTo>
                <a:lnTo>
                  <a:pt x="5385427" y="3756336"/>
                </a:lnTo>
                <a:lnTo>
                  <a:pt x="0" y="3756336"/>
                </a:lnTo>
                <a:lnTo>
                  <a:pt x="0" y="0"/>
                </a:lnTo>
                <a:close/>
              </a:path>
            </a:pathLst>
          </a:custGeom>
          <a:blipFill>
            <a:blip r:embed="rId3"/>
            <a:stretch>
              <a:fillRect/>
            </a:stretch>
          </a:blipFill>
        </p:spPr>
      </p:sp>
      <p:sp>
        <p:nvSpPr>
          <p:cNvPr id="11" name="TextBox 11"/>
          <p:cNvSpPr txBox="1"/>
          <p:nvPr/>
        </p:nvSpPr>
        <p:spPr>
          <a:xfrm>
            <a:off x="665687" y="673891"/>
            <a:ext cx="6077163" cy="799130"/>
          </a:xfrm>
          <a:prstGeom prst="rect">
            <a:avLst/>
          </a:prstGeom>
        </p:spPr>
        <p:txBody>
          <a:bodyPr lIns="0" tIns="0" rIns="0" bIns="0" rtlCol="0" anchor="t">
            <a:spAutoFit/>
          </a:bodyPr>
          <a:lstStyle/>
          <a:p>
            <a:pPr algn="l">
              <a:lnSpc>
                <a:spcPts val="6926"/>
              </a:lnSpc>
            </a:pPr>
            <a:r>
              <a:rPr lang="en-US" sz="4947" b="1" dirty="0">
                <a:solidFill>
                  <a:srgbClr val="000000"/>
                </a:solidFill>
                <a:latin typeface="GH Guardian Headline 3"/>
                <a:ea typeface="GH Guardian Headline 3"/>
                <a:cs typeface="GH Guardian Headline 3"/>
                <a:sym typeface="GH Guardian Headline 3"/>
              </a:rPr>
              <a:t>Learning outcomes: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759613" y="1997750"/>
            <a:ext cx="16768773" cy="4746187"/>
            <a:chOff x="0" y="0"/>
            <a:chExt cx="4416467" cy="1250024"/>
          </a:xfrm>
        </p:grpSpPr>
        <p:sp>
          <p:nvSpPr>
            <p:cNvPr id="3" name="Freeform 3"/>
            <p:cNvSpPr/>
            <p:nvPr/>
          </p:nvSpPr>
          <p:spPr>
            <a:xfrm>
              <a:off x="0" y="0"/>
              <a:ext cx="4416467" cy="1250024"/>
            </a:xfrm>
            <a:custGeom>
              <a:avLst/>
              <a:gdLst/>
              <a:ahLst/>
              <a:cxnLst/>
              <a:rect l="l" t="t" r="r" b="b"/>
              <a:pathLst>
                <a:path w="4416467" h="1250024">
                  <a:moveTo>
                    <a:pt x="0" y="0"/>
                  </a:moveTo>
                  <a:lnTo>
                    <a:pt x="4416467" y="0"/>
                  </a:lnTo>
                  <a:lnTo>
                    <a:pt x="4416467" y="1250024"/>
                  </a:lnTo>
                  <a:lnTo>
                    <a:pt x="0" y="1250024"/>
                  </a:lnTo>
                  <a:close/>
                </a:path>
              </a:pathLst>
            </a:custGeom>
            <a:solidFill>
              <a:srgbClr val="FFFFFF"/>
            </a:solidFill>
          </p:spPr>
        </p:sp>
        <p:sp>
          <p:nvSpPr>
            <p:cNvPr id="4" name="TextBox 4"/>
            <p:cNvSpPr txBox="1"/>
            <p:nvPr/>
          </p:nvSpPr>
          <p:spPr>
            <a:xfrm>
              <a:off x="0" y="-76200"/>
              <a:ext cx="4416467" cy="132622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828425" y="314970"/>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
        <p:nvSpPr>
          <p:cNvPr id="6" name="TextBox 6"/>
          <p:cNvSpPr txBox="1"/>
          <p:nvPr/>
        </p:nvSpPr>
        <p:spPr>
          <a:xfrm>
            <a:off x="2466950" y="2849682"/>
            <a:ext cx="14456850" cy="7087019"/>
          </a:xfrm>
          <a:prstGeom prst="rect">
            <a:avLst/>
          </a:prstGeom>
        </p:spPr>
        <p:txBody>
          <a:bodyPr lIns="0" tIns="0" rIns="0" bIns="0" rtlCol="0" anchor="t">
            <a:spAutoFit/>
          </a:bodyPr>
          <a:lstStyle/>
          <a:p>
            <a:pPr algn="l">
              <a:lnSpc>
                <a:spcPts val="20531"/>
              </a:lnSpc>
            </a:pPr>
            <a:r>
              <a:rPr lang="en-US" sz="14665" b="1" dirty="0">
                <a:solidFill>
                  <a:srgbClr val="43AAE0"/>
                </a:solidFill>
                <a:latin typeface="GH Guardian Headline 3"/>
                <a:ea typeface="GH Guardian Headline 3"/>
                <a:cs typeface="GH Guardian Headline 3"/>
                <a:sym typeface="GH Guardian Headline 3"/>
              </a:rPr>
              <a:t>What is power?</a:t>
            </a:r>
          </a:p>
          <a:p>
            <a:pPr algn="l">
              <a:lnSpc>
                <a:spcPts val="16927"/>
              </a:lnSpc>
            </a:pPr>
            <a:endParaRPr lang="en-US" sz="14665" b="1" dirty="0">
              <a:solidFill>
                <a:srgbClr val="43AAE0"/>
              </a:solidFill>
              <a:latin typeface="GH Guardian Headline 3"/>
              <a:ea typeface="GH Guardian Headline 3"/>
              <a:cs typeface="GH Guardian Headline 3"/>
              <a:sym typeface="GH Guardian Headline 3"/>
            </a:endParaRPr>
          </a:p>
          <a:p>
            <a:pPr algn="l">
              <a:lnSpc>
                <a:spcPts val="16927"/>
              </a:lnSpc>
            </a:pPr>
            <a:endParaRPr lang="en-US" sz="14665" b="1" dirty="0">
              <a:solidFill>
                <a:srgbClr val="43AAE0"/>
              </a:solidFill>
              <a:latin typeface="GH Guardian Headline 3"/>
              <a:ea typeface="GH Guardian Headline 3"/>
              <a:cs typeface="GH Guardian Headline 3"/>
              <a:sym typeface="GH Guardian Headline 3"/>
            </a:endParaRPr>
          </a:p>
        </p:txBody>
      </p:sp>
      <p:sp>
        <p:nvSpPr>
          <p:cNvPr id="7" name="Freeform 7"/>
          <p:cNvSpPr/>
          <p:nvPr/>
        </p:nvSpPr>
        <p:spPr>
          <a:xfrm>
            <a:off x="4364013" y="4032817"/>
            <a:ext cx="9559974" cy="7172004"/>
          </a:xfrm>
          <a:custGeom>
            <a:avLst/>
            <a:gdLst/>
            <a:ahLst/>
            <a:cxnLst/>
            <a:rect l="l" t="t" r="r" b="b"/>
            <a:pathLst>
              <a:path w="9559974" h="7172004">
                <a:moveTo>
                  <a:pt x="0" y="0"/>
                </a:moveTo>
                <a:lnTo>
                  <a:pt x="9559974" y="0"/>
                </a:lnTo>
                <a:lnTo>
                  <a:pt x="9559974" y="7172004"/>
                </a:lnTo>
                <a:lnTo>
                  <a:pt x="0" y="7172004"/>
                </a:lnTo>
                <a:lnTo>
                  <a:pt x="0" y="0"/>
                </a:lnTo>
                <a:close/>
              </a:path>
            </a:pathLst>
          </a:custGeom>
          <a:blipFill>
            <a:blip r:embed="rId3"/>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924806" y="203622"/>
            <a:ext cx="2204085" cy="952348"/>
          </a:xfrm>
          <a:custGeom>
            <a:avLst/>
            <a:gdLst/>
            <a:ahLst/>
            <a:cxnLst/>
            <a:rect l="l" t="t" r="r" b="b"/>
            <a:pathLst>
              <a:path w="2204085" h="952348">
                <a:moveTo>
                  <a:pt x="0" y="0"/>
                </a:moveTo>
                <a:lnTo>
                  <a:pt x="2204085" y="0"/>
                </a:lnTo>
                <a:lnTo>
                  <a:pt x="2204085" y="952349"/>
                </a:lnTo>
                <a:lnTo>
                  <a:pt x="0" y="952349"/>
                </a:lnTo>
                <a:lnTo>
                  <a:pt x="0" y="0"/>
                </a:lnTo>
                <a:close/>
              </a:path>
            </a:pathLst>
          </a:custGeom>
          <a:blipFill>
            <a:blip r:embed="rId2"/>
            <a:stretch>
              <a:fillRect/>
            </a:stretch>
          </a:blipFill>
        </p:spPr>
      </p:sp>
      <p:grpSp>
        <p:nvGrpSpPr>
          <p:cNvPr id="3" name="Group 3"/>
          <p:cNvGrpSpPr/>
          <p:nvPr/>
        </p:nvGrpSpPr>
        <p:grpSpPr>
          <a:xfrm>
            <a:off x="2810586" y="1884380"/>
            <a:ext cx="13844439" cy="2735974"/>
            <a:chOff x="0" y="0"/>
            <a:chExt cx="3837417" cy="758360"/>
          </a:xfrm>
        </p:grpSpPr>
        <p:sp>
          <p:nvSpPr>
            <p:cNvPr id="4" name="Freeform 4"/>
            <p:cNvSpPr/>
            <p:nvPr/>
          </p:nvSpPr>
          <p:spPr>
            <a:xfrm>
              <a:off x="0" y="0"/>
              <a:ext cx="3837417" cy="758360"/>
            </a:xfrm>
            <a:custGeom>
              <a:avLst/>
              <a:gdLst/>
              <a:ahLst/>
              <a:cxnLst/>
              <a:rect l="l" t="t" r="r" b="b"/>
              <a:pathLst>
                <a:path w="3837417" h="758360">
                  <a:moveTo>
                    <a:pt x="0" y="0"/>
                  </a:moveTo>
                  <a:lnTo>
                    <a:pt x="3837417" y="0"/>
                  </a:lnTo>
                  <a:lnTo>
                    <a:pt x="3837417" y="758360"/>
                  </a:lnTo>
                  <a:lnTo>
                    <a:pt x="0" y="758360"/>
                  </a:lnTo>
                  <a:close/>
                </a:path>
              </a:pathLst>
            </a:custGeom>
            <a:solidFill>
              <a:srgbClr val="FFFFFF"/>
            </a:solidFill>
          </p:spPr>
        </p:sp>
        <p:sp>
          <p:nvSpPr>
            <p:cNvPr id="5" name="TextBox 5"/>
            <p:cNvSpPr txBox="1"/>
            <p:nvPr/>
          </p:nvSpPr>
          <p:spPr>
            <a:xfrm>
              <a:off x="0" y="-57150"/>
              <a:ext cx="3837417" cy="815510"/>
            </a:xfrm>
            <a:prstGeom prst="rect">
              <a:avLst/>
            </a:prstGeom>
          </p:spPr>
          <p:txBody>
            <a:bodyPr lIns="50800" tIns="50800" rIns="50800" bIns="50800" rtlCol="0" anchor="ctr"/>
            <a:lstStyle/>
            <a:p>
              <a:pPr algn="ctr">
                <a:lnSpc>
                  <a:spcPts val="1960"/>
                </a:lnSpc>
              </a:pPr>
              <a:endParaRPr/>
            </a:p>
          </p:txBody>
        </p:sp>
      </p:grpSp>
      <p:sp>
        <p:nvSpPr>
          <p:cNvPr id="6" name="TextBox 6"/>
          <p:cNvSpPr txBox="1"/>
          <p:nvPr/>
        </p:nvSpPr>
        <p:spPr>
          <a:xfrm>
            <a:off x="3068509" y="2032590"/>
            <a:ext cx="13797910" cy="2587765"/>
          </a:xfrm>
          <a:prstGeom prst="rect">
            <a:avLst/>
          </a:prstGeom>
        </p:spPr>
        <p:txBody>
          <a:bodyPr lIns="0" tIns="0" rIns="0" bIns="0" rtlCol="0" anchor="t">
            <a:spAutoFit/>
          </a:bodyPr>
          <a:lstStyle/>
          <a:p>
            <a:pPr algn="l">
              <a:lnSpc>
                <a:spcPts val="6653"/>
              </a:lnSpc>
            </a:pPr>
            <a:r>
              <a:rPr lang="en-US" sz="4752">
                <a:solidFill>
                  <a:srgbClr val="160F0E"/>
                </a:solidFill>
                <a:latin typeface="GH Guardian Headline 2"/>
                <a:ea typeface="GH Guardian Headline 2"/>
                <a:cs typeface="GH Guardian Headline 2"/>
                <a:sym typeface="GH Guardian Headline 2"/>
              </a:rPr>
              <a:t>Act out your scenario with your partner. You will both play different people with different amounts of power. </a:t>
            </a:r>
          </a:p>
        </p:txBody>
      </p:sp>
      <p:grpSp>
        <p:nvGrpSpPr>
          <p:cNvPr id="7" name="Group 7"/>
          <p:cNvGrpSpPr/>
          <p:nvPr/>
        </p:nvGrpSpPr>
        <p:grpSpPr>
          <a:xfrm>
            <a:off x="2810586" y="4968038"/>
            <a:ext cx="13844439" cy="5141497"/>
            <a:chOff x="0" y="0"/>
            <a:chExt cx="3837417" cy="1425126"/>
          </a:xfrm>
        </p:grpSpPr>
        <p:sp>
          <p:nvSpPr>
            <p:cNvPr id="8" name="Freeform 8"/>
            <p:cNvSpPr/>
            <p:nvPr/>
          </p:nvSpPr>
          <p:spPr>
            <a:xfrm>
              <a:off x="0" y="0"/>
              <a:ext cx="3837417" cy="1425126"/>
            </a:xfrm>
            <a:custGeom>
              <a:avLst/>
              <a:gdLst/>
              <a:ahLst/>
              <a:cxnLst/>
              <a:rect l="l" t="t" r="r" b="b"/>
              <a:pathLst>
                <a:path w="3837417" h="1425126">
                  <a:moveTo>
                    <a:pt x="0" y="0"/>
                  </a:moveTo>
                  <a:lnTo>
                    <a:pt x="3837417" y="0"/>
                  </a:lnTo>
                  <a:lnTo>
                    <a:pt x="3837417" y="1425126"/>
                  </a:lnTo>
                  <a:lnTo>
                    <a:pt x="0" y="1425126"/>
                  </a:lnTo>
                  <a:close/>
                </a:path>
              </a:pathLst>
            </a:custGeom>
            <a:solidFill>
              <a:srgbClr val="FFFFFF"/>
            </a:solidFill>
          </p:spPr>
        </p:sp>
        <p:sp>
          <p:nvSpPr>
            <p:cNvPr id="9" name="TextBox 9"/>
            <p:cNvSpPr txBox="1"/>
            <p:nvPr/>
          </p:nvSpPr>
          <p:spPr>
            <a:xfrm>
              <a:off x="0" y="-57150"/>
              <a:ext cx="3837417" cy="1482276"/>
            </a:xfrm>
            <a:prstGeom prst="rect">
              <a:avLst/>
            </a:prstGeom>
          </p:spPr>
          <p:txBody>
            <a:bodyPr lIns="50800" tIns="50800" rIns="50800" bIns="50800" rtlCol="0" anchor="ctr"/>
            <a:lstStyle/>
            <a:p>
              <a:pPr algn="ctr">
                <a:lnSpc>
                  <a:spcPts val="1960"/>
                </a:lnSpc>
              </a:pPr>
              <a:endParaRPr/>
            </a:p>
          </p:txBody>
        </p:sp>
      </p:grpSp>
      <p:sp>
        <p:nvSpPr>
          <p:cNvPr id="10" name="TextBox 10"/>
          <p:cNvSpPr txBox="1"/>
          <p:nvPr/>
        </p:nvSpPr>
        <p:spPr>
          <a:xfrm>
            <a:off x="2865541" y="4944016"/>
            <a:ext cx="13789483" cy="5951308"/>
          </a:xfrm>
          <a:prstGeom prst="rect">
            <a:avLst/>
          </a:prstGeom>
        </p:spPr>
        <p:txBody>
          <a:bodyPr lIns="0" tIns="0" rIns="0" bIns="0" rtlCol="0" anchor="t">
            <a:spAutoFit/>
          </a:bodyPr>
          <a:lstStyle/>
          <a:p>
            <a:pPr algn="l">
              <a:lnSpc>
                <a:spcPts val="6694"/>
              </a:lnSpc>
            </a:pPr>
            <a:r>
              <a:rPr lang="en-US" sz="4781">
                <a:solidFill>
                  <a:srgbClr val="000000"/>
                </a:solidFill>
                <a:latin typeface="GH Guardian Headline 2"/>
                <a:ea typeface="GH Guardian Headline 2"/>
                <a:cs typeface="GH Guardian Headline 2"/>
                <a:sym typeface="GH Guardian Headline 2"/>
              </a:rPr>
              <a:t>Think about these questions: </a:t>
            </a:r>
          </a:p>
          <a:p>
            <a:pPr marL="1032339" lvl="1" indent="-516170" algn="l">
              <a:lnSpc>
                <a:spcPts val="6694"/>
              </a:lnSpc>
              <a:buFont typeface="Arial"/>
              <a:buChar char="•"/>
            </a:pPr>
            <a:r>
              <a:rPr lang="en-US" sz="4781">
                <a:solidFill>
                  <a:srgbClr val="000000"/>
                </a:solidFill>
                <a:latin typeface="GH Guardian Headline 2"/>
                <a:ea typeface="GH Guardian Headline 2"/>
                <a:cs typeface="GH Guardian Headline 2"/>
                <a:sym typeface="GH Guardian Headline 2"/>
              </a:rPr>
              <a:t>Who has more power and why?</a:t>
            </a:r>
          </a:p>
          <a:p>
            <a:pPr marL="1032339" lvl="1" indent="-516170" algn="l">
              <a:lnSpc>
                <a:spcPts val="6694"/>
              </a:lnSpc>
              <a:buFont typeface="Arial"/>
              <a:buChar char="•"/>
            </a:pPr>
            <a:r>
              <a:rPr lang="en-US" sz="4781">
                <a:solidFill>
                  <a:srgbClr val="000000"/>
                </a:solidFill>
                <a:latin typeface="GH Guardian Headline 2"/>
                <a:ea typeface="GH Guardian Headline 2"/>
                <a:cs typeface="GH Guardian Headline 2"/>
                <a:sym typeface="GH Guardian Headline 2"/>
              </a:rPr>
              <a:t>Who was affected by their actions? </a:t>
            </a:r>
          </a:p>
          <a:p>
            <a:pPr marL="1032339" lvl="1" indent="-516170" algn="l">
              <a:lnSpc>
                <a:spcPts val="6694"/>
              </a:lnSpc>
              <a:buFont typeface="Arial"/>
              <a:buChar char="•"/>
            </a:pPr>
            <a:r>
              <a:rPr lang="en-US" sz="4781">
                <a:solidFill>
                  <a:srgbClr val="000000"/>
                </a:solidFill>
                <a:latin typeface="GH Guardian Headline 2"/>
                <a:ea typeface="GH Guardian Headline 2"/>
                <a:cs typeface="GH Guardian Headline 2"/>
                <a:sym typeface="GH Guardian Headline 2"/>
              </a:rPr>
              <a:t>Is the person in power acting fairly? Why/why not? </a:t>
            </a:r>
          </a:p>
          <a:p>
            <a:pPr marL="1032339" lvl="1" indent="-516170" algn="l">
              <a:lnSpc>
                <a:spcPts val="6694"/>
              </a:lnSpc>
              <a:buFont typeface="Arial"/>
              <a:buChar char="•"/>
            </a:pPr>
            <a:r>
              <a:rPr lang="en-US" sz="4781">
                <a:solidFill>
                  <a:srgbClr val="000000"/>
                </a:solidFill>
                <a:latin typeface="GH Guardian Headline 2"/>
                <a:ea typeface="GH Guardian Headline 2"/>
                <a:cs typeface="GH Guardian Headline 2"/>
                <a:sym typeface="GH Guardian Headline 2"/>
              </a:rPr>
              <a:t>Could they be challenged and, if so, how?</a:t>
            </a:r>
          </a:p>
          <a:p>
            <a:pPr algn="l">
              <a:lnSpc>
                <a:spcPts val="6694"/>
              </a:lnSpc>
              <a:spcBef>
                <a:spcPct val="0"/>
              </a:spcBef>
            </a:pPr>
            <a:endParaRPr lang="en-US" sz="4781">
              <a:solidFill>
                <a:srgbClr val="000000"/>
              </a:solidFill>
              <a:latin typeface="GH Guardian Headline 2"/>
              <a:ea typeface="GH Guardian Headline 2"/>
              <a:cs typeface="GH Guardian Headline 2"/>
              <a:sym typeface="GH Guardian Headline 2"/>
            </a:endParaRPr>
          </a:p>
        </p:txBody>
      </p:sp>
      <p:sp>
        <p:nvSpPr>
          <p:cNvPr id="11" name="TextBox 11"/>
          <p:cNvSpPr txBox="1"/>
          <p:nvPr/>
        </p:nvSpPr>
        <p:spPr>
          <a:xfrm>
            <a:off x="2672200" y="139460"/>
            <a:ext cx="12350466" cy="1215333"/>
          </a:xfrm>
          <a:prstGeom prst="rect">
            <a:avLst/>
          </a:prstGeom>
        </p:spPr>
        <p:txBody>
          <a:bodyPr wrap="square" lIns="0" tIns="0" rIns="0" bIns="0" rtlCol="0" anchor="t">
            <a:spAutoFit/>
          </a:bodyPr>
          <a:lstStyle/>
          <a:p>
            <a:pPr algn="ctr">
              <a:lnSpc>
                <a:spcPts val="10504"/>
              </a:lnSpc>
            </a:pPr>
            <a:r>
              <a:rPr lang="en-US" sz="7503" b="1" dirty="0">
                <a:solidFill>
                  <a:srgbClr val="FFFFFF"/>
                </a:solidFill>
                <a:latin typeface="GH Guardian Headline 3"/>
                <a:ea typeface="GH Guardian Headline 3"/>
                <a:cs typeface="GH Guardian Headline 3"/>
                <a:sym typeface="GH Guardian Headline 3"/>
              </a:rPr>
              <a:t>Powerful people role-play</a:t>
            </a:r>
          </a:p>
        </p:txBody>
      </p:sp>
      <p:grpSp>
        <p:nvGrpSpPr>
          <p:cNvPr id="12" name="Group 12"/>
          <p:cNvGrpSpPr/>
          <p:nvPr/>
        </p:nvGrpSpPr>
        <p:grpSpPr>
          <a:xfrm>
            <a:off x="468822" y="2150678"/>
            <a:ext cx="2203378" cy="2203378"/>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14" name="TextBox 14"/>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15" name="TextBox 15"/>
          <p:cNvSpPr txBox="1"/>
          <p:nvPr/>
        </p:nvSpPr>
        <p:spPr>
          <a:xfrm>
            <a:off x="771451" y="2006357"/>
            <a:ext cx="1598119" cy="2347699"/>
          </a:xfrm>
          <a:prstGeom prst="rect">
            <a:avLst/>
          </a:prstGeom>
        </p:spPr>
        <p:txBody>
          <a:bodyPr lIns="0" tIns="0" rIns="0" bIns="0" rtlCol="0" anchor="t">
            <a:spAutoFit/>
          </a:bodyPr>
          <a:lstStyle/>
          <a:p>
            <a:pPr algn="ctr">
              <a:lnSpc>
                <a:spcPts val="17106"/>
              </a:lnSpc>
            </a:pPr>
            <a:r>
              <a:rPr lang="en-US" sz="12218" dirty="0">
                <a:solidFill>
                  <a:srgbClr val="160F0E"/>
                </a:solidFill>
                <a:latin typeface="House Slant"/>
                <a:ea typeface="House Slant"/>
                <a:cs typeface="House Slant"/>
                <a:sym typeface="House Slant"/>
              </a:rPr>
              <a:t>1</a:t>
            </a:r>
          </a:p>
        </p:txBody>
      </p:sp>
      <p:grpSp>
        <p:nvGrpSpPr>
          <p:cNvPr id="16" name="Group 16"/>
          <p:cNvGrpSpPr/>
          <p:nvPr/>
        </p:nvGrpSpPr>
        <p:grpSpPr>
          <a:xfrm>
            <a:off x="468822" y="5124991"/>
            <a:ext cx="2203378" cy="220337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19" name="TextBox 19"/>
          <p:cNvSpPr txBox="1"/>
          <p:nvPr/>
        </p:nvSpPr>
        <p:spPr>
          <a:xfrm>
            <a:off x="771451" y="5057421"/>
            <a:ext cx="1598119" cy="2347655"/>
          </a:xfrm>
          <a:prstGeom prst="rect">
            <a:avLst/>
          </a:prstGeom>
        </p:spPr>
        <p:txBody>
          <a:bodyPr lIns="0" tIns="0" rIns="0" bIns="0" rtlCol="0" anchor="t">
            <a:spAutoFit/>
          </a:bodyPr>
          <a:lstStyle/>
          <a:p>
            <a:pPr algn="ctr">
              <a:lnSpc>
                <a:spcPts val="17106"/>
              </a:lnSpc>
            </a:pPr>
            <a:r>
              <a:rPr lang="en-US" sz="12218" dirty="0">
                <a:solidFill>
                  <a:srgbClr val="160F0E"/>
                </a:solidFill>
                <a:latin typeface="House Slant"/>
                <a:ea typeface="House Slant"/>
                <a:cs typeface="House Slant"/>
                <a:sym typeface="House Slant"/>
              </a:rPr>
              <a:t>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1402903" y="1542282"/>
            <a:ext cx="15482194" cy="4068525"/>
            <a:chOff x="0" y="0"/>
            <a:chExt cx="20642925" cy="5424700"/>
          </a:xfrm>
        </p:grpSpPr>
        <p:grpSp>
          <p:nvGrpSpPr>
            <p:cNvPr id="4" name="Group 4"/>
            <p:cNvGrpSpPr/>
            <p:nvPr/>
          </p:nvGrpSpPr>
          <p:grpSpPr>
            <a:xfrm>
              <a:off x="0" y="0"/>
              <a:ext cx="10124743" cy="5424700"/>
              <a:chOff x="0" y="0"/>
              <a:chExt cx="1999949" cy="1071546"/>
            </a:xfrm>
          </p:grpSpPr>
          <p:sp>
            <p:nvSpPr>
              <p:cNvPr id="5" name="Freeform 5"/>
              <p:cNvSpPr/>
              <p:nvPr/>
            </p:nvSpPr>
            <p:spPr>
              <a:xfrm>
                <a:off x="0" y="0"/>
                <a:ext cx="1999949" cy="1071546"/>
              </a:xfrm>
              <a:custGeom>
                <a:avLst/>
                <a:gdLst/>
                <a:ahLst/>
                <a:cxnLst/>
                <a:rect l="l" t="t" r="r" b="b"/>
                <a:pathLst>
                  <a:path w="1999949" h="1071546">
                    <a:moveTo>
                      <a:pt x="0" y="0"/>
                    </a:moveTo>
                    <a:lnTo>
                      <a:pt x="1999949" y="0"/>
                    </a:lnTo>
                    <a:lnTo>
                      <a:pt x="1999949" y="1071546"/>
                    </a:lnTo>
                    <a:lnTo>
                      <a:pt x="0" y="1071546"/>
                    </a:lnTo>
                    <a:close/>
                  </a:path>
                </a:pathLst>
              </a:custGeom>
              <a:solidFill>
                <a:srgbClr val="FFFFFF"/>
              </a:solidFill>
              <a:ln cap="sq">
                <a:noFill/>
                <a:prstDash val="solid"/>
                <a:miter/>
              </a:ln>
            </p:spPr>
          </p:sp>
          <p:sp>
            <p:nvSpPr>
              <p:cNvPr id="6" name="TextBox 6"/>
              <p:cNvSpPr txBox="1"/>
              <p:nvPr/>
            </p:nvSpPr>
            <p:spPr>
              <a:xfrm>
                <a:off x="0" y="-76200"/>
                <a:ext cx="1999949" cy="1147746"/>
              </a:xfrm>
              <a:prstGeom prst="rect">
                <a:avLst/>
              </a:prstGeom>
            </p:spPr>
            <p:txBody>
              <a:bodyPr lIns="50800" tIns="50800" rIns="50800" bIns="50800" rtlCol="0" anchor="ctr"/>
              <a:lstStyle/>
              <a:p>
                <a:pPr algn="ctr">
                  <a:lnSpc>
                    <a:spcPts val="2808"/>
                  </a:lnSpc>
                </a:pPr>
                <a:endParaRPr/>
              </a:p>
            </p:txBody>
          </p:sp>
        </p:grpSp>
        <p:sp>
          <p:nvSpPr>
            <p:cNvPr id="7" name="TextBox 7"/>
            <p:cNvSpPr txBox="1"/>
            <p:nvPr/>
          </p:nvSpPr>
          <p:spPr>
            <a:xfrm>
              <a:off x="459197" y="269467"/>
              <a:ext cx="9143999" cy="5115997"/>
            </a:xfrm>
            <a:prstGeom prst="rect">
              <a:avLst/>
            </a:prstGeom>
          </p:spPr>
          <p:txBody>
            <a:bodyPr lIns="0" tIns="0" rIns="0" bIns="0" rtlCol="0" anchor="t">
              <a:spAutoFit/>
            </a:bodyPr>
            <a:lstStyle/>
            <a:p>
              <a:pPr algn="l">
                <a:lnSpc>
                  <a:spcPts val="4336"/>
                </a:lnSpc>
                <a:spcBef>
                  <a:spcPct val="0"/>
                </a:spcBef>
              </a:pPr>
              <a:r>
                <a:rPr lang="en-US" sz="3097">
                  <a:solidFill>
                    <a:srgbClr val="000000"/>
                  </a:solidFill>
                  <a:latin typeface="GH Guardian Headline 2"/>
                  <a:ea typeface="GH Guardian Headline 2"/>
                  <a:cs typeface="GH Guardian Headline 2"/>
                  <a:sym typeface="GH Guardian Headline 2"/>
                </a:rPr>
                <a:t>Person 1: The Prime Minister</a:t>
              </a:r>
            </a:p>
            <a:p>
              <a:pPr algn="l">
                <a:lnSpc>
                  <a:spcPts val="4336"/>
                </a:lnSpc>
                <a:spcBef>
                  <a:spcPct val="0"/>
                </a:spcBef>
              </a:pPr>
              <a:r>
                <a:rPr lang="en-US" sz="3097">
                  <a:solidFill>
                    <a:srgbClr val="000000"/>
                  </a:solidFill>
                  <a:latin typeface="GH Guardian Headline 2"/>
                  <a:ea typeface="GH Guardian Headline 2"/>
                  <a:cs typeface="GH Guardian Headline 2"/>
                  <a:sym typeface="GH Guardian Headline 2"/>
                </a:rPr>
                <a:t>Person 2: MP in charge of Education</a:t>
              </a:r>
            </a:p>
            <a:p>
              <a:pPr algn="l">
                <a:lnSpc>
                  <a:spcPts val="4336"/>
                </a:lnSpc>
                <a:spcBef>
                  <a:spcPct val="0"/>
                </a:spcBef>
              </a:pPr>
              <a:endParaRPr lang="en-US" sz="3097">
                <a:solidFill>
                  <a:srgbClr val="000000"/>
                </a:solidFill>
                <a:latin typeface="GH Guardian Headline 2"/>
                <a:ea typeface="GH Guardian Headline 2"/>
                <a:cs typeface="GH Guardian Headline 2"/>
                <a:sym typeface="GH Guardian Headline 2"/>
              </a:endParaRPr>
            </a:p>
            <a:p>
              <a:pPr algn="l">
                <a:lnSpc>
                  <a:spcPts val="4336"/>
                </a:lnSpc>
                <a:spcBef>
                  <a:spcPct val="0"/>
                </a:spcBef>
              </a:pPr>
              <a:r>
                <a:rPr lang="en-US" sz="3097">
                  <a:solidFill>
                    <a:srgbClr val="000000"/>
                  </a:solidFill>
                  <a:latin typeface="GH Guardian Headline 2"/>
                  <a:ea typeface="GH Guardian Headline 2"/>
                  <a:cs typeface="GH Guardian Headline 2"/>
                  <a:sym typeface="GH Guardian Headline 2"/>
                </a:rPr>
                <a:t>The prime minister does not like sport so has decided there will be no more PE in schools.</a:t>
              </a:r>
            </a:p>
            <a:p>
              <a:pPr algn="l">
                <a:lnSpc>
                  <a:spcPts val="4336"/>
                </a:lnSpc>
                <a:spcBef>
                  <a:spcPct val="0"/>
                </a:spcBef>
              </a:pPr>
              <a:endParaRPr lang="en-US" sz="3097">
                <a:solidFill>
                  <a:srgbClr val="000000"/>
                </a:solidFill>
                <a:latin typeface="GH Guardian Headline 2"/>
                <a:ea typeface="GH Guardian Headline 2"/>
                <a:cs typeface="GH Guardian Headline 2"/>
                <a:sym typeface="GH Guardian Headline 2"/>
              </a:endParaRPr>
            </a:p>
          </p:txBody>
        </p:sp>
        <p:grpSp>
          <p:nvGrpSpPr>
            <p:cNvPr id="8" name="Group 8"/>
            <p:cNvGrpSpPr/>
            <p:nvPr/>
          </p:nvGrpSpPr>
          <p:grpSpPr>
            <a:xfrm>
              <a:off x="10518182" y="0"/>
              <a:ext cx="10124743" cy="5424700"/>
              <a:chOff x="0" y="0"/>
              <a:chExt cx="1999949" cy="1071546"/>
            </a:xfrm>
          </p:grpSpPr>
          <p:sp>
            <p:nvSpPr>
              <p:cNvPr id="9" name="Freeform 9"/>
              <p:cNvSpPr/>
              <p:nvPr/>
            </p:nvSpPr>
            <p:spPr>
              <a:xfrm>
                <a:off x="0" y="0"/>
                <a:ext cx="1999949" cy="1071546"/>
              </a:xfrm>
              <a:custGeom>
                <a:avLst/>
                <a:gdLst/>
                <a:ahLst/>
                <a:cxnLst/>
                <a:rect l="l" t="t" r="r" b="b"/>
                <a:pathLst>
                  <a:path w="1999949" h="1071546">
                    <a:moveTo>
                      <a:pt x="0" y="0"/>
                    </a:moveTo>
                    <a:lnTo>
                      <a:pt x="1999949" y="0"/>
                    </a:lnTo>
                    <a:lnTo>
                      <a:pt x="1999949" y="1071546"/>
                    </a:lnTo>
                    <a:lnTo>
                      <a:pt x="0" y="1071546"/>
                    </a:lnTo>
                    <a:close/>
                  </a:path>
                </a:pathLst>
              </a:custGeom>
              <a:solidFill>
                <a:srgbClr val="FFFFFF"/>
              </a:solidFill>
              <a:ln cap="sq">
                <a:noFill/>
                <a:prstDash val="solid"/>
                <a:miter/>
              </a:ln>
            </p:spPr>
          </p:sp>
          <p:sp>
            <p:nvSpPr>
              <p:cNvPr id="10" name="TextBox 10"/>
              <p:cNvSpPr txBox="1"/>
              <p:nvPr/>
            </p:nvSpPr>
            <p:spPr>
              <a:xfrm>
                <a:off x="0" y="-76200"/>
                <a:ext cx="1999949" cy="1147746"/>
              </a:xfrm>
              <a:prstGeom prst="rect">
                <a:avLst/>
              </a:prstGeom>
            </p:spPr>
            <p:txBody>
              <a:bodyPr lIns="50800" tIns="50800" rIns="50800" bIns="50800" rtlCol="0" anchor="ctr"/>
              <a:lstStyle/>
              <a:p>
                <a:pPr algn="ctr">
                  <a:lnSpc>
                    <a:spcPts val="2808"/>
                  </a:lnSpc>
                </a:pPr>
                <a:endParaRPr/>
              </a:p>
            </p:txBody>
          </p:sp>
        </p:grpSp>
        <p:sp>
          <p:nvSpPr>
            <p:cNvPr id="11" name="TextBox 11"/>
            <p:cNvSpPr txBox="1"/>
            <p:nvPr/>
          </p:nvSpPr>
          <p:spPr>
            <a:xfrm>
              <a:off x="11081416" y="107368"/>
              <a:ext cx="8998275" cy="5086138"/>
            </a:xfrm>
            <a:prstGeom prst="rect">
              <a:avLst/>
            </a:prstGeom>
          </p:spPr>
          <p:txBody>
            <a:bodyPr lIns="0" tIns="0" rIns="0" bIns="0" rtlCol="0" anchor="t">
              <a:spAutoFit/>
            </a:bodyPr>
            <a:lstStyle/>
            <a:p>
              <a:pPr algn="l">
                <a:lnSpc>
                  <a:spcPts val="4339"/>
                </a:lnSpc>
                <a:spcBef>
                  <a:spcPct val="0"/>
                </a:spcBef>
              </a:pPr>
              <a:r>
                <a:rPr lang="en-US" sz="3099">
                  <a:solidFill>
                    <a:srgbClr val="000000"/>
                  </a:solidFill>
                  <a:latin typeface="GH Guardian Headline 2"/>
                  <a:ea typeface="GH Guardian Headline 2"/>
                  <a:cs typeface="GH Guardian Headline 2"/>
                  <a:sym typeface="GH Guardian Headline 2"/>
                </a:rPr>
                <a:t>Person 1: The owner of a big supermarket</a:t>
              </a:r>
            </a:p>
            <a:p>
              <a:pPr algn="l">
                <a:lnSpc>
                  <a:spcPts val="4339"/>
                </a:lnSpc>
                <a:spcBef>
                  <a:spcPct val="0"/>
                </a:spcBef>
              </a:pPr>
              <a:r>
                <a:rPr lang="en-US" sz="3099">
                  <a:solidFill>
                    <a:srgbClr val="000000"/>
                  </a:solidFill>
                  <a:latin typeface="GH Guardian Headline 2"/>
                  <a:ea typeface="GH Guardian Headline 2"/>
                  <a:cs typeface="GH Guardian Headline 2"/>
                  <a:sym typeface="GH Guardian Headline 2"/>
                </a:rPr>
                <a:t>Person  2: Supermarket customer(s)</a:t>
              </a:r>
            </a:p>
            <a:p>
              <a:pPr algn="l">
                <a:lnSpc>
                  <a:spcPts val="4339"/>
                </a:lnSpc>
                <a:spcBef>
                  <a:spcPct val="0"/>
                </a:spcBef>
              </a:pPr>
              <a:endParaRPr lang="en-US" sz="3099">
                <a:solidFill>
                  <a:srgbClr val="000000"/>
                </a:solidFill>
                <a:latin typeface="GH Guardian Headline 2"/>
                <a:ea typeface="GH Guardian Headline 2"/>
                <a:cs typeface="GH Guardian Headline 2"/>
                <a:sym typeface="GH Guardian Headline 2"/>
              </a:endParaRPr>
            </a:p>
            <a:p>
              <a:pPr algn="l">
                <a:lnSpc>
                  <a:spcPts val="4339"/>
                </a:lnSpc>
                <a:spcBef>
                  <a:spcPct val="0"/>
                </a:spcBef>
              </a:pPr>
              <a:r>
                <a:rPr lang="en-US" sz="3099">
                  <a:solidFill>
                    <a:srgbClr val="000000"/>
                  </a:solidFill>
                  <a:latin typeface="GH Guardian Headline 2"/>
                  <a:ea typeface="GH Guardian Headline 2"/>
                  <a:cs typeface="GH Guardian Headline 2"/>
                  <a:sym typeface="GH Guardian Headline 2"/>
                </a:rPr>
                <a:t>The owner of the supermarket wants to stop fruit getting bruised by using lots of plastic packaging to protect it. </a:t>
              </a:r>
            </a:p>
          </p:txBody>
        </p:sp>
      </p:grpSp>
      <p:sp>
        <p:nvSpPr>
          <p:cNvPr id="12" name="TextBox 12"/>
          <p:cNvSpPr txBox="1"/>
          <p:nvPr/>
        </p:nvSpPr>
        <p:spPr>
          <a:xfrm>
            <a:off x="6237007" y="162509"/>
            <a:ext cx="6122658" cy="1191865"/>
          </a:xfrm>
          <a:prstGeom prst="rect">
            <a:avLst/>
          </a:prstGeom>
        </p:spPr>
        <p:txBody>
          <a:bodyPr lIns="0" tIns="0" rIns="0" bIns="0" rtlCol="0" anchor="t">
            <a:spAutoFit/>
          </a:bodyPr>
          <a:lstStyle/>
          <a:p>
            <a:pPr algn="ctr">
              <a:lnSpc>
                <a:spcPts val="10289"/>
              </a:lnSpc>
              <a:spcBef>
                <a:spcPct val="0"/>
              </a:spcBef>
            </a:pPr>
            <a:r>
              <a:rPr lang="en-US" sz="7349" b="1" dirty="0">
                <a:solidFill>
                  <a:srgbClr val="FFFFFF"/>
                </a:solidFill>
                <a:latin typeface="GH Guardian Headline 3"/>
                <a:ea typeface="GH Guardian Headline 3"/>
                <a:cs typeface="GH Guardian Headline 3"/>
                <a:sym typeface="GH Guardian Headline 3"/>
              </a:rPr>
              <a:t>Scenarios</a:t>
            </a:r>
          </a:p>
        </p:txBody>
      </p:sp>
      <p:grpSp>
        <p:nvGrpSpPr>
          <p:cNvPr id="13" name="Group 13"/>
          <p:cNvGrpSpPr/>
          <p:nvPr/>
        </p:nvGrpSpPr>
        <p:grpSpPr>
          <a:xfrm>
            <a:off x="5710149" y="5888482"/>
            <a:ext cx="7174510" cy="4222181"/>
            <a:chOff x="0" y="0"/>
            <a:chExt cx="9566013" cy="5629574"/>
          </a:xfrm>
        </p:grpSpPr>
        <p:grpSp>
          <p:nvGrpSpPr>
            <p:cNvPr id="14" name="Group 14"/>
            <p:cNvGrpSpPr/>
            <p:nvPr/>
          </p:nvGrpSpPr>
          <p:grpSpPr>
            <a:xfrm>
              <a:off x="0" y="0"/>
              <a:ext cx="9566013" cy="5629574"/>
              <a:chOff x="0" y="0"/>
              <a:chExt cx="1889583" cy="1112015"/>
            </a:xfrm>
          </p:grpSpPr>
          <p:sp>
            <p:nvSpPr>
              <p:cNvPr id="15" name="Freeform 15"/>
              <p:cNvSpPr/>
              <p:nvPr/>
            </p:nvSpPr>
            <p:spPr>
              <a:xfrm>
                <a:off x="0" y="0"/>
                <a:ext cx="1889583" cy="1112015"/>
              </a:xfrm>
              <a:custGeom>
                <a:avLst/>
                <a:gdLst/>
                <a:ahLst/>
                <a:cxnLst/>
                <a:rect l="l" t="t" r="r" b="b"/>
                <a:pathLst>
                  <a:path w="1889583" h="1112015">
                    <a:moveTo>
                      <a:pt x="0" y="0"/>
                    </a:moveTo>
                    <a:lnTo>
                      <a:pt x="1889583" y="0"/>
                    </a:lnTo>
                    <a:lnTo>
                      <a:pt x="1889583" y="1112015"/>
                    </a:lnTo>
                    <a:lnTo>
                      <a:pt x="0" y="1112015"/>
                    </a:lnTo>
                    <a:close/>
                  </a:path>
                </a:pathLst>
              </a:custGeom>
              <a:solidFill>
                <a:srgbClr val="FFFFFF"/>
              </a:solidFill>
              <a:ln cap="sq">
                <a:noFill/>
                <a:prstDash val="solid"/>
                <a:miter/>
              </a:ln>
            </p:spPr>
          </p:sp>
          <p:sp>
            <p:nvSpPr>
              <p:cNvPr id="16" name="TextBox 16"/>
              <p:cNvSpPr txBox="1"/>
              <p:nvPr/>
            </p:nvSpPr>
            <p:spPr>
              <a:xfrm>
                <a:off x="0" y="-76200"/>
                <a:ext cx="1889583" cy="1188215"/>
              </a:xfrm>
              <a:prstGeom prst="rect">
                <a:avLst/>
              </a:prstGeom>
            </p:spPr>
            <p:txBody>
              <a:bodyPr lIns="50800" tIns="50800" rIns="50800" bIns="50800" rtlCol="0" anchor="ctr"/>
              <a:lstStyle/>
              <a:p>
                <a:pPr algn="ctr">
                  <a:lnSpc>
                    <a:spcPts val="2808"/>
                  </a:lnSpc>
                </a:pPr>
                <a:endParaRPr/>
              </a:p>
            </p:txBody>
          </p:sp>
        </p:grpSp>
        <p:sp>
          <p:nvSpPr>
            <p:cNvPr id="17" name="TextBox 17"/>
            <p:cNvSpPr txBox="1"/>
            <p:nvPr/>
          </p:nvSpPr>
          <p:spPr>
            <a:xfrm>
              <a:off x="450744" y="252571"/>
              <a:ext cx="8664525" cy="5086138"/>
            </a:xfrm>
            <a:prstGeom prst="rect">
              <a:avLst/>
            </a:prstGeom>
          </p:spPr>
          <p:txBody>
            <a:bodyPr lIns="0" tIns="0" rIns="0" bIns="0" rtlCol="0" anchor="t">
              <a:spAutoFit/>
            </a:bodyPr>
            <a:lstStyle/>
            <a:p>
              <a:pPr algn="l">
                <a:lnSpc>
                  <a:spcPts val="4339"/>
                </a:lnSpc>
                <a:spcBef>
                  <a:spcPct val="0"/>
                </a:spcBef>
              </a:pPr>
              <a:r>
                <a:rPr lang="en-US" sz="3099">
                  <a:solidFill>
                    <a:srgbClr val="000000"/>
                  </a:solidFill>
                  <a:latin typeface="GH Guardian Headline 2"/>
                  <a:ea typeface="GH Guardian Headline 2"/>
                  <a:cs typeface="GH Guardian Headline 2"/>
                  <a:sym typeface="GH Guardian Headline 2"/>
                </a:rPr>
                <a:t>Person 1: The rich owner of a big company</a:t>
              </a:r>
            </a:p>
            <a:p>
              <a:pPr algn="l">
                <a:lnSpc>
                  <a:spcPts val="4339"/>
                </a:lnSpc>
                <a:spcBef>
                  <a:spcPct val="0"/>
                </a:spcBef>
              </a:pPr>
              <a:r>
                <a:rPr lang="en-US" sz="3099">
                  <a:solidFill>
                    <a:srgbClr val="000000"/>
                  </a:solidFill>
                  <a:latin typeface="GH Guardian Headline 2"/>
                  <a:ea typeface="GH Guardian Headline 2"/>
                  <a:cs typeface="GH Guardian Headline 2"/>
                  <a:sym typeface="GH Guardian Headline 2"/>
                </a:rPr>
                <a:t>Person 2: School headteacher(s)</a:t>
              </a:r>
            </a:p>
            <a:p>
              <a:pPr algn="l">
                <a:lnSpc>
                  <a:spcPts val="4339"/>
                </a:lnSpc>
                <a:spcBef>
                  <a:spcPct val="0"/>
                </a:spcBef>
              </a:pPr>
              <a:endParaRPr lang="en-US" sz="3099">
                <a:solidFill>
                  <a:srgbClr val="000000"/>
                </a:solidFill>
                <a:latin typeface="GH Guardian Headline 2"/>
                <a:ea typeface="GH Guardian Headline 2"/>
                <a:cs typeface="GH Guardian Headline 2"/>
                <a:sym typeface="GH Guardian Headline 2"/>
              </a:endParaRPr>
            </a:p>
            <a:p>
              <a:pPr algn="l">
                <a:lnSpc>
                  <a:spcPts val="4339"/>
                </a:lnSpc>
                <a:spcBef>
                  <a:spcPct val="0"/>
                </a:spcBef>
              </a:pPr>
              <a:r>
                <a:rPr lang="en-US" sz="3099">
                  <a:solidFill>
                    <a:srgbClr val="000000"/>
                  </a:solidFill>
                  <a:latin typeface="GH Guardian Headline 2"/>
                  <a:ea typeface="GH Guardian Headline 2"/>
                  <a:cs typeface="GH Guardian Headline 2"/>
                  <a:sym typeface="GH Guardian Headline 2"/>
                </a:rPr>
                <a:t>The owner of the company has decided to use some of their money to send free books to local schools.</a:t>
              </a:r>
            </a:p>
          </p:txBody>
        </p:sp>
      </p:grpSp>
      <p:sp>
        <p:nvSpPr>
          <p:cNvPr id="18" name="Freeform 18"/>
          <p:cNvSpPr/>
          <p:nvPr/>
        </p:nvSpPr>
        <p:spPr>
          <a:xfrm>
            <a:off x="-1221617" y="4243704"/>
            <a:ext cx="9400730" cy="7052538"/>
          </a:xfrm>
          <a:custGeom>
            <a:avLst/>
            <a:gdLst/>
            <a:ahLst/>
            <a:cxnLst/>
            <a:rect l="l" t="t" r="r" b="b"/>
            <a:pathLst>
              <a:path w="9400730" h="7052538">
                <a:moveTo>
                  <a:pt x="0" y="0"/>
                </a:moveTo>
                <a:lnTo>
                  <a:pt x="9400730" y="0"/>
                </a:lnTo>
                <a:lnTo>
                  <a:pt x="9400730" y="7052538"/>
                </a:lnTo>
                <a:lnTo>
                  <a:pt x="0" y="7052538"/>
                </a:lnTo>
                <a:lnTo>
                  <a:pt x="0" y="0"/>
                </a:lnTo>
                <a:close/>
              </a:path>
            </a:pathLst>
          </a:custGeom>
          <a:blipFill>
            <a:blip r:embed="rId3"/>
            <a:stretch>
              <a:fillRect/>
            </a:stretch>
          </a:blipFill>
          <a:ln cap="sq">
            <a:noFill/>
            <a:prstDash val="solid"/>
            <a:miter/>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839853" y="906690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418503" y="2656762"/>
            <a:ext cx="17422451" cy="4965342"/>
            <a:chOff x="0" y="0"/>
            <a:chExt cx="23229934" cy="6620456"/>
          </a:xfrm>
        </p:grpSpPr>
        <p:grpSp>
          <p:nvGrpSpPr>
            <p:cNvPr id="4" name="Group 4"/>
            <p:cNvGrpSpPr/>
            <p:nvPr/>
          </p:nvGrpSpPr>
          <p:grpSpPr>
            <a:xfrm>
              <a:off x="0" y="0"/>
              <a:ext cx="23229934" cy="6620456"/>
              <a:chOff x="0" y="0"/>
              <a:chExt cx="4596146" cy="1309887"/>
            </a:xfrm>
          </p:grpSpPr>
          <p:sp>
            <p:nvSpPr>
              <p:cNvPr id="5" name="Freeform 5"/>
              <p:cNvSpPr/>
              <p:nvPr/>
            </p:nvSpPr>
            <p:spPr>
              <a:xfrm>
                <a:off x="0" y="0"/>
                <a:ext cx="4596146" cy="1309887"/>
              </a:xfrm>
              <a:custGeom>
                <a:avLst/>
                <a:gdLst/>
                <a:ahLst/>
                <a:cxnLst/>
                <a:rect l="l" t="t" r="r" b="b"/>
                <a:pathLst>
                  <a:path w="4596146" h="1309887">
                    <a:moveTo>
                      <a:pt x="0" y="0"/>
                    </a:moveTo>
                    <a:lnTo>
                      <a:pt x="4596146" y="0"/>
                    </a:lnTo>
                    <a:lnTo>
                      <a:pt x="4596146" y="1309887"/>
                    </a:lnTo>
                    <a:lnTo>
                      <a:pt x="0" y="1309887"/>
                    </a:lnTo>
                    <a:close/>
                  </a:path>
                </a:pathLst>
              </a:custGeom>
              <a:solidFill>
                <a:srgbClr val="FFFFFF"/>
              </a:solidFill>
            </p:spPr>
          </p:sp>
          <p:sp>
            <p:nvSpPr>
              <p:cNvPr id="6" name="TextBox 6"/>
              <p:cNvSpPr txBox="1"/>
              <p:nvPr/>
            </p:nvSpPr>
            <p:spPr>
              <a:xfrm>
                <a:off x="0" y="-76200"/>
                <a:ext cx="4596146" cy="1386087"/>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583257" y="499618"/>
              <a:ext cx="22063420" cy="5402145"/>
            </a:xfrm>
            <a:prstGeom prst="rect">
              <a:avLst/>
            </a:prstGeom>
          </p:spPr>
          <p:txBody>
            <a:bodyPr lIns="0" tIns="0" rIns="0" bIns="0" rtlCol="0" anchor="t">
              <a:spAutoFit/>
            </a:bodyPr>
            <a:lstStyle/>
            <a:p>
              <a:pPr algn="ctr">
                <a:lnSpc>
                  <a:spcPts val="7966"/>
                </a:lnSpc>
              </a:pPr>
              <a:r>
                <a:rPr lang="en-US" sz="5690">
                  <a:solidFill>
                    <a:srgbClr val="000000"/>
                  </a:solidFill>
                  <a:latin typeface="GH Guardian Headline 3"/>
                  <a:ea typeface="GH Guardian Headline 3"/>
                  <a:cs typeface="GH Guardian Headline 3"/>
                  <a:sym typeface="GH Guardian Headline 3"/>
                </a:rPr>
                <a:t>Let’s create a class definition of power </a:t>
              </a:r>
            </a:p>
            <a:p>
              <a:pPr marL="1228617" lvl="1" indent="-614309" algn="l">
                <a:lnSpc>
                  <a:spcPts val="7966"/>
                </a:lnSpc>
                <a:buFont typeface="Arial"/>
                <a:buChar char="•"/>
              </a:pPr>
              <a:r>
                <a:rPr lang="en-US" sz="5690">
                  <a:solidFill>
                    <a:srgbClr val="000000"/>
                  </a:solidFill>
                  <a:latin typeface="GH Guardian Headline 2"/>
                  <a:ea typeface="GH Guardian Headline 2"/>
                  <a:cs typeface="GH Guardian Headline 2"/>
                  <a:sym typeface="GH Guardian Headline 2"/>
                </a:rPr>
                <a:t>Can ‘powerful’ people be anyone and anywhere? </a:t>
              </a:r>
            </a:p>
            <a:p>
              <a:pPr marL="1228617" lvl="1" indent="-614309" algn="l">
                <a:lnSpc>
                  <a:spcPts val="7966"/>
                </a:lnSpc>
                <a:buFont typeface="Arial"/>
                <a:buChar char="•"/>
              </a:pPr>
              <a:r>
                <a:rPr lang="en-US" sz="5690">
                  <a:solidFill>
                    <a:srgbClr val="000000"/>
                  </a:solidFill>
                  <a:latin typeface="GH Guardian Headline 2"/>
                  <a:ea typeface="GH Guardian Headline 2"/>
                  <a:cs typeface="GH Guardian Headline 2"/>
                  <a:sym typeface="GH Guardian Headline 2"/>
                </a:rPr>
                <a:t>Is it good to be powerful? </a:t>
              </a:r>
            </a:p>
            <a:p>
              <a:pPr marL="1228617" lvl="1" indent="-614309" algn="l">
                <a:lnSpc>
                  <a:spcPts val="7966"/>
                </a:lnSpc>
                <a:buFont typeface="Arial"/>
                <a:buChar char="•"/>
              </a:pPr>
              <a:r>
                <a:rPr lang="en-US" sz="5690">
                  <a:solidFill>
                    <a:srgbClr val="000000"/>
                  </a:solidFill>
                  <a:latin typeface="GH Guardian Headline 2"/>
                  <a:ea typeface="GH Guardian Headline 2"/>
                  <a:cs typeface="GH Guardian Headline 2"/>
                  <a:sym typeface="GH Guardian Headline 2"/>
                </a:rPr>
                <a:t>When is it important to challenge power?</a:t>
              </a:r>
            </a:p>
          </p:txBody>
        </p:sp>
      </p:grpSp>
      <p:sp>
        <p:nvSpPr>
          <p:cNvPr id="8" name="TextBox 8"/>
          <p:cNvSpPr txBox="1"/>
          <p:nvPr/>
        </p:nvSpPr>
        <p:spPr>
          <a:xfrm>
            <a:off x="6324600" y="318232"/>
            <a:ext cx="4451419" cy="1215269"/>
          </a:xfrm>
          <a:prstGeom prst="rect">
            <a:avLst/>
          </a:prstGeom>
        </p:spPr>
        <p:txBody>
          <a:bodyPr wrap="square" lIns="0" tIns="0" rIns="0" bIns="0" rtlCol="0" anchor="t">
            <a:spAutoFit/>
          </a:bodyPr>
          <a:lstStyle/>
          <a:p>
            <a:pPr algn="ctr">
              <a:lnSpc>
                <a:spcPts val="10500"/>
              </a:lnSpc>
              <a:spcBef>
                <a:spcPct val="0"/>
              </a:spcBef>
            </a:pPr>
            <a:r>
              <a:rPr lang="en-US" sz="7500" b="1">
                <a:solidFill>
                  <a:srgbClr val="FFFFFF"/>
                </a:solidFill>
                <a:latin typeface="GH Guardian Headline 3"/>
                <a:ea typeface="GH Guardian Headline 3"/>
                <a:cs typeface="GH Guardian Headline 3"/>
                <a:sym typeface="GH Guardian Headline 3"/>
              </a:rPr>
              <a:t>Discuss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1306</Words>
  <Application>Microsoft Macintosh PowerPoint</Application>
  <PresentationFormat>Custom</PresentationFormat>
  <Paragraphs>180</Paragraphs>
  <Slides>19</Slides>
  <Notes>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GH Guardian Headline 3</vt:lpstr>
      <vt:lpstr>House Slant</vt:lpstr>
      <vt:lpstr>GH Guardian Headline 2</vt:lpstr>
      <vt:lpstr>Calibri</vt:lpstr>
      <vt:lpstr>Arial</vt:lpstr>
      <vt:lpstr>GH Guardian Headline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4: Holding power to account</dc:title>
  <cp:lastModifiedBy>Microsoft Office User</cp:lastModifiedBy>
  <cp:revision>2</cp:revision>
  <dcterms:created xsi:type="dcterms:W3CDTF">2006-08-16T00:00:00Z</dcterms:created>
  <dcterms:modified xsi:type="dcterms:W3CDTF">2026-08-03T09:32:37Z</dcterms:modified>
  <dc:identifier>DAHMpxrmADg</dc:identifier>
</cp:coreProperties>
</file>