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GH Guardian Headline 1" pitchFamily="2" charset="0"/>
      <p:regular r:id="rId27"/>
      <p:bold r:id="rId28"/>
      <p:italic r:id="rId29"/>
      <p:boldItalic r:id="rId30"/>
    </p:embeddedFont>
    <p:embeddedFont>
      <p:font typeface="GH Guardian Headline 2" pitchFamily="2" charset="0"/>
      <p:regular r:id="rId31"/>
      <p:bold r:id="rId32"/>
      <p:italic r:id="rId33"/>
      <p:boldItalic r:id="rId34"/>
    </p:embeddedFont>
    <p:embeddedFont>
      <p:font typeface="GH Guardian Headline 3" pitchFamily="2" charset="0"/>
      <p:regular r:id="rId35"/>
      <p:bold r:id="rId36"/>
      <p:italic r:id="rId37"/>
      <p:boldItalic r:id="rId38"/>
    </p:embeddedFont>
    <p:embeddedFont>
      <p:font typeface="House Slant" panose="03060602040402030204" pitchFamily="66" charset="77"/>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73" autoAdjust="0"/>
    <p:restoredTop sz="94640" autoAdjust="0"/>
  </p:normalViewPr>
  <p:slideViewPr>
    <p:cSldViewPr>
      <p:cViewPr varScale="1">
        <p:scale>
          <a:sx n="62" d="100"/>
          <a:sy n="62" d="100"/>
        </p:scale>
        <p:origin x="232" y="7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New discount shop: https://www.kidderminstershuttle.co.uk/news/24608786.kidderminster-new-shop-brands4less-opens-town-centre/ </a:t>
            </a:r>
          </a:p>
          <a:p>
            <a:endParaRPr lang="en-US"/>
          </a:p>
          <a:p>
            <a:r>
              <a:rPr lang="en-US"/>
              <a:t>Woman fined £500: https://www.bbc.co.uk/news/articles/c9qvvpe9rw4o</a:t>
            </a:r>
          </a:p>
          <a:p>
            <a:endParaRPr lang="en-US"/>
          </a:p>
          <a:p>
            <a:r>
              <a:rPr lang="en-US"/>
              <a:t>UK elects new prime minister:</a:t>
            </a:r>
          </a:p>
          <a:p>
            <a:r>
              <a:rPr lang="en-US"/>
              <a:t>https://www.bbc.co.uk/newsround/articles/cxx2pd3r538o</a:t>
            </a:r>
          </a:p>
          <a:p>
            <a:endParaRPr lang="en-US"/>
          </a:p>
          <a:p>
            <a:r>
              <a:rPr lang="en-US"/>
              <a:t>Climate protester sentenced to five years:</a:t>
            </a:r>
          </a:p>
          <a:p>
            <a:r>
              <a:rPr lang="en-US"/>
              <a:t>https://www.theguardian.com/environment/article/2024/jul/18/five-just-stop-oil-supporters-jailed-over-protest-that-blocked-m25</a:t>
            </a:r>
          </a:p>
          <a:p>
            <a:endParaRPr lang="en-US"/>
          </a:p>
          <a:p>
            <a:r>
              <a:rPr lang="en-US"/>
              <a:t>Rare Roman mosaic found:</a:t>
            </a:r>
          </a:p>
          <a:p>
            <a:r>
              <a:rPr lang="en-US"/>
              <a:t>https://www.bbc.co.uk/newsround/articles/ceq599eqxdro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Cottrell Boyce named children's laureate:</a:t>
            </a:r>
          </a:p>
          <a:p>
            <a:r>
              <a:rPr lang="en-US"/>
              <a:t>https://www.theguardian.com/books/article/2024/jul/02/frank-cottrell-boyce-new-childrens-laureate</a:t>
            </a:r>
          </a:p>
          <a:p>
            <a:endParaRPr lang="en-US"/>
          </a:p>
          <a:p>
            <a:r>
              <a:rPr lang="en-US"/>
              <a:t>Local theatre closes down:</a:t>
            </a:r>
          </a:p>
          <a:p>
            <a:r>
              <a:rPr lang="en-US"/>
              <a:t>https://www.bbc.co.uk/news/articles/cy9xp5x5ekgo</a:t>
            </a:r>
          </a:p>
          <a:p>
            <a:endParaRPr lang="en-US"/>
          </a:p>
          <a:p>
            <a:r>
              <a:rPr lang="en-US"/>
              <a:t>Bafta awards for children's TV:</a:t>
            </a:r>
          </a:p>
          <a:p>
            <a:r>
              <a:rPr lang="en-US"/>
              <a:t>https://www.theguardian.com/tv-and-radio/2024/sep/22/cbeebies-at-the-baftas-awards-aim-to-revive-magic-of-kids-tv</a:t>
            </a:r>
          </a:p>
          <a:p>
            <a:endParaRPr lang="en-US"/>
          </a:p>
          <a:p>
            <a:r>
              <a:rPr lang="en-US"/>
              <a:t>Taylor Swift donates to charity:</a:t>
            </a:r>
          </a:p>
          <a:p>
            <a:r>
              <a:rPr lang="en-US"/>
              <a:t>https://www.theguardian.com/music/2024/oct/10/taylor-swift-donates-5m-hurricane-relief-efforts-helene-milton</a:t>
            </a:r>
          </a:p>
          <a:p>
            <a:endParaRPr lang="en-US"/>
          </a:p>
          <a:p>
            <a:r>
              <a:rPr lang="en-US"/>
              <a:t>Art installation with 125 inflatable penguins:</a:t>
            </a:r>
          </a:p>
          <a:p>
            <a:r>
              <a:rPr lang="en-US"/>
              <a:t>https://www.theguardian.com/artanddesign/2024/oct/10/frieze-london-art-fair-penguins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Mount Fuji fence: https://www.bbc.co.uk/newsround/68904168</a:t>
            </a:r>
          </a:p>
          <a:p>
            <a:endParaRPr lang="en-US"/>
          </a:p>
          <a:p>
            <a:r>
              <a:rPr lang="en-US"/>
              <a:t>Malaria vaccine: https://www.bbc.co.uk/newsround/articles/c4ng4wd4n68o</a:t>
            </a:r>
          </a:p>
          <a:p>
            <a:endParaRPr lang="en-US"/>
          </a:p>
          <a:p>
            <a:r>
              <a:rPr lang="en-US"/>
              <a:t>Hawaii train stations:</a:t>
            </a:r>
          </a:p>
          <a:p>
            <a:r>
              <a:rPr lang="en-US"/>
              <a:t>https://www.newsweek.com/hawaii-huge-milestone-rail-construction-project-hart-skyline-rapid-transit-1941045</a:t>
            </a:r>
          </a:p>
          <a:p>
            <a:endParaRPr lang="en-US"/>
          </a:p>
          <a:p>
            <a:r>
              <a:rPr lang="en-US"/>
              <a:t>Bear climbing fence: https://apnews.com/article/bear-climbs-fence-connecticut-governors-mansion-3b1aaf00afa14dc1c7e12ac0faf9d1b4</a:t>
            </a:r>
          </a:p>
          <a:p>
            <a:endParaRPr lang="en-US"/>
          </a:p>
          <a:p>
            <a:r>
              <a:rPr lang="en-US"/>
              <a:t>Mexico elects first woman president: https://www.bbc.co.uk/news/articles/cp4475gwny1o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links below are for the stories that each of these statements are based on. These are for your reference only and it is not expected that these be shared with your class.</a:t>
            </a:r>
          </a:p>
          <a:p>
            <a:endParaRPr lang="en-US"/>
          </a:p>
          <a:p>
            <a:r>
              <a:rPr lang="en-US"/>
              <a:t>Last coal power plant closes:</a:t>
            </a:r>
          </a:p>
          <a:p>
            <a:r>
              <a:rPr lang="en-US"/>
              <a:t>https://www.theguardian.com/business/2024/sep/30/end-of-an-era-as-britains-last-coal-fired-power-plant-shuts-down</a:t>
            </a:r>
          </a:p>
          <a:p>
            <a:endParaRPr lang="en-US"/>
          </a:p>
          <a:p>
            <a:r>
              <a:rPr lang="en-US"/>
              <a:t>Astronauts stuck in space:</a:t>
            </a:r>
          </a:p>
          <a:p>
            <a:r>
              <a:rPr lang="en-US"/>
              <a:t>https://www.bbc.co.uk/newsround/articles/cv2gydjy683o</a:t>
            </a:r>
          </a:p>
          <a:p>
            <a:endParaRPr lang="en-US"/>
          </a:p>
          <a:p>
            <a:r>
              <a:rPr lang="en-US"/>
              <a:t>Oil spill in Singapore:</a:t>
            </a:r>
          </a:p>
          <a:p>
            <a:r>
              <a:rPr lang="en-US"/>
              <a:t>https://www.bbc.co.uk/newsround/articles/cyjj9rx7l4po</a:t>
            </a:r>
          </a:p>
          <a:p>
            <a:endParaRPr lang="en-US"/>
          </a:p>
          <a:p>
            <a:r>
              <a:rPr lang="en-US"/>
              <a:t>Record number of sea turtle nests:</a:t>
            </a:r>
          </a:p>
          <a:p>
            <a:r>
              <a:rPr lang="en-US"/>
              <a:t>https://www.theguardian.com/environment/2024/sep/28/its-hugely-moving-record-numbers-of-sea-turtle-nests-recorded-in-greece</a:t>
            </a:r>
          </a:p>
          <a:p>
            <a:endParaRPr lang="en-US"/>
          </a:p>
          <a:p>
            <a:r>
              <a:rPr lang="en-US"/>
              <a:t>Rare plants on military base:</a:t>
            </a:r>
          </a:p>
          <a:p>
            <a:r>
              <a:rPr lang="en-US"/>
              <a:t>https://www.theguardian.com/science/2024/oct/16/plantwatch-military-training-ground-offers-surprise-haven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sp>
        <p:nvSpPr>
          <p:cNvPr id="2" name="TextBox 2"/>
          <p:cNvSpPr txBox="1"/>
          <p:nvPr/>
        </p:nvSpPr>
        <p:spPr>
          <a:xfrm>
            <a:off x="453220" y="1703487"/>
            <a:ext cx="11972630" cy="9472940"/>
          </a:xfrm>
          <a:prstGeom prst="rect">
            <a:avLst/>
          </a:prstGeom>
        </p:spPr>
        <p:txBody>
          <a:bodyPr lIns="0" tIns="0" rIns="0" bIns="0" rtlCol="0" anchor="t">
            <a:spAutoFit/>
          </a:bodyPr>
          <a:lstStyle/>
          <a:p>
            <a:pPr algn="l">
              <a:lnSpc>
                <a:spcPts val="6189"/>
              </a:lnSpc>
            </a:pPr>
            <a:endParaRPr/>
          </a:p>
          <a:p>
            <a:pPr algn="l">
              <a:lnSpc>
                <a:spcPts val="6189"/>
              </a:lnSpc>
            </a:pPr>
            <a:endParaRPr/>
          </a:p>
          <a:p>
            <a:pPr algn="l">
              <a:lnSpc>
                <a:spcPts val="6189"/>
              </a:lnSpc>
            </a:pPr>
            <a:r>
              <a:rPr lang="en-US" sz="4421">
                <a:solidFill>
                  <a:srgbClr val="000000"/>
                </a:solidFill>
                <a:latin typeface="GH Guardian Headline 3"/>
                <a:ea typeface="GH Guardian Headline 3"/>
                <a:cs typeface="GH Guardian Headline 3"/>
                <a:sym typeface="GH Guardian Headline 3"/>
              </a:rPr>
              <a:t>Consent</a:t>
            </a:r>
          </a:p>
          <a:p>
            <a:pPr algn="l">
              <a:lnSpc>
                <a:spcPts val="6189"/>
              </a:lnSpc>
            </a:pPr>
            <a:r>
              <a:rPr lang="en-US" sz="4421">
                <a:solidFill>
                  <a:srgbClr val="000000"/>
                </a:solidFill>
                <a:latin typeface="GH Guardian Headline 2"/>
                <a:ea typeface="GH Guardian Headline 2"/>
                <a:cs typeface="GH Guardian Headline 2"/>
                <a:sym typeface="GH Guardian Headline 2"/>
              </a:rPr>
              <a:t>When someone gives permission or agreement for something to happen.</a:t>
            </a:r>
          </a:p>
          <a:p>
            <a:pPr algn="l">
              <a:lnSpc>
                <a:spcPts val="6189"/>
              </a:lnSpc>
            </a:pPr>
            <a:endParaRPr lang="en-US" sz="4421">
              <a:solidFill>
                <a:srgbClr val="000000"/>
              </a:solidFill>
              <a:latin typeface="GH Guardian Headline 2"/>
              <a:ea typeface="GH Guardian Headline 2"/>
              <a:cs typeface="GH Guardian Headline 2"/>
              <a:sym typeface="GH Guardian Headline 2"/>
            </a:endParaRPr>
          </a:p>
          <a:p>
            <a:pPr algn="l">
              <a:lnSpc>
                <a:spcPts val="6189"/>
              </a:lnSpc>
            </a:pPr>
            <a:r>
              <a:rPr lang="en-US" sz="4421">
                <a:solidFill>
                  <a:srgbClr val="000000"/>
                </a:solidFill>
                <a:latin typeface="GH Guardian Headline 3"/>
                <a:ea typeface="GH Guardian Headline 3"/>
                <a:cs typeface="GH Guardian Headline 3"/>
                <a:sym typeface="GH Guardian Headline 3"/>
              </a:rPr>
              <a:t>Viewpoints</a:t>
            </a:r>
          </a:p>
          <a:p>
            <a:pPr algn="l">
              <a:lnSpc>
                <a:spcPts val="6189"/>
              </a:lnSpc>
            </a:pPr>
            <a:r>
              <a:rPr lang="en-US" sz="4421">
                <a:solidFill>
                  <a:srgbClr val="000000"/>
                </a:solidFill>
                <a:latin typeface="GH Guardian Headline 2"/>
                <a:ea typeface="GH Guardian Headline 2"/>
                <a:cs typeface="GH Guardian Headline 2"/>
                <a:sym typeface="GH Guardian Headline 2"/>
              </a:rPr>
              <a:t>A viewpoint is a point of view or opinion about something.</a:t>
            </a:r>
          </a:p>
          <a:p>
            <a:pPr algn="l">
              <a:lnSpc>
                <a:spcPts val="6189"/>
              </a:lnSpc>
            </a:pPr>
            <a:endParaRPr lang="en-US" sz="4421">
              <a:solidFill>
                <a:srgbClr val="000000"/>
              </a:solidFill>
              <a:latin typeface="GH Guardian Headline 2"/>
              <a:ea typeface="GH Guardian Headline 2"/>
              <a:cs typeface="GH Guardian Headline 2"/>
              <a:sym typeface="GH Guardian Headline 2"/>
            </a:endParaRPr>
          </a:p>
          <a:p>
            <a:pPr algn="l">
              <a:lnSpc>
                <a:spcPts val="6189"/>
              </a:lnSpc>
            </a:pPr>
            <a:endParaRPr lang="en-US" sz="4421">
              <a:solidFill>
                <a:srgbClr val="000000"/>
              </a:solidFill>
              <a:latin typeface="GH Guardian Headline 2"/>
              <a:ea typeface="GH Guardian Headline 2"/>
              <a:cs typeface="GH Guardian Headline 2"/>
              <a:sym typeface="GH Guardian Headline 2"/>
            </a:endParaRPr>
          </a:p>
          <a:p>
            <a:pPr algn="l">
              <a:lnSpc>
                <a:spcPts val="6189"/>
              </a:lnSpc>
            </a:pPr>
            <a:endParaRPr lang="en-US" sz="4421">
              <a:solidFill>
                <a:srgbClr val="000000"/>
              </a:solidFill>
              <a:latin typeface="GH Guardian Headline 2"/>
              <a:ea typeface="GH Guardian Headline 2"/>
              <a:cs typeface="GH Guardian Headline 2"/>
              <a:sym typeface="GH Guardian Headline 2"/>
            </a:endParaRPr>
          </a:p>
        </p:txBody>
      </p:sp>
      <p:sp>
        <p:nvSpPr>
          <p:cNvPr id="3" name="TextBox 3"/>
          <p:cNvSpPr txBox="1"/>
          <p:nvPr/>
        </p:nvSpPr>
        <p:spPr>
          <a:xfrm>
            <a:off x="453220" y="771525"/>
            <a:ext cx="10663457" cy="1076833"/>
          </a:xfrm>
          <a:prstGeom prst="rect">
            <a:avLst/>
          </a:prstGeom>
        </p:spPr>
        <p:txBody>
          <a:bodyPr lIns="0" tIns="0" rIns="0" bIns="0" rtlCol="0" anchor="t">
            <a:spAutoFit/>
          </a:bodyPr>
          <a:lstStyle/>
          <a:p>
            <a:pPr algn="l">
              <a:lnSpc>
                <a:spcPts val="9323"/>
              </a:lnSpc>
            </a:pPr>
            <a:r>
              <a:rPr lang="en-US" sz="6659" b="1" dirty="0">
                <a:solidFill>
                  <a:srgbClr val="000000"/>
                </a:solidFill>
                <a:latin typeface="GH Guardian Headline 3"/>
                <a:ea typeface="GH Guardian Headline 3"/>
                <a:cs typeface="GH Guardian Headline 3"/>
                <a:sym typeface="GH Guardian Headline 3"/>
              </a:rPr>
              <a:t>Vocabulary to pre-teach</a:t>
            </a:r>
          </a:p>
        </p:txBody>
      </p:sp>
      <p:sp>
        <p:nvSpPr>
          <p:cNvPr id="4" name="Freeform 4"/>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2"/>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87853" y="247521"/>
            <a:ext cx="18112293" cy="9791959"/>
          </a:xfrm>
          <a:custGeom>
            <a:avLst/>
            <a:gdLst/>
            <a:ahLst/>
            <a:cxnLst/>
            <a:rect l="l" t="t" r="r" b="b"/>
            <a:pathLst>
              <a:path w="18112293" h="9791959">
                <a:moveTo>
                  <a:pt x="0" y="0"/>
                </a:moveTo>
                <a:lnTo>
                  <a:pt x="18112294" y="0"/>
                </a:lnTo>
                <a:lnTo>
                  <a:pt x="18112294" y="9791958"/>
                </a:lnTo>
                <a:lnTo>
                  <a:pt x="0" y="9791958"/>
                </a:lnTo>
                <a:lnTo>
                  <a:pt x="0" y="0"/>
                </a:lnTo>
                <a:close/>
              </a:path>
            </a:pathLst>
          </a:custGeom>
          <a:blipFill>
            <a:blip r:embed="rId3"/>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224126" y="1028700"/>
            <a:ext cx="17839747" cy="5101946"/>
            <a:chOff x="0" y="0"/>
            <a:chExt cx="4698534" cy="1343722"/>
          </a:xfrm>
        </p:grpSpPr>
        <p:sp>
          <p:nvSpPr>
            <p:cNvPr id="3" name="Freeform 3"/>
            <p:cNvSpPr/>
            <p:nvPr/>
          </p:nvSpPr>
          <p:spPr>
            <a:xfrm>
              <a:off x="0" y="0"/>
              <a:ext cx="4698534" cy="1343722"/>
            </a:xfrm>
            <a:custGeom>
              <a:avLst/>
              <a:gdLst/>
              <a:ahLst/>
              <a:cxnLst/>
              <a:rect l="l" t="t" r="r" b="b"/>
              <a:pathLst>
                <a:path w="4698534" h="1343722">
                  <a:moveTo>
                    <a:pt x="0" y="0"/>
                  </a:moveTo>
                  <a:lnTo>
                    <a:pt x="4698534" y="0"/>
                  </a:lnTo>
                  <a:lnTo>
                    <a:pt x="4698534" y="1343722"/>
                  </a:lnTo>
                  <a:lnTo>
                    <a:pt x="0" y="1343722"/>
                  </a:lnTo>
                  <a:close/>
                </a:path>
              </a:pathLst>
            </a:custGeom>
            <a:solidFill>
              <a:srgbClr val="FFFFFF"/>
            </a:solidFill>
          </p:spPr>
        </p:sp>
        <p:sp>
          <p:nvSpPr>
            <p:cNvPr id="4" name="TextBox 4"/>
            <p:cNvSpPr txBox="1"/>
            <p:nvPr/>
          </p:nvSpPr>
          <p:spPr>
            <a:xfrm>
              <a:off x="0" y="-76200"/>
              <a:ext cx="4698534" cy="141992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511006" y="1124741"/>
            <a:ext cx="17265989" cy="4522020"/>
          </a:xfrm>
          <a:prstGeom prst="rect">
            <a:avLst/>
          </a:prstGeom>
        </p:spPr>
        <p:txBody>
          <a:bodyPr lIns="0" tIns="0" rIns="0" bIns="0" rtlCol="0" anchor="t">
            <a:spAutoFit/>
          </a:bodyPr>
          <a:lstStyle/>
          <a:p>
            <a:pPr algn="l">
              <a:lnSpc>
                <a:spcPts val="5904"/>
              </a:lnSpc>
            </a:pPr>
            <a:r>
              <a:rPr lang="en-US" sz="4217">
                <a:solidFill>
                  <a:srgbClr val="000000"/>
                </a:solidFill>
                <a:latin typeface="GH Guardian Headline 2"/>
                <a:ea typeface="GH Guardian Headline 2"/>
                <a:cs typeface="GH Guardian Headline 2"/>
                <a:sym typeface="GH Guardian Headline 2"/>
              </a:rPr>
              <a:t>Zane is reading about thousands of people being forced to leave their home because of a flood. The flash flood happened unexpectedly with gallons of water washed into houses, shops and factories. The people have lost most of their belongings and now have nowhere to shelter or live. It will take many months to re-build their homes – they are cold, tired and scared. Charities are air-lifting food to remote areas.</a:t>
            </a:r>
          </a:p>
        </p:txBody>
      </p:sp>
      <p:sp>
        <p:nvSpPr>
          <p:cNvPr id="6" name="Freeform 6"/>
          <p:cNvSpPr/>
          <p:nvPr/>
        </p:nvSpPr>
        <p:spPr>
          <a:xfrm>
            <a:off x="12536735" y="6130646"/>
            <a:ext cx="5540241" cy="4156354"/>
          </a:xfrm>
          <a:custGeom>
            <a:avLst/>
            <a:gdLst/>
            <a:ahLst/>
            <a:cxnLst/>
            <a:rect l="l" t="t" r="r" b="b"/>
            <a:pathLst>
              <a:path w="5540241" h="4156354">
                <a:moveTo>
                  <a:pt x="0" y="0"/>
                </a:moveTo>
                <a:lnTo>
                  <a:pt x="5540241" y="0"/>
                </a:lnTo>
                <a:lnTo>
                  <a:pt x="5540241" y="4156354"/>
                </a:lnTo>
                <a:lnTo>
                  <a:pt x="0" y="4156354"/>
                </a:lnTo>
                <a:lnTo>
                  <a:pt x="0" y="0"/>
                </a:lnTo>
                <a:close/>
              </a:path>
            </a:pathLst>
          </a:custGeom>
          <a:blipFill>
            <a:blip r:embed="rId2"/>
            <a:stretch>
              <a:fillRect/>
            </a:stretch>
          </a:blipFill>
        </p:spPr>
      </p:sp>
      <p:sp>
        <p:nvSpPr>
          <p:cNvPr id="7" name="Freeform 7"/>
          <p:cNvSpPr/>
          <p:nvPr/>
        </p:nvSpPr>
        <p:spPr>
          <a:xfrm>
            <a:off x="457960" y="9099793"/>
            <a:ext cx="2108018" cy="906448"/>
          </a:xfrm>
          <a:custGeom>
            <a:avLst/>
            <a:gdLst/>
            <a:ahLst/>
            <a:cxnLst/>
            <a:rect l="l" t="t" r="r" b="b"/>
            <a:pathLst>
              <a:path w="2108018" h="906448">
                <a:moveTo>
                  <a:pt x="0" y="0"/>
                </a:moveTo>
                <a:lnTo>
                  <a:pt x="2108018" y="0"/>
                </a:lnTo>
                <a:lnTo>
                  <a:pt x="2108018" y="906448"/>
                </a:lnTo>
                <a:lnTo>
                  <a:pt x="0" y="906448"/>
                </a:lnTo>
                <a:lnTo>
                  <a:pt x="0" y="0"/>
                </a:lnTo>
                <a:close/>
              </a:path>
            </a:pathLst>
          </a:custGeom>
          <a:blipFill>
            <a:blip r:embed="rId3"/>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3" name="Group 3"/>
          <p:cNvGrpSpPr/>
          <p:nvPr/>
        </p:nvGrpSpPr>
        <p:grpSpPr>
          <a:xfrm>
            <a:off x="457960" y="1891064"/>
            <a:ext cx="17372080" cy="2839115"/>
            <a:chOff x="0" y="0"/>
            <a:chExt cx="23162773" cy="3785487"/>
          </a:xfrm>
        </p:grpSpPr>
        <p:grpSp>
          <p:nvGrpSpPr>
            <p:cNvPr id="4" name="Group 4"/>
            <p:cNvGrpSpPr/>
            <p:nvPr/>
          </p:nvGrpSpPr>
          <p:grpSpPr>
            <a:xfrm>
              <a:off x="0" y="0"/>
              <a:ext cx="23162773" cy="3785487"/>
              <a:chOff x="0" y="0"/>
              <a:chExt cx="3686106" cy="602419"/>
            </a:xfrm>
          </p:grpSpPr>
          <p:sp>
            <p:nvSpPr>
              <p:cNvPr id="5" name="Freeform 5"/>
              <p:cNvSpPr/>
              <p:nvPr/>
            </p:nvSpPr>
            <p:spPr>
              <a:xfrm>
                <a:off x="0" y="0"/>
                <a:ext cx="3686106" cy="602419"/>
              </a:xfrm>
              <a:custGeom>
                <a:avLst/>
                <a:gdLst/>
                <a:ahLst/>
                <a:cxnLst/>
                <a:rect l="l" t="t" r="r" b="b"/>
                <a:pathLst>
                  <a:path w="3686106" h="602419">
                    <a:moveTo>
                      <a:pt x="0" y="0"/>
                    </a:moveTo>
                    <a:lnTo>
                      <a:pt x="3686106" y="0"/>
                    </a:lnTo>
                    <a:lnTo>
                      <a:pt x="3686106" y="602419"/>
                    </a:lnTo>
                    <a:lnTo>
                      <a:pt x="0" y="602419"/>
                    </a:lnTo>
                    <a:close/>
                  </a:path>
                </a:pathLst>
              </a:custGeom>
              <a:solidFill>
                <a:srgbClr val="FFFFFF"/>
              </a:solidFill>
            </p:spPr>
          </p:sp>
          <p:sp>
            <p:nvSpPr>
              <p:cNvPr id="6" name="TextBox 6"/>
              <p:cNvSpPr txBox="1"/>
              <p:nvPr/>
            </p:nvSpPr>
            <p:spPr>
              <a:xfrm>
                <a:off x="0" y="-76200"/>
                <a:ext cx="3686106" cy="678619"/>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381108" y="516047"/>
              <a:ext cx="22400557" cy="2543843"/>
            </a:xfrm>
            <a:prstGeom prst="rect">
              <a:avLst/>
            </a:prstGeom>
          </p:spPr>
          <p:txBody>
            <a:bodyPr lIns="0" tIns="0" rIns="0" bIns="0" rtlCol="0" anchor="t">
              <a:spAutoFit/>
            </a:bodyPr>
            <a:lstStyle/>
            <a:p>
              <a:pPr algn="l">
                <a:lnSpc>
                  <a:spcPts val="7453"/>
                </a:lnSpc>
              </a:pPr>
              <a:r>
                <a:rPr lang="en-US" sz="5324">
                  <a:solidFill>
                    <a:srgbClr val="000000"/>
                  </a:solidFill>
                  <a:latin typeface="GH Guardian Headline 2"/>
                  <a:ea typeface="GH Guardian Headline 2"/>
                  <a:cs typeface="GH Guardian Headline 2"/>
                  <a:sym typeface="GH Guardian Headline 2"/>
                </a:rPr>
                <a:t>If someone is feeling upset or worried about a news story, what should they do? </a:t>
              </a:r>
            </a:p>
          </p:txBody>
        </p:sp>
      </p:grpSp>
      <p:sp>
        <p:nvSpPr>
          <p:cNvPr id="8" name="Freeform 8"/>
          <p:cNvSpPr/>
          <p:nvPr/>
        </p:nvSpPr>
        <p:spPr>
          <a:xfrm>
            <a:off x="5789042" y="5143500"/>
            <a:ext cx="6709916" cy="5033857"/>
          </a:xfrm>
          <a:custGeom>
            <a:avLst/>
            <a:gdLst/>
            <a:ahLst/>
            <a:cxnLst/>
            <a:rect l="l" t="t" r="r" b="b"/>
            <a:pathLst>
              <a:path w="6709916" h="5033857">
                <a:moveTo>
                  <a:pt x="0" y="0"/>
                </a:moveTo>
                <a:lnTo>
                  <a:pt x="6709916" y="0"/>
                </a:lnTo>
                <a:lnTo>
                  <a:pt x="6709916" y="5033857"/>
                </a:lnTo>
                <a:lnTo>
                  <a:pt x="0" y="5033857"/>
                </a:lnTo>
                <a:lnTo>
                  <a:pt x="0" y="0"/>
                </a:lnTo>
                <a:close/>
              </a:path>
            </a:pathLst>
          </a:custGeom>
          <a:blipFill>
            <a:blip r:embed="rId4"/>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769272" y="1634810"/>
            <a:ext cx="4405746" cy="1546951"/>
            <a:chOff x="0" y="-90709"/>
            <a:chExt cx="1160361" cy="407428"/>
          </a:xfrm>
        </p:grpSpPr>
        <p:sp>
          <p:nvSpPr>
            <p:cNvPr id="3" name="Freeform 3"/>
            <p:cNvSpPr/>
            <p:nvPr/>
          </p:nvSpPr>
          <p:spPr>
            <a:xfrm>
              <a:off x="0" y="0"/>
              <a:ext cx="1160361" cy="255028"/>
            </a:xfrm>
            <a:custGeom>
              <a:avLst/>
              <a:gdLst/>
              <a:ahLst/>
              <a:cxnLst/>
              <a:rect l="l" t="t" r="r" b="b"/>
              <a:pathLst>
                <a:path w="1160361" h="255028">
                  <a:moveTo>
                    <a:pt x="0" y="0"/>
                  </a:moveTo>
                  <a:lnTo>
                    <a:pt x="1160361" y="0"/>
                  </a:lnTo>
                  <a:lnTo>
                    <a:pt x="1160361" y="255028"/>
                  </a:lnTo>
                  <a:lnTo>
                    <a:pt x="0" y="255028"/>
                  </a:lnTo>
                  <a:close/>
                </a:path>
              </a:pathLst>
            </a:custGeom>
            <a:solidFill>
              <a:srgbClr val="FFFFFF"/>
            </a:solidFill>
          </p:spPr>
        </p:sp>
        <p:sp>
          <p:nvSpPr>
            <p:cNvPr id="4" name="TextBox 4"/>
            <p:cNvSpPr txBox="1"/>
            <p:nvPr/>
          </p:nvSpPr>
          <p:spPr>
            <a:xfrm>
              <a:off x="0" y="-90709"/>
              <a:ext cx="1160361" cy="407428"/>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Talking to a friend.</a:t>
              </a:r>
            </a:p>
          </p:txBody>
        </p:sp>
      </p:grpSp>
      <p:sp>
        <p:nvSpPr>
          <p:cNvPr id="5" name="Freeform 5"/>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6" name="TextBox 6"/>
          <p:cNvSpPr txBox="1"/>
          <p:nvPr/>
        </p:nvSpPr>
        <p:spPr>
          <a:xfrm>
            <a:off x="239615" y="475173"/>
            <a:ext cx="15700472" cy="916518"/>
          </a:xfrm>
          <a:prstGeom prst="rect">
            <a:avLst/>
          </a:prstGeom>
        </p:spPr>
        <p:txBody>
          <a:bodyPr lIns="0" tIns="0" rIns="0" bIns="0" rtlCol="0" anchor="t">
            <a:spAutoFit/>
          </a:bodyPr>
          <a:lstStyle/>
          <a:p>
            <a:pPr algn="l">
              <a:lnSpc>
                <a:spcPts val="6708"/>
              </a:lnSpc>
            </a:pPr>
            <a:r>
              <a:rPr lang="en-US" sz="4791">
                <a:solidFill>
                  <a:srgbClr val="FFFFFF"/>
                </a:solidFill>
                <a:latin typeface="GH Guardian Headline 1"/>
                <a:ea typeface="GH Guardian Headline 1"/>
                <a:cs typeface="GH Guardian Headline 1"/>
                <a:sym typeface="GH Guardian Headline 1"/>
              </a:rPr>
              <a:t>Which of these would help, and which would not help?</a:t>
            </a:r>
          </a:p>
        </p:txBody>
      </p:sp>
      <p:grpSp>
        <p:nvGrpSpPr>
          <p:cNvPr id="7" name="Group 7"/>
          <p:cNvGrpSpPr/>
          <p:nvPr/>
        </p:nvGrpSpPr>
        <p:grpSpPr>
          <a:xfrm>
            <a:off x="11617709" y="4974760"/>
            <a:ext cx="5975876" cy="1522544"/>
            <a:chOff x="0" y="-91742"/>
            <a:chExt cx="1573893" cy="400999"/>
          </a:xfrm>
        </p:grpSpPr>
        <p:sp>
          <p:nvSpPr>
            <p:cNvPr id="8" name="Freeform 8"/>
            <p:cNvSpPr/>
            <p:nvPr/>
          </p:nvSpPr>
          <p:spPr>
            <a:xfrm>
              <a:off x="0" y="0"/>
              <a:ext cx="1573893" cy="248599"/>
            </a:xfrm>
            <a:custGeom>
              <a:avLst/>
              <a:gdLst/>
              <a:ahLst/>
              <a:cxnLst/>
              <a:rect l="l" t="t" r="r" b="b"/>
              <a:pathLst>
                <a:path w="1573893" h="248599">
                  <a:moveTo>
                    <a:pt x="0" y="0"/>
                  </a:moveTo>
                  <a:lnTo>
                    <a:pt x="1573893" y="0"/>
                  </a:lnTo>
                  <a:lnTo>
                    <a:pt x="1573893" y="248599"/>
                  </a:lnTo>
                  <a:lnTo>
                    <a:pt x="0" y="248599"/>
                  </a:lnTo>
                  <a:close/>
                </a:path>
              </a:pathLst>
            </a:custGeom>
            <a:solidFill>
              <a:srgbClr val="FFFFFF"/>
            </a:solidFill>
          </p:spPr>
        </p:sp>
        <p:sp>
          <p:nvSpPr>
            <p:cNvPr id="9" name="TextBox 9"/>
            <p:cNvSpPr txBox="1"/>
            <p:nvPr/>
          </p:nvSpPr>
          <p:spPr>
            <a:xfrm>
              <a:off x="0" y="-91742"/>
              <a:ext cx="1573893"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Reading a different story.</a:t>
              </a:r>
            </a:p>
          </p:txBody>
        </p:sp>
      </p:grpSp>
      <p:grpSp>
        <p:nvGrpSpPr>
          <p:cNvPr id="10" name="Group 10"/>
          <p:cNvGrpSpPr/>
          <p:nvPr/>
        </p:nvGrpSpPr>
        <p:grpSpPr>
          <a:xfrm>
            <a:off x="1028700" y="6617600"/>
            <a:ext cx="7022628" cy="1522544"/>
            <a:chOff x="0" y="-87171"/>
            <a:chExt cx="1849581" cy="400999"/>
          </a:xfrm>
        </p:grpSpPr>
        <p:sp>
          <p:nvSpPr>
            <p:cNvPr id="11" name="Freeform 11"/>
            <p:cNvSpPr/>
            <p:nvPr/>
          </p:nvSpPr>
          <p:spPr>
            <a:xfrm>
              <a:off x="0" y="0"/>
              <a:ext cx="1849581" cy="248599"/>
            </a:xfrm>
            <a:custGeom>
              <a:avLst/>
              <a:gdLst/>
              <a:ahLst/>
              <a:cxnLst/>
              <a:rect l="l" t="t" r="r" b="b"/>
              <a:pathLst>
                <a:path w="1849581" h="248599">
                  <a:moveTo>
                    <a:pt x="0" y="0"/>
                  </a:moveTo>
                  <a:lnTo>
                    <a:pt x="1849581" y="0"/>
                  </a:lnTo>
                  <a:lnTo>
                    <a:pt x="1849581" y="248599"/>
                  </a:lnTo>
                  <a:lnTo>
                    <a:pt x="0" y="248599"/>
                  </a:lnTo>
                  <a:close/>
                </a:path>
              </a:pathLst>
            </a:custGeom>
            <a:solidFill>
              <a:srgbClr val="FFFFFF"/>
            </a:solidFill>
          </p:spPr>
        </p:sp>
        <p:sp>
          <p:nvSpPr>
            <p:cNvPr id="12" name="TextBox 12"/>
            <p:cNvSpPr txBox="1"/>
            <p:nvPr/>
          </p:nvSpPr>
          <p:spPr>
            <a:xfrm>
              <a:off x="0" y="-87171"/>
              <a:ext cx="1849581"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Telling everyone else about it.</a:t>
              </a:r>
            </a:p>
          </p:txBody>
        </p:sp>
      </p:grpSp>
      <p:grpSp>
        <p:nvGrpSpPr>
          <p:cNvPr id="13" name="Group 13"/>
          <p:cNvGrpSpPr/>
          <p:nvPr/>
        </p:nvGrpSpPr>
        <p:grpSpPr>
          <a:xfrm>
            <a:off x="1183295" y="3287328"/>
            <a:ext cx="5877942" cy="1522544"/>
            <a:chOff x="0" y="-88619"/>
            <a:chExt cx="1548100" cy="400999"/>
          </a:xfrm>
        </p:grpSpPr>
        <p:sp>
          <p:nvSpPr>
            <p:cNvPr id="14" name="Freeform 14"/>
            <p:cNvSpPr/>
            <p:nvPr/>
          </p:nvSpPr>
          <p:spPr>
            <a:xfrm>
              <a:off x="0" y="0"/>
              <a:ext cx="1524807" cy="248599"/>
            </a:xfrm>
            <a:custGeom>
              <a:avLst/>
              <a:gdLst/>
              <a:ahLst/>
              <a:cxnLst/>
              <a:rect l="l" t="t" r="r" b="b"/>
              <a:pathLst>
                <a:path w="1524807" h="248599">
                  <a:moveTo>
                    <a:pt x="0" y="0"/>
                  </a:moveTo>
                  <a:lnTo>
                    <a:pt x="1524807" y="0"/>
                  </a:lnTo>
                  <a:lnTo>
                    <a:pt x="1524807" y="248599"/>
                  </a:lnTo>
                  <a:lnTo>
                    <a:pt x="0" y="248599"/>
                  </a:lnTo>
                  <a:close/>
                </a:path>
              </a:pathLst>
            </a:custGeom>
            <a:solidFill>
              <a:srgbClr val="FFFFFF"/>
            </a:solidFill>
          </p:spPr>
        </p:sp>
        <p:sp>
          <p:nvSpPr>
            <p:cNvPr id="15" name="TextBox 15"/>
            <p:cNvSpPr txBox="1"/>
            <p:nvPr/>
          </p:nvSpPr>
          <p:spPr>
            <a:xfrm>
              <a:off x="23293" y="-88619"/>
              <a:ext cx="1524807"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Writing about the story.</a:t>
              </a:r>
            </a:p>
          </p:txBody>
        </p:sp>
      </p:grpSp>
      <p:grpSp>
        <p:nvGrpSpPr>
          <p:cNvPr id="16" name="Group 16"/>
          <p:cNvGrpSpPr/>
          <p:nvPr/>
        </p:nvGrpSpPr>
        <p:grpSpPr>
          <a:xfrm>
            <a:off x="9061127" y="6735159"/>
            <a:ext cx="8583934" cy="1612781"/>
            <a:chOff x="0" y="-87423"/>
            <a:chExt cx="2260789" cy="424765"/>
          </a:xfrm>
        </p:grpSpPr>
        <p:sp>
          <p:nvSpPr>
            <p:cNvPr id="17" name="Freeform 17"/>
            <p:cNvSpPr/>
            <p:nvPr/>
          </p:nvSpPr>
          <p:spPr>
            <a:xfrm>
              <a:off x="0" y="0"/>
              <a:ext cx="2238962" cy="272365"/>
            </a:xfrm>
            <a:custGeom>
              <a:avLst/>
              <a:gdLst/>
              <a:ahLst/>
              <a:cxnLst/>
              <a:rect l="l" t="t" r="r" b="b"/>
              <a:pathLst>
                <a:path w="2238962" h="272365">
                  <a:moveTo>
                    <a:pt x="0" y="0"/>
                  </a:moveTo>
                  <a:lnTo>
                    <a:pt x="2238962" y="0"/>
                  </a:lnTo>
                  <a:lnTo>
                    <a:pt x="2238962" y="272365"/>
                  </a:lnTo>
                  <a:lnTo>
                    <a:pt x="0" y="272365"/>
                  </a:lnTo>
                  <a:close/>
                </a:path>
              </a:pathLst>
            </a:custGeom>
            <a:solidFill>
              <a:srgbClr val="FFFFFF"/>
            </a:solidFill>
          </p:spPr>
        </p:sp>
        <p:sp>
          <p:nvSpPr>
            <p:cNvPr id="18" name="TextBox 18"/>
            <p:cNvSpPr txBox="1"/>
            <p:nvPr/>
          </p:nvSpPr>
          <p:spPr>
            <a:xfrm>
              <a:off x="21827" y="-87423"/>
              <a:ext cx="2238962" cy="424765"/>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Reading more about the same story.</a:t>
              </a:r>
            </a:p>
          </p:txBody>
        </p:sp>
      </p:grpSp>
      <p:grpSp>
        <p:nvGrpSpPr>
          <p:cNvPr id="19" name="Group 19"/>
          <p:cNvGrpSpPr/>
          <p:nvPr/>
        </p:nvGrpSpPr>
        <p:grpSpPr>
          <a:xfrm>
            <a:off x="7766036" y="8588738"/>
            <a:ext cx="9433997" cy="1522544"/>
            <a:chOff x="0" y="-81559"/>
            <a:chExt cx="2484674" cy="400999"/>
          </a:xfrm>
        </p:grpSpPr>
        <p:sp>
          <p:nvSpPr>
            <p:cNvPr id="20" name="Freeform 20"/>
            <p:cNvSpPr/>
            <p:nvPr/>
          </p:nvSpPr>
          <p:spPr>
            <a:xfrm>
              <a:off x="0" y="0"/>
              <a:ext cx="2484674" cy="248599"/>
            </a:xfrm>
            <a:custGeom>
              <a:avLst/>
              <a:gdLst/>
              <a:ahLst/>
              <a:cxnLst/>
              <a:rect l="l" t="t" r="r" b="b"/>
              <a:pathLst>
                <a:path w="2484674" h="248599">
                  <a:moveTo>
                    <a:pt x="0" y="0"/>
                  </a:moveTo>
                  <a:lnTo>
                    <a:pt x="2484674" y="0"/>
                  </a:lnTo>
                  <a:lnTo>
                    <a:pt x="2484674" y="248599"/>
                  </a:lnTo>
                  <a:lnTo>
                    <a:pt x="0" y="248599"/>
                  </a:lnTo>
                  <a:close/>
                </a:path>
              </a:pathLst>
            </a:custGeom>
            <a:solidFill>
              <a:srgbClr val="FFFFFF"/>
            </a:solidFill>
          </p:spPr>
        </p:sp>
        <p:sp>
          <p:nvSpPr>
            <p:cNvPr id="21" name="TextBox 21"/>
            <p:cNvSpPr txBox="1"/>
            <p:nvPr/>
          </p:nvSpPr>
          <p:spPr>
            <a:xfrm>
              <a:off x="0" y="-81559"/>
              <a:ext cx="2484674"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Look for advice on the Childline website.</a:t>
              </a:r>
            </a:p>
          </p:txBody>
        </p:sp>
      </p:grpSp>
      <p:grpSp>
        <p:nvGrpSpPr>
          <p:cNvPr id="22" name="Group 22"/>
          <p:cNvGrpSpPr/>
          <p:nvPr/>
        </p:nvGrpSpPr>
        <p:grpSpPr>
          <a:xfrm>
            <a:off x="769272" y="8588737"/>
            <a:ext cx="6210905" cy="1522544"/>
            <a:chOff x="0" y="-91153"/>
            <a:chExt cx="1635794" cy="400999"/>
          </a:xfrm>
        </p:grpSpPr>
        <p:sp>
          <p:nvSpPr>
            <p:cNvPr id="23" name="Freeform 23"/>
            <p:cNvSpPr/>
            <p:nvPr/>
          </p:nvSpPr>
          <p:spPr>
            <a:xfrm>
              <a:off x="0" y="0"/>
              <a:ext cx="1633850" cy="248599"/>
            </a:xfrm>
            <a:custGeom>
              <a:avLst/>
              <a:gdLst/>
              <a:ahLst/>
              <a:cxnLst/>
              <a:rect l="l" t="t" r="r" b="b"/>
              <a:pathLst>
                <a:path w="1633850" h="248599">
                  <a:moveTo>
                    <a:pt x="0" y="0"/>
                  </a:moveTo>
                  <a:lnTo>
                    <a:pt x="1633850" y="0"/>
                  </a:lnTo>
                  <a:lnTo>
                    <a:pt x="1633850" y="248599"/>
                  </a:lnTo>
                  <a:lnTo>
                    <a:pt x="0" y="248599"/>
                  </a:lnTo>
                  <a:close/>
                </a:path>
              </a:pathLst>
            </a:custGeom>
            <a:solidFill>
              <a:srgbClr val="FFFFFF"/>
            </a:solidFill>
          </p:spPr>
        </p:sp>
        <p:sp>
          <p:nvSpPr>
            <p:cNvPr id="24" name="TextBox 24"/>
            <p:cNvSpPr txBox="1"/>
            <p:nvPr/>
          </p:nvSpPr>
          <p:spPr>
            <a:xfrm>
              <a:off x="1944" y="-91153"/>
              <a:ext cx="1633850"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Talking to a trusted adult.</a:t>
              </a:r>
            </a:p>
          </p:txBody>
        </p:sp>
      </p:grpSp>
      <p:grpSp>
        <p:nvGrpSpPr>
          <p:cNvPr id="25" name="Group 25"/>
          <p:cNvGrpSpPr/>
          <p:nvPr/>
        </p:nvGrpSpPr>
        <p:grpSpPr>
          <a:xfrm>
            <a:off x="12379195" y="1561162"/>
            <a:ext cx="4820838" cy="1522544"/>
            <a:chOff x="0" y="-99529"/>
            <a:chExt cx="1269686" cy="400999"/>
          </a:xfrm>
        </p:grpSpPr>
        <p:sp>
          <p:nvSpPr>
            <p:cNvPr id="26" name="Freeform 26"/>
            <p:cNvSpPr/>
            <p:nvPr/>
          </p:nvSpPr>
          <p:spPr>
            <a:xfrm>
              <a:off x="0" y="0"/>
              <a:ext cx="1269686" cy="248599"/>
            </a:xfrm>
            <a:custGeom>
              <a:avLst/>
              <a:gdLst/>
              <a:ahLst/>
              <a:cxnLst/>
              <a:rect l="l" t="t" r="r" b="b"/>
              <a:pathLst>
                <a:path w="1269686" h="248599">
                  <a:moveTo>
                    <a:pt x="0" y="0"/>
                  </a:moveTo>
                  <a:lnTo>
                    <a:pt x="1269686" y="0"/>
                  </a:lnTo>
                  <a:lnTo>
                    <a:pt x="1269686" y="248599"/>
                  </a:lnTo>
                  <a:lnTo>
                    <a:pt x="0" y="248599"/>
                  </a:lnTo>
                  <a:close/>
                </a:path>
              </a:pathLst>
            </a:custGeom>
            <a:solidFill>
              <a:srgbClr val="FFFFFF"/>
            </a:solidFill>
          </p:spPr>
        </p:sp>
        <p:sp>
          <p:nvSpPr>
            <p:cNvPr id="27" name="TextBox 27"/>
            <p:cNvSpPr txBox="1"/>
            <p:nvPr/>
          </p:nvSpPr>
          <p:spPr>
            <a:xfrm>
              <a:off x="0" y="-99529"/>
              <a:ext cx="1269686"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Watching the news.</a:t>
              </a:r>
            </a:p>
          </p:txBody>
        </p:sp>
      </p:grpSp>
      <p:grpSp>
        <p:nvGrpSpPr>
          <p:cNvPr id="28" name="Group 28"/>
          <p:cNvGrpSpPr/>
          <p:nvPr/>
        </p:nvGrpSpPr>
        <p:grpSpPr>
          <a:xfrm>
            <a:off x="8852851" y="3367036"/>
            <a:ext cx="8917612" cy="1522544"/>
            <a:chOff x="0" y="-97507"/>
            <a:chExt cx="2348671" cy="400999"/>
          </a:xfrm>
        </p:grpSpPr>
        <p:sp>
          <p:nvSpPr>
            <p:cNvPr id="29" name="Freeform 29"/>
            <p:cNvSpPr/>
            <p:nvPr/>
          </p:nvSpPr>
          <p:spPr>
            <a:xfrm>
              <a:off x="0" y="0"/>
              <a:ext cx="2348671" cy="248599"/>
            </a:xfrm>
            <a:custGeom>
              <a:avLst/>
              <a:gdLst/>
              <a:ahLst/>
              <a:cxnLst/>
              <a:rect l="l" t="t" r="r" b="b"/>
              <a:pathLst>
                <a:path w="2348671" h="248599">
                  <a:moveTo>
                    <a:pt x="0" y="0"/>
                  </a:moveTo>
                  <a:lnTo>
                    <a:pt x="2348671" y="0"/>
                  </a:lnTo>
                  <a:lnTo>
                    <a:pt x="2348671" y="248599"/>
                  </a:lnTo>
                  <a:lnTo>
                    <a:pt x="0" y="248599"/>
                  </a:lnTo>
                  <a:close/>
                </a:path>
              </a:pathLst>
            </a:custGeom>
            <a:solidFill>
              <a:srgbClr val="FFFFFF"/>
            </a:solidFill>
          </p:spPr>
        </p:sp>
        <p:sp>
          <p:nvSpPr>
            <p:cNvPr id="30" name="TextBox 30"/>
            <p:cNvSpPr txBox="1"/>
            <p:nvPr/>
          </p:nvSpPr>
          <p:spPr>
            <a:xfrm>
              <a:off x="0" y="-97507"/>
              <a:ext cx="2348671"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Reading the same story over and over.</a:t>
              </a:r>
            </a:p>
          </p:txBody>
        </p:sp>
      </p:grpSp>
      <p:grpSp>
        <p:nvGrpSpPr>
          <p:cNvPr id="31" name="Group 31"/>
          <p:cNvGrpSpPr/>
          <p:nvPr/>
        </p:nvGrpSpPr>
        <p:grpSpPr>
          <a:xfrm>
            <a:off x="6385295" y="1706551"/>
            <a:ext cx="4351604" cy="1522544"/>
            <a:chOff x="0" y="-103329"/>
            <a:chExt cx="1146101" cy="400999"/>
          </a:xfrm>
        </p:grpSpPr>
        <p:sp>
          <p:nvSpPr>
            <p:cNvPr id="32" name="Freeform 32"/>
            <p:cNvSpPr/>
            <p:nvPr/>
          </p:nvSpPr>
          <p:spPr>
            <a:xfrm>
              <a:off x="0" y="0"/>
              <a:ext cx="1146101" cy="248599"/>
            </a:xfrm>
            <a:custGeom>
              <a:avLst/>
              <a:gdLst/>
              <a:ahLst/>
              <a:cxnLst/>
              <a:rect l="l" t="t" r="r" b="b"/>
              <a:pathLst>
                <a:path w="1146101" h="248599">
                  <a:moveTo>
                    <a:pt x="0" y="0"/>
                  </a:moveTo>
                  <a:lnTo>
                    <a:pt x="1146101" y="0"/>
                  </a:lnTo>
                  <a:lnTo>
                    <a:pt x="1146101" y="248599"/>
                  </a:lnTo>
                  <a:lnTo>
                    <a:pt x="0" y="248599"/>
                  </a:lnTo>
                  <a:close/>
                </a:path>
              </a:pathLst>
            </a:custGeom>
            <a:solidFill>
              <a:srgbClr val="FFFFFF"/>
            </a:solidFill>
          </p:spPr>
        </p:sp>
        <p:sp>
          <p:nvSpPr>
            <p:cNvPr id="33" name="TextBox 33"/>
            <p:cNvSpPr txBox="1"/>
            <p:nvPr/>
          </p:nvSpPr>
          <p:spPr>
            <a:xfrm>
              <a:off x="0" y="-103329"/>
              <a:ext cx="1146101"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Trying to forget it.</a:t>
              </a:r>
            </a:p>
          </p:txBody>
        </p:sp>
      </p:grpSp>
      <p:grpSp>
        <p:nvGrpSpPr>
          <p:cNvPr id="34" name="Group 34"/>
          <p:cNvGrpSpPr/>
          <p:nvPr/>
        </p:nvGrpSpPr>
        <p:grpSpPr>
          <a:xfrm>
            <a:off x="2362200" y="4915437"/>
            <a:ext cx="7112866" cy="1522544"/>
            <a:chOff x="0" y="-81559"/>
            <a:chExt cx="1873347" cy="400999"/>
          </a:xfrm>
        </p:grpSpPr>
        <p:sp>
          <p:nvSpPr>
            <p:cNvPr id="35" name="Freeform 35"/>
            <p:cNvSpPr/>
            <p:nvPr/>
          </p:nvSpPr>
          <p:spPr>
            <a:xfrm>
              <a:off x="0" y="0"/>
              <a:ext cx="1873347" cy="248599"/>
            </a:xfrm>
            <a:custGeom>
              <a:avLst/>
              <a:gdLst/>
              <a:ahLst/>
              <a:cxnLst/>
              <a:rect l="l" t="t" r="r" b="b"/>
              <a:pathLst>
                <a:path w="1873347" h="248599">
                  <a:moveTo>
                    <a:pt x="0" y="0"/>
                  </a:moveTo>
                  <a:lnTo>
                    <a:pt x="1873347" y="0"/>
                  </a:lnTo>
                  <a:lnTo>
                    <a:pt x="1873347" y="248599"/>
                  </a:lnTo>
                  <a:lnTo>
                    <a:pt x="0" y="248599"/>
                  </a:lnTo>
                  <a:close/>
                </a:path>
              </a:pathLst>
            </a:custGeom>
            <a:solidFill>
              <a:srgbClr val="FFFFFF"/>
            </a:solidFill>
          </p:spPr>
        </p:sp>
        <p:sp>
          <p:nvSpPr>
            <p:cNvPr id="36" name="TextBox 36"/>
            <p:cNvSpPr txBox="1"/>
            <p:nvPr/>
          </p:nvSpPr>
          <p:spPr>
            <a:xfrm>
              <a:off x="0" y="-81559"/>
              <a:ext cx="1873347" cy="400999"/>
            </a:xfrm>
            <a:prstGeom prst="rect">
              <a:avLst/>
            </a:prstGeom>
          </p:spPr>
          <p:txBody>
            <a:bodyPr lIns="50800" tIns="50800" rIns="50800" bIns="50800" rtlCol="0" anchor="ctr"/>
            <a:lstStyle/>
            <a:p>
              <a:pPr algn="l">
                <a:lnSpc>
                  <a:spcPts val="5782"/>
                </a:lnSpc>
              </a:pPr>
              <a:r>
                <a:rPr lang="en-US" sz="4130" dirty="0">
                  <a:solidFill>
                    <a:srgbClr val="000000"/>
                  </a:solidFill>
                  <a:latin typeface="GH Guardian Headline 2"/>
                  <a:ea typeface="GH Guardian Headline 2"/>
                  <a:cs typeface="GH Guardian Headline 2"/>
                  <a:sym typeface="GH Guardian Headline 2"/>
                </a:rPr>
                <a:t>Doing something else instead.</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34211" y="317663"/>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grpSp>
        <p:nvGrpSpPr>
          <p:cNvPr id="3" name="Group 3"/>
          <p:cNvGrpSpPr/>
          <p:nvPr/>
        </p:nvGrpSpPr>
        <p:grpSpPr>
          <a:xfrm>
            <a:off x="2369901" y="1417630"/>
            <a:ext cx="6221820" cy="1190898"/>
            <a:chOff x="0" y="0"/>
            <a:chExt cx="1638669" cy="313652"/>
          </a:xfrm>
        </p:grpSpPr>
        <p:sp>
          <p:nvSpPr>
            <p:cNvPr id="4" name="Freeform 4"/>
            <p:cNvSpPr/>
            <p:nvPr/>
          </p:nvSpPr>
          <p:spPr>
            <a:xfrm>
              <a:off x="0" y="0"/>
              <a:ext cx="1638669" cy="313652"/>
            </a:xfrm>
            <a:custGeom>
              <a:avLst/>
              <a:gdLst/>
              <a:ahLst/>
              <a:cxnLst/>
              <a:rect l="l" t="t" r="r" b="b"/>
              <a:pathLst>
                <a:path w="1638669" h="313652">
                  <a:moveTo>
                    <a:pt x="0" y="0"/>
                  </a:moveTo>
                  <a:lnTo>
                    <a:pt x="1638669" y="0"/>
                  </a:lnTo>
                  <a:lnTo>
                    <a:pt x="1638669" y="313652"/>
                  </a:lnTo>
                  <a:lnTo>
                    <a:pt x="0" y="313652"/>
                  </a:lnTo>
                  <a:close/>
                </a:path>
              </a:pathLst>
            </a:custGeom>
            <a:solidFill>
              <a:srgbClr val="FFFFFF"/>
            </a:solidFill>
          </p:spPr>
        </p:sp>
        <p:sp>
          <p:nvSpPr>
            <p:cNvPr id="5" name="TextBox 5"/>
            <p:cNvSpPr txBox="1"/>
            <p:nvPr/>
          </p:nvSpPr>
          <p:spPr>
            <a:xfrm>
              <a:off x="0" y="-57150"/>
              <a:ext cx="1638669" cy="370802"/>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581359" y="1270012"/>
            <a:ext cx="1486135" cy="1486135"/>
          </a:xfrm>
          <a:custGeom>
            <a:avLst/>
            <a:gdLst/>
            <a:ahLst/>
            <a:cxnLst/>
            <a:rect l="l" t="t" r="r" b="b"/>
            <a:pathLst>
              <a:path w="1486135" h="1486135">
                <a:moveTo>
                  <a:pt x="0" y="0"/>
                </a:moveTo>
                <a:lnTo>
                  <a:pt x="1486135" y="0"/>
                </a:lnTo>
                <a:lnTo>
                  <a:pt x="1486135" y="1486134"/>
                </a:lnTo>
                <a:lnTo>
                  <a:pt x="0" y="1486134"/>
                </a:lnTo>
                <a:lnTo>
                  <a:pt x="0" y="0"/>
                </a:lnTo>
                <a:close/>
              </a:path>
            </a:pathLst>
          </a:custGeom>
          <a:blipFill>
            <a:blip r:embed="rId3"/>
            <a:stretch>
              <a:fillRect/>
            </a:stretch>
          </a:blipFill>
        </p:spPr>
      </p:sp>
      <p:sp>
        <p:nvSpPr>
          <p:cNvPr id="7" name="Freeform 7"/>
          <p:cNvSpPr/>
          <p:nvPr/>
        </p:nvSpPr>
        <p:spPr>
          <a:xfrm>
            <a:off x="581359" y="4878915"/>
            <a:ext cx="1486135" cy="1486135"/>
          </a:xfrm>
          <a:custGeom>
            <a:avLst/>
            <a:gdLst/>
            <a:ahLst/>
            <a:cxnLst/>
            <a:rect l="l" t="t" r="r" b="b"/>
            <a:pathLst>
              <a:path w="1486135" h="1486135">
                <a:moveTo>
                  <a:pt x="0" y="0"/>
                </a:moveTo>
                <a:lnTo>
                  <a:pt x="1486135" y="0"/>
                </a:lnTo>
                <a:lnTo>
                  <a:pt x="1486135" y="1486135"/>
                </a:lnTo>
                <a:lnTo>
                  <a:pt x="0" y="1486135"/>
                </a:lnTo>
                <a:lnTo>
                  <a:pt x="0" y="0"/>
                </a:lnTo>
                <a:close/>
              </a:path>
            </a:pathLst>
          </a:custGeom>
          <a:blipFill>
            <a:blip r:embed="rId3"/>
            <a:stretch>
              <a:fillRect/>
            </a:stretch>
          </a:blipFill>
        </p:spPr>
      </p:sp>
      <p:grpSp>
        <p:nvGrpSpPr>
          <p:cNvPr id="8" name="Group 8"/>
          <p:cNvGrpSpPr/>
          <p:nvPr/>
        </p:nvGrpSpPr>
        <p:grpSpPr>
          <a:xfrm>
            <a:off x="2176343" y="4764874"/>
            <a:ext cx="8846160" cy="1664254"/>
            <a:chOff x="0" y="0"/>
            <a:chExt cx="2329853" cy="438322"/>
          </a:xfrm>
        </p:grpSpPr>
        <p:sp>
          <p:nvSpPr>
            <p:cNvPr id="9" name="Freeform 9"/>
            <p:cNvSpPr/>
            <p:nvPr/>
          </p:nvSpPr>
          <p:spPr>
            <a:xfrm>
              <a:off x="0" y="0"/>
              <a:ext cx="2329853" cy="438322"/>
            </a:xfrm>
            <a:custGeom>
              <a:avLst/>
              <a:gdLst/>
              <a:ahLst/>
              <a:cxnLst/>
              <a:rect l="l" t="t" r="r" b="b"/>
              <a:pathLst>
                <a:path w="2329853" h="438322">
                  <a:moveTo>
                    <a:pt x="0" y="0"/>
                  </a:moveTo>
                  <a:lnTo>
                    <a:pt x="2329853" y="0"/>
                  </a:lnTo>
                  <a:lnTo>
                    <a:pt x="2329853" y="438322"/>
                  </a:lnTo>
                  <a:lnTo>
                    <a:pt x="0" y="438322"/>
                  </a:lnTo>
                  <a:close/>
                </a:path>
              </a:pathLst>
            </a:custGeom>
            <a:solidFill>
              <a:srgbClr val="FFFFFF"/>
            </a:solidFill>
          </p:spPr>
        </p:sp>
        <p:sp>
          <p:nvSpPr>
            <p:cNvPr id="10" name="TextBox 10"/>
            <p:cNvSpPr txBox="1"/>
            <p:nvPr/>
          </p:nvSpPr>
          <p:spPr>
            <a:xfrm>
              <a:off x="0" y="-57150"/>
              <a:ext cx="2329853" cy="495472"/>
            </a:xfrm>
            <a:prstGeom prst="rect">
              <a:avLst/>
            </a:prstGeom>
          </p:spPr>
          <p:txBody>
            <a:bodyPr lIns="50800" tIns="50800" rIns="50800" bIns="50800" rtlCol="0" anchor="ctr"/>
            <a:lstStyle/>
            <a:p>
              <a:pPr algn="ctr">
                <a:lnSpc>
                  <a:spcPts val="1960"/>
                </a:lnSpc>
              </a:pPr>
              <a:endParaRPr/>
            </a:p>
          </p:txBody>
        </p:sp>
      </p:grpSp>
      <p:sp>
        <p:nvSpPr>
          <p:cNvPr id="11" name="Freeform 11"/>
          <p:cNvSpPr/>
          <p:nvPr/>
        </p:nvSpPr>
        <p:spPr>
          <a:xfrm>
            <a:off x="8465525" y="2649501"/>
            <a:ext cx="9163995" cy="6885779"/>
          </a:xfrm>
          <a:custGeom>
            <a:avLst/>
            <a:gdLst/>
            <a:ahLst/>
            <a:cxnLst/>
            <a:rect l="l" t="t" r="r" b="b"/>
            <a:pathLst>
              <a:path w="9163995" h="6885779">
                <a:moveTo>
                  <a:pt x="0" y="0"/>
                </a:moveTo>
                <a:lnTo>
                  <a:pt x="9163995" y="0"/>
                </a:lnTo>
                <a:lnTo>
                  <a:pt x="9163995" y="6885779"/>
                </a:lnTo>
                <a:lnTo>
                  <a:pt x="0" y="6885779"/>
                </a:lnTo>
                <a:lnTo>
                  <a:pt x="0" y="0"/>
                </a:lnTo>
                <a:close/>
              </a:path>
            </a:pathLst>
          </a:custGeom>
          <a:blipFill>
            <a:blip r:embed="rId4"/>
            <a:stretch>
              <a:fillRect/>
            </a:stretch>
          </a:blipFill>
        </p:spPr>
      </p:sp>
      <p:sp>
        <p:nvSpPr>
          <p:cNvPr id="12" name="TextBox 12"/>
          <p:cNvSpPr txBox="1"/>
          <p:nvPr/>
        </p:nvSpPr>
        <p:spPr>
          <a:xfrm>
            <a:off x="637698" y="998679"/>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1</a:t>
            </a:r>
          </a:p>
        </p:txBody>
      </p:sp>
      <p:sp>
        <p:nvSpPr>
          <p:cNvPr id="13" name="TextBox 13"/>
          <p:cNvSpPr txBox="1"/>
          <p:nvPr/>
        </p:nvSpPr>
        <p:spPr>
          <a:xfrm>
            <a:off x="2641345" y="1440480"/>
            <a:ext cx="14521225" cy="969179"/>
          </a:xfrm>
          <a:prstGeom prst="rect">
            <a:avLst/>
          </a:prstGeom>
        </p:spPr>
        <p:txBody>
          <a:bodyPr lIns="0" tIns="0" rIns="0" bIns="0" rtlCol="0" anchor="t">
            <a:spAutoFit/>
          </a:bodyPr>
          <a:lstStyle/>
          <a:p>
            <a:pPr algn="l">
              <a:lnSpc>
                <a:spcPts val="7002"/>
              </a:lnSpc>
            </a:pPr>
            <a:r>
              <a:rPr lang="en-US" sz="5001" dirty="0">
                <a:solidFill>
                  <a:srgbClr val="160F0E"/>
                </a:solidFill>
                <a:latin typeface="GH Guardian Headline 2"/>
                <a:ea typeface="GH Guardian Headline 2"/>
                <a:cs typeface="GH Guardian Headline 2"/>
                <a:sym typeface="GH Guardian Headline 2"/>
              </a:rPr>
              <a:t>Read Nav’s story </a:t>
            </a:r>
          </a:p>
        </p:txBody>
      </p:sp>
      <p:sp>
        <p:nvSpPr>
          <p:cNvPr id="14" name="TextBox 14"/>
          <p:cNvSpPr txBox="1"/>
          <p:nvPr/>
        </p:nvSpPr>
        <p:spPr>
          <a:xfrm>
            <a:off x="637698" y="4582601"/>
            <a:ext cx="1373456" cy="2028800"/>
          </a:xfrm>
          <a:prstGeom prst="rect">
            <a:avLst/>
          </a:prstGeom>
        </p:spPr>
        <p:txBody>
          <a:bodyPr lIns="0" tIns="0" rIns="0" bIns="0" rtlCol="0" anchor="t">
            <a:spAutoFit/>
          </a:bodyPr>
          <a:lstStyle/>
          <a:p>
            <a:pPr algn="ctr">
              <a:lnSpc>
                <a:spcPts val="14701"/>
              </a:lnSpc>
            </a:pPr>
            <a:r>
              <a:rPr lang="en-US" sz="10500" dirty="0">
                <a:solidFill>
                  <a:srgbClr val="FFFFFF"/>
                </a:solidFill>
                <a:latin typeface="House Slant"/>
                <a:ea typeface="House Slant"/>
                <a:cs typeface="House Slant"/>
                <a:sym typeface="House Slant"/>
              </a:rPr>
              <a:t>2</a:t>
            </a:r>
          </a:p>
        </p:txBody>
      </p:sp>
      <p:sp>
        <p:nvSpPr>
          <p:cNvPr id="15" name="TextBox 15"/>
          <p:cNvSpPr txBox="1"/>
          <p:nvPr/>
        </p:nvSpPr>
        <p:spPr>
          <a:xfrm>
            <a:off x="2369901" y="5049634"/>
            <a:ext cx="15121949" cy="954196"/>
          </a:xfrm>
          <a:prstGeom prst="rect">
            <a:avLst/>
          </a:prstGeom>
        </p:spPr>
        <p:txBody>
          <a:bodyPr lIns="0" tIns="0" rIns="0" bIns="0" rtlCol="0" anchor="t">
            <a:spAutoFit/>
          </a:bodyPr>
          <a:lstStyle/>
          <a:p>
            <a:pPr algn="l">
              <a:lnSpc>
                <a:spcPts val="7045"/>
              </a:lnSpc>
              <a:spcBef>
                <a:spcPct val="0"/>
              </a:spcBef>
            </a:pPr>
            <a:r>
              <a:rPr lang="en-US" sz="5032">
                <a:solidFill>
                  <a:srgbClr val="000000"/>
                </a:solidFill>
                <a:latin typeface="GH Guardian Headline 2"/>
                <a:ea typeface="GH Guardian Headline 2"/>
                <a:cs typeface="GH Guardian Headline 2"/>
                <a:sym typeface="GH Guardian Headline 2"/>
              </a:rPr>
              <a:t>Think about these questions...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34211" y="317663"/>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sp>
        <p:nvSpPr>
          <p:cNvPr id="3" name="TextBox 3"/>
          <p:cNvSpPr txBox="1"/>
          <p:nvPr/>
        </p:nvSpPr>
        <p:spPr>
          <a:xfrm>
            <a:off x="3031016" y="317663"/>
            <a:ext cx="12225966" cy="1285288"/>
          </a:xfrm>
          <a:prstGeom prst="rect">
            <a:avLst/>
          </a:prstGeom>
        </p:spPr>
        <p:txBody>
          <a:bodyPr lIns="0" tIns="0" rIns="0" bIns="0" rtlCol="0" anchor="t">
            <a:spAutoFit/>
          </a:bodyPr>
          <a:lstStyle/>
          <a:p>
            <a:pPr algn="l">
              <a:lnSpc>
                <a:spcPts val="11130"/>
              </a:lnSpc>
            </a:pPr>
            <a:r>
              <a:rPr lang="en-US" sz="7950" b="1" dirty="0">
                <a:solidFill>
                  <a:srgbClr val="FFFFFF"/>
                </a:solidFill>
                <a:latin typeface="GH Guardian Headline 3"/>
                <a:ea typeface="GH Guardian Headline 3"/>
                <a:cs typeface="GH Guardian Headline 3"/>
                <a:sym typeface="GH Guardian Headline 3"/>
              </a:rPr>
              <a:t>Questions to think about </a:t>
            </a:r>
          </a:p>
        </p:txBody>
      </p:sp>
      <p:grpSp>
        <p:nvGrpSpPr>
          <p:cNvPr id="4" name="Group 4"/>
          <p:cNvGrpSpPr/>
          <p:nvPr/>
        </p:nvGrpSpPr>
        <p:grpSpPr>
          <a:xfrm>
            <a:off x="1345550" y="2216621"/>
            <a:ext cx="15596899" cy="7825632"/>
            <a:chOff x="0" y="0"/>
            <a:chExt cx="20795866" cy="10434177"/>
          </a:xfrm>
        </p:grpSpPr>
        <p:grpSp>
          <p:nvGrpSpPr>
            <p:cNvPr id="5" name="Group 5"/>
            <p:cNvGrpSpPr/>
            <p:nvPr/>
          </p:nvGrpSpPr>
          <p:grpSpPr>
            <a:xfrm>
              <a:off x="0" y="0"/>
              <a:ext cx="20795866" cy="8666655"/>
              <a:chOff x="0" y="0"/>
              <a:chExt cx="4107825" cy="1711932"/>
            </a:xfrm>
          </p:grpSpPr>
          <p:sp>
            <p:nvSpPr>
              <p:cNvPr id="6" name="Freeform 6"/>
              <p:cNvSpPr/>
              <p:nvPr/>
            </p:nvSpPr>
            <p:spPr>
              <a:xfrm>
                <a:off x="0" y="0"/>
                <a:ext cx="4107825" cy="1711932"/>
              </a:xfrm>
              <a:custGeom>
                <a:avLst/>
                <a:gdLst/>
                <a:ahLst/>
                <a:cxnLst/>
                <a:rect l="l" t="t" r="r" b="b"/>
                <a:pathLst>
                  <a:path w="4107825" h="1711932">
                    <a:moveTo>
                      <a:pt x="0" y="0"/>
                    </a:moveTo>
                    <a:lnTo>
                      <a:pt x="4107825" y="0"/>
                    </a:lnTo>
                    <a:lnTo>
                      <a:pt x="4107825" y="1711932"/>
                    </a:lnTo>
                    <a:lnTo>
                      <a:pt x="0" y="1711932"/>
                    </a:lnTo>
                    <a:close/>
                  </a:path>
                </a:pathLst>
              </a:custGeom>
              <a:solidFill>
                <a:srgbClr val="FFFFFF"/>
              </a:solidFill>
            </p:spPr>
          </p:sp>
          <p:sp>
            <p:nvSpPr>
              <p:cNvPr id="7" name="TextBox 7"/>
              <p:cNvSpPr txBox="1"/>
              <p:nvPr/>
            </p:nvSpPr>
            <p:spPr>
              <a:xfrm>
                <a:off x="0" y="-57150"/>
                <a:ext cx="4107825" cy="1769082"/>
              </a:xfrm>
              <a:prstGeom prst="rect">
                <a:avLst/>
              </a:prstGeom>
            </p:spPr>
            <p:txBody>
              <a:bodyPr lIns="50800" tIns="50800" rIns="50800" bIns="50800" rtlCol="0" anchor="ctr"/>
              <a:lstStyle/>
              <a:p>
                <a:pPr algn="ctr">
                  <a:lnSpc>
                    <a:spcPts val="1960"/>
                  </a:lnSpc>
                </a:pPr>
                <a:endParaRPr/>
              </a:p>
            </p:txBody>
          </p:sp>
        </p:grpSp>
        <p:sp>
          <p:nvSpPr>
            <p:cNvPr id="8" name="TextBox 8"/>
            <p:cNvSpPr txBox="1"/>
            <p:nvPr/>
          </p:nvSpPr>
          <p:spPr>
            <a:xfrm>
              <a:off x="158505" y="248351"/>
              <a:ext cx="20478856" cy="10185825"/>
            </a:xfrm>
            <a:prstGeom prst="rect">
              <a:avLst/>
            </a:prstGeom>
          </p:spPr>
          <p:txBody>
            <a:bodyPr lIns="0" tIns="0" rIns="0" bIns="0" rtlCol="0" anchor="t">
              <a:spAutoFit/>
            </a:bodyPr>
            <a:lstStyle/>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Was it fair to share this information about Nav in a news story?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effect has this had on Nav/others (including on their feelings)?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should the news group have done instead?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should Nav do now?</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 What’s the difference between a personal story and a public news story?</a:t>
              </a:r>
            </a:p>
            <a:p>
              <a:pPr algn="l">
                <a:lnSpc>
                  <a:spcPts val="6019"/>
                </a:lnSpc>
              </a:pPr>
              <a:endParaRPr lang="en-US" sz="4299">
                <a:solidFill>
                  <a:srgbClr val="000000"/>
                </a:solidFill>
                <a:latin typeface="GH Guardian Headline 2"/>
                <a:ea typeface="GH Guardian Headline 2"/>
                <a:cs typeface="GH Guardian Headline 2"/>
                <a:sym typeface="GH Guardian Headline 2"/>
              </a:endParaRPr>
            </a:p>
            <a:p>
              <a:pPr algn="l">
                <a:lnSpc>
                  <a:spcPts val="6019"/>
                </a:lnSpc>
              </a:pPr>
              <a:endParaRPr lang="en-US" sz="4299">
                <a:solidFill>
                  <a:srgbClr val="000000"/>
                </a:solidFill>
                <a:latin typeface="GH Guardian Headline 2"/>
                <a:ea typeface="GH Guardian Headline 2"/>
                <a:cs typeface="GH Guardian Headline 2"/>
                <a:sym typeface="GH Guardian Headline 2"/>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0" y="0"/>
            <a:ext cx="18308343" cy="10287000"/>
          </a:xfrm>
          <a:custGeom>
            <a:avLst/>
            <a:gdLst/>
            <a:ahLst/>
            <a:cxnLst/>
            <a:rect l="l" t="t" r="r" b="b"/>
            <a:pathLst>
              <a:path w="18308343" h="10287000">
                <a:moveTo>
                  <a:pt x="0" y="0"/>
                </a:moveTo>
                <a:lnTo>
                  <a:pt x="18308343" y="0"/>
                </a:lnTo>
                <a:lnTo>
                  <a:pt x="18308343" y="10287000"/>
                </a:lnTo>
                <a:lnTo>
                  <a:pt x="0" y="10287000"/>
                </a:lnTo>
                <a:lnTo>
                  <a:pt x="0" y="0"/>
                </a:lnTo>
                <a:close/>
              </a:path>
            </a:pathLst>
          </a:custGeom>
          <a:blipFill>
            <a:blip r:embed="rId2"/>
            <a:stretch>
              <a:fillRect/>
            </a:stretch>
          </a:blipFill>
        </p:spPr>
      </p:sp>
      <p:grpSp>
        <p:nvGrpSpPr>
          <p:cNvPr id="3" name="Group 3"/>
          <p:cNvGrpSpPr/>
          <p:nvPr/>
        </p:nvGrpSpPr>
        <p:grpSpPr>
          <a:xfrm>
            <a:off x="0" y="9045178"/>
            <a:ext cx="3086100" cy="3375422"/>
            <a:chOff x="0" y="-76200"/>
            <a:chExt cx="812800" cy="889000"/>
          </a:xfrm>
        </p:grpSpPr>
        <p:sp>
          <p:nvSpPr>
            <p:cNvPr id="4" name="Freeform 4"/>
            <p:cNvSpPr/>
            <p:nvPr/>
          </p:nvSpPr>
          <p:spPr>
            <a:xfrm>
              <a:off x="0" y="0"/>
              <a:ext cx="812800" cy="250864"/>
            </a:xfrm>
            <a:custGeom>
              <a:avLst/>
              <a:gdLst/>
              <a:ahLst/>
              <a:cxnLst/>
              <a:rect l="l" t="t" r="r" b="b"/>
              <a:pathLst>
                <a:path w="812800" h="812800">
                  <a:moveTo>
                    <a:pt x="0" y="0"/>
                  </a:moveTo>
                  <a:lnTo>
                    <a:pt x="812800" y="0"/>
                  </a:lnTo>
                  <a:lnTo>
                    <a:pt x="812800" y="812800"/>
                  </a:lnTo>
                  <a:lnTo>
                    <a:pt x="0" y="812800"/>
                  </a:lnTo>
                  <a:close/>
                </a:path>
              </a:pathLst>
            </a:custGeom>
            <a:solidFill>
              <a:srgbClr val="43AAE0"/>
            </a:solidFill>
          </p:spPr>
        </p:sp>
        <p:sp>
          <p:nvSpPr>
            <p:cNvPr id="5" name="TextBox 5"/>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4086" y="0"/>
            <a:ext cx="18503250" cy="10287000"/>
          </a:xfrm>
          <a:custGeom>
            <a:avLst/>
            <a:gdLst/>
            <a:ahLst/>
            <a:cxnLst/>
            <a:rect l="l" t="t" r="r" b="b"/>
            <a:pathLst>
              <a:path w="18503250" h="10287000">
                <a:moveTo>
                  <a:pt x="0" y="0"/>
                </a:moveTo>
                <a:lnTo>
                  <a:pt x="18503250" y="0"/>
                </a:lnTo>
                <a:lnTo>
                  <a:pt x="18503250" y="10287000"/>
                </a:lnTo>
                <a:lnTo>
                  <a:pt x="0" y="10287000"/>
                </a:lnTo>
                <a:lnTo>
                  <a:pt x="0" y="0"/>
                </a:lnTo>
                <a:close/>
              </a:path>
            </a:pathLst>
          </a:custGeom>
          <a:blipFill>
            <a:blip r:embed="rId3"/>
            <a:stretch>
              <a:fillRect t="-419" b="-419"/>
            </a:stretch>
          </a:blipFill>
        </p:spPr>
      </p:sp>
      <p:grpSp>
        <p:nvGrpSpPr>
          <p:cNvPr id="3" name="Group 3"/>
          <p:cNvGrpSpPr/>
          <p:nvPr/>
        </p:nvGrpSpPr>
        <p:grpSpPr>
          <a:xfrm>
            <a:off x="-154086" y="9258300"/>
            <a:ext cx="3354486" cy="1028700"/>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9B31D"/>
            </a:solidFill>
          </p:spPr>
        </p:sp>
        <p:sp>
          <p:nvSpPr>
            <p:cNvPr id="5" name="TextBox 5"/>
            <p:cNvSpPr txBox="1"/>
            <p:nvPr/>
          </p:nvSpPr>
          <p:spPr>
            <a:xfrm>
              <a:off x="0" y="-76200"/>
              <a:ext cx="812800" cy="8890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34211" y="317663"/>
            <a:ext cx="2204085" cy="952348"/>
          </a:xfrm>
          <a:custGeom>
            <a:avLst/>
            <a:gdLst/>
            <a:ahLst/>
            <a:cxnLst/>
            <a:rect l="l" t="t" r="r" b="b"/>
            <a:pathLst>
              <a:path w="2204085" h="952348">
                <a:moveTo>
                  <a:pt x="0" y="0"/>
                </a:moveTo>
                <a:lnTo>
                  <a:pt x="2204085" y="0"/>
                </a:lnTo>
                <a:lnTo>
                  <a:pt x="2204085" y="952349"/>
                </a:lnTo>
                <a:lnTo>
                  <a:pt x="0" y="952349"/>
                </a:lnTo>
                <a:lnTo>
                  <a:pt x="0" y="0"/>
                </a:lnTo>
                <a:close/>
              </a:path>
            </a:pathLst>
          </a:custGeom>
          <a:blipFill>
            <a:blip r:embed="rId2"/>
            <a:stretch>
              <a:fillRect/>
            </a:stretch>
          </a:blipFill>
        </p:spPr>
      </p:sp>
      <p:sp>
        <p:nvSpPr>
          <p:cNvPr id="3" name="TextBox 3"/>
          <p:cNvSpPr txBox="1"/>
          <p:nvPr/>
        </p:nvSpPr>
        <p:spPr>
          <a:xfrm>
            <a:off x="3031017" y="110499"/>
            <a:ext cx="12225966" cy="1522076"/>
          </a:xfrm>
          <a:prstGeom prst="rect">
            <a:avLst/>
          </a:prstGeom>
        </p:spPr>
        <p:txBody>
          <a:bodyPr lIns="0" tIns="0" rIns="0" bIns="0" rtlCol="0" anchor="t">
            <a:spAutoFit/>
          </a:bodyPr>
          <a:lstStyle/>
          <a:p>
            <a:pPr algn="l">
              <a:lnSpc>
                <a:spcPts val="11130"/>
              </a:lnSpc>
            </a:pPr>
            <a:r>
              <a:rPr lang="en-US" sz="7950">
                <a:solidFill>
                  <a:srgbClr val="FFFFFF"/>
                </a:solidFill>
                <a:latin typeface="GH Guardian Headline 3"/>
                <a:ea typeface="GH Guardian Headline 3"/>
                <a:cs typeface="GH Guardian Headline 3"/>
                <a:sym typeface="GH Guardian Headline 3"/>
              </a:rPr>
              <a:t>Questions to think about </a:t>
            </a:r>
          </a:p>
        </p:txBody>
      </p:sp>
      <p:grpSp>
        <p:nvGrpSpPr>
          <p:cNvPr id="4" name="Group 4"/>
          <p:cNvGrpSpPr/>
          <p:nvPr/>
        </p:nvGrpSpPr>
        <p:grpSpPr>
          <a:xfrm>
            <a:off x="1377609" y="2123434"/>
            <a:ext cx="15532782" cy="7918820"/>
            <a:chOff x="0" y="0"/>
            <a:chExt cx="20710376" cy="10558426"/>
          </a:xfrm>
        </p:grpSpPr>
        <p:grpSp>
          <p:nvGrpSpPr>
            <p:cNvPr id="5" name="Group 5"/>
            <p:cNvGrpSpPr/>
            <p:nvPr/>
          </p:nvGrpSpPr>
          <p:grpSpPr>
            <a:xfrm>
              <a:off x="0" y="0"/>
              <a:ext cx="20710376" cy="8821967"/>
              <a:chOff x="0" y="0"/>
              <a:chExt cx="4090938" cy="1742611"/>
            </a:xfrm>
          </p:grpSpPr>
          <p:sp>
            <p:nvSpPr>
              <p:cNvPr id="6" name="Freeform 6"/>
              <p:cNvSpPr/>
              <p:nvPr/>
            </p:nvSpPr>
            <p:spPr>
              <a:xfrm>
                <a:off x="0" y="0"/>
                <a:ext cx="4090939" cy="1742611"/>
              </a:xfrm>
              <a:custGeom>
                <a:avLst/>
                <a:gdLst/>
                <a:ahLst/>
                <a:cxnLst/>
                <a:rect l="l" t="t" r="r" b="b"/>
                <a:pathLst>
                  <a:path w="4090939" h="1742611">
                    <a:moveTo>
                      <a:pt x="0" y="0"/>
                    </a:moveTo>
                    <a:lnTo>
                      <a:pt x="4090939" y="0"/>
                    </a:lnTo>
                    <a:lnTo>
                      <a:pt x="4090939" y="1742611"/>
                    </a:lnTo>
                    <a:lnTo>
                      <a:pt x="0" y="1742611"/>
                    </a:lnTo>
                    <a:close/>
                  </a:path>
                </a:pathLst>
              </a:custGeom>
              <a:solidFill>
                <a:srgbClr val="FFFFFF"/>
              </a:solidFill>
            </p:spPr>
          </p:sp>
          <p:sp>
            <p:nvSpPr>
              <p:cNvPr id="7" name="TextBox 7"/>
              <p:cNvSpPr txBox="1"/>
              <p:nvPr/>
            </p:nvSpPr>
            <p:spPr>
              <a:xfrm>
                <a:off x="0" y="-57150"/>
                <a:ext cx="4090938" cy="1799761"/>
              </a:xfrm>
              <a:prstGeom prst="rect">
                <a:avLst/>
              </a:prstGeom>
            </p:spPr>
            <p:txBody>
              <a:bodyPr lIns="50800" tIns="50800" rIns="50800" bIns="50800" rtlCol="0" anchor="ctr"/>
              <a:lstStyle/>
              <a:p>
                <a:pPr algn="ctr">
                  <a:lnSpc>
                    <a:spcPts val="1960"/>
                  </a:lnSpc>
                </a:pPr>
                <a:endParaRPr/>
              </a:p>
            </p:txBody>
          </p:sp>
        </p:grpSp>
        <p:sp>
          <p:nvSpPr>
            <p:cNvPr id="8" name="TextBox 8"/>
            <p:cNvSpPr txBox="1"/>
            <p:nvPr/>
          </p:nvSpPr>
          <p:spPr>
            <a:xfrm>
              <a:off x="115760" y="372601"/>
              <a:ext cx="20478856" cy="10185825"/>
            </a:xfrm>
            <a:prstGeom prst="rect">
              <a:avLst/>
            </a:prstGeom>
          </p:spPr>
          <p:txBody>
            <a:bodyPr lIns="0" tIns="0" rIns="0" bIns="0" rtlCol="0" anchor="t">
              <a:spAutoFit/>
            </a:bodyPr>
            <a:lstStyle/>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Was it fair to share this information about Nav in a news story?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effect has this had on Nav/others (including on their feelings)?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should the news group have done instead? </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What should Nav do now?</a:t>
              </a:r>
            </a:p>
            <a:p>
              <a:pPr marL="928357" lvl="1" indent="-464178" algn="l">
                <a:lnSpc>
                  <a:spcPts val="6019"/>
                </a:lnSpc>
                <a:buFont typeface="Arial"/>
                <a:buChar char="•"/>
              </a:pPr>
              <a:r>
                <a:rPr lang="en-US" sz="4299">
                  <a:solidFill>
                    <a:srgbClr val="000000"/>
                  </a:solidFill>
                  <a:latin typeface="GH Guardian Headline 2"/>
                  <a:ea typeface="GH Guardian Headline 2"/>
                  <a:cs typeface="GH Guardian Headline 2"/>
                  <a:sym typeface="GH Guardian Headline 2"/>
                </a:rPr>
                <a:t> What’s the difference between a personal story and a public news story?</a:t>
              </a:r>
            </a:p>
            <a:p>
              <a:pPr algn="l">
                <a:lnSpc>
                  <a:spcPts val="6019"/>
                </a:lnSpc>
              </a:pPr>
              <a:endParaRPr lang="en-US" sz="4299">
                <a:solidFill>
                  <a:srgbClr val="000000"/>
                </a:solidFill>
                <a:latin typeface="GH Guardian Headline 2"/>
                <a:ea typeface="GH Guardian Headline 2"/>
                <a:cs typeface="GH Guardian Headline 2"/>
                <a:sym typeface="GH Guardian Headline 2"/>
              </a:endParaRPr>
            </a:p>
            <a:p>
              <a:pPr algn="l">
                <a:lnSpc>
                  <a:spcPts val="6019"/>
                </a:lnSpc>
              </a:pPr>
              <a:endParaRPr lang="en-US" sz="4299">
                <a:solidFill>
                  <a:srgbClr val="000000"/>
                </a:solidFill>
                <a:latin typeface="GH Guardian Headline 2"/>
                <a:ea typeface="GH Guardian Headline 2"/>
                <a:cs typeface="GH Guardian Headline 2"/>
                <a:sym typeface="GH Guardian Headline 2"/>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5940088" y="236426"/>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3"/>
            <a:stretch>
              <a:fillRect l="-101" r="-101"/>
            </a:stretch>
          </a:blipFill>
        </p:spPr>
      </p:sp>
      <p:grpSp>
        <p:nvGrpSpPr>
          <p:cNvPr id="3" name="Group 3"/>
          <p:cNvGrpSpPr/>
          <p:nvPr/>
        </p:nvGrpSpPr>
        <p:grpSpPr>
          <a:xfrm>
            <a:off x="2575769" y="1981380"/>
            <a:ext cx="13136461" cy="849436"/>
            <a:chOff x="0" y="0"/>
            <a:chExt cx="17515281" cy="1132581"/>
          </a:xfrm>
        </p:grpSpPr>
        <p:grpSp>
          <p:nvGrpSpPr>
            <p:cNvPr id="4" name="Group 4"/>
            <p:cNvGrpSpPr/>
            <p:nvPr/>
          </p:nvGrpSpPr>
          <p:grpSpPr>
            <a:xfrm>
              <a:off x="0" y="0"/>
              <a:ext cx="17515281" cy="1132581"/>
              <a:chOff x="0" y="0"/>
              <a:chExt cx="3459809" cy="223720"/>
            </a:xfrm>
          </p:grpSpPr>
          <p:sp>
            <p:nvSpPr>
              <p:cNvPr id="5" name="Freeform 5"/>
              <p:cNvSpPr/>
              <p:nvPr/>
            </p:nvSpPr>
            <p:spPr>
              <a:xfrm>
                <a:off x="0" y="0"/>
                <a:ext cx="3459809" cy="223720"/>
              </a:xfrm>
              <a:custGeom>
                <a:avLst/>
                <a:gdLst/>
                <a:ahLst/>
                <a:cxnLst/>
                <a:rect l="l" t="t" r="r" b="b"/>
                <a:pathLst>
                  <a:path w="3459809" h="223720">
                    <a:moveTo>
                      <a:pt x="0" y="0"/>
                    </a:moveTo>
                    <a:lnTo>
                      <a:pt x="3459809" y="0"/>
                    </a:lnTo>
                    <a:lnTo>
                      <a:pt x="3459809" y="223720"/>
                    </a:lnTo>
                    <a:lnTo>
                      <a:pt x="0" y="223720"/>
                    </a:lnTo>
                    <a:close/>
                  </a:path>
                </a:pathLst>
              </a:custGeom>
              <a:solidFill>
                <a:srgbClr val="FFFFFF"/>
              </a:solidFill>
            </p:spPr>
          </p:sp>
          <p:sp>
            <p:nvSpPr>
              <p:cNvPr id="6" name="TextBox 6"/>
              <p:cNvSpPr txBox="1"/>
              <p:nvPr/>
            </p:nvSpPr>
            <p:spPr>
              <a:xfrm>
                <a:off x="0" y="-76200"/>
                <a:ext cx="3459809" cy="299920"/>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91684" y="-70520"/>
              <a:ext cx="17331914" cy="1200858"/>
            </a:xfrm>
            <a:prstGeom prst="rect">
              <a:avLst/>
            </a:prstGeom>
          </p:spPr>
          <p:txBody>
            <a:bodyPr lIns="0" tIns="0" rIns="0" bIns="0" rtlCol="0" anchor="t">
              <a:spAutoFit/>
            </a:bodyPr>
            <a:lstStyle/>
            <a:p>
              <a:pPr algn="l">
                <a:lnSpc>
                  <a:spcPts val="6926"/>
                </a:lnSpc>
              </a:pPr>
              <a:r>
                <a:rPr lang="en-US" sz="4947">
                  <a:solidFill>
                    <a:srgbClr val="160F0E"/>
                  </a:solidFill>
                  <a:latin typeface="GH Guardian Headline 1"/>
                  <a:ea typeface="GH Guardian Headline 1"/>
                  <a:cs typeface="GH Guardian Headline 1"/>
                  <a:sym typeface="GH Guardian Headline 1"/>
                </a:rPr>
                <a:t>How can we be responsible news reporters?</a:t>
              </a:r>
            </a:p>
          </p:txBody>
        </p:sp>
      </p:grpSp>
      <p:grpSp>
        <p:nvGrpSpPr>
          <p:cNvPr id="8" name="Group 8"/>
          <p:cNvGrpSpPr/>
          <p:nvPr/>
        </p:nvGrpSpPr>
        <p:grpSpPr>
          <a:xfrm>
            <a:off x="1256321" y="3582272"/>
            <a:ext cx="15775358" cy="5792629"/>
            <a:chOff x="0" y="0"/>
            <a:chExt cx="21033811" cy="7723505"/>
          </a:xfrm>
        </p:grpSpPr>
        <p:grpSp>
          <p:nvGrpSpPr>
            <p:cNvPr id="9" name="Group 9"/>
            <p:cNvGrpSpPr/>
            <p:nvPr/>
          </p:nvGrpSpPr>
          <p:grpSpPr>
            <a:xfrm>
              <a:off x="0" y="0"/>
              <a:ext cx="21033811" cy="7500955"/>
              <a:chOff x="0" y="0"/>
              <a:chExt cx="4154827" cy="1481670"/>
            </a:xfrm>
          </p:grpSpPr>
          <p:sp>
            <p:nvSpPr>
              <p:cNvPr id="10" name="Freeform 10"/>
              <p:cNvSpPr/>
              <p:nvPr/>
            </p:nvSpPr>
            <p:spPr>
              <a:xfrm>
                <a:off x="0" y="0"/>
                <a:ext cx="4154827" cy="1481670"/>
              </a:xfrm>
              <a:custGeom>
                <a:avLst/>
                <a:gdLst/>
                <a:ahLst/>
                <a:cxnLst/>
                <a:rect l="l" t="t" r="r" b="b"/>
                <a:pathLst>
                  <a:path w="4154827" h="1481670">
                    <a:moveTo>
                      <a:pt x="0" y="0"/>
                    </a:moveTo>
                    <a:lnTo>
                      <a:pt x="4154827" y="0"/>
                    </a:lnTo>
                    <a:lnTo>
                      <a:pt x="4154827" y="1481670"/>
                    </a:lnTo>
                    <a:lnTo>
                      <a:pt x="0" y="1481670"/>
                    </a:lnTo>
                    <a:close/>
                  </a:path>
                </a:pathLst>
              </a:custGeom>
              <a:solidFill>
                <a:srgbClr val="FFFFFF"/>
              </a:solidFill>
            </p:spPr>
          </p:sp>
          <p:sp>
            <p:nvSpPr>
              <p:cNvPr id="11" name="TextBox 11"/>
              <p:cNvSpPr txBox="1"/>
              <p:nvPr/>
            </p:nvSpPr>
            <p:spPr>
              <a:xfrm>
                <a:off x="0" y="-76200"/>
                <a:ext cx="4154827" cy="1557870"/>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588670" y="225859"/>
              <a:ext cx="19856472" cy="7497646"/>
            </a:xfrm>
            <a:prstGeom prst="rect">
              <a:avLst/>
            </a:prstGeom>
          </p:spPr>
          <p:txBody>
            <a:bodyPr lIns="0" tIns="0" rIns="0" bIns="0" rtlCol="0" anchor="t">
              <a:spAutoFit/>
            </a:bodyPr>
            <a:lstStyle/>
            <a:p>
              <a:pPr algn="just">
                <a:lnSpc>
                  <a:spcPts val="7414"/>
                </a:lnSpc>
              </a:pPr>
              <a:r>
                <a:rPr lang="en-US" sz="5295">
                  <a:solidFill>
                    <a:srgbClr val="000000"/>
                  </a:solidFill>
                  <a:latin typeface="GH Guardian Headline 2"/>
                  <a:ea typeface="GH Guardian Headline 2"/>
                  <a:cs typeface="GH Guardian Headline 2"/>
                  <a:sym typeface="GH Guardian Headline 2"/>
                </a:rPr>
                <a:t>We are going to write a class Code of Conduct for being a responsible news reporter.</a:t>
              </a:r>
            </a:p>
            <a:p>
              <a:pPr algn="just">
                <a:lnSpc>
                  <a:spcPts val="7414"/>
                </a:lnSpc>
              </a:pPr>
              <a:endParaRPr lang="en-US" sz="5295">
                <a:solidFill>
                  <a:srgbClr val="000000"/>
                </a:solidFill>
                <a:latin typeface="GH Guardian Headline 2"/>
                <a:ea typeface="GH Guardian Headline 2"/>
                <a:cs typeface="GH Guardian Headline 2"/>
                <a:sym typeface="GH Guardian Headline 2"/>
              </a:endParaRPr>
            </a:p>
            <a:p>
              <a:pPr marL="1143386" lvl="1" indent="-571693" algn="just">
                <a:lnSpc>
                  <a:spcPts val="7414"/>
                </a:lnSpc>
                <a:buFont typeface="Arial"/>
                <a:buChar char="•"/>
              </a:pPr>
              <a:r>
                <a:rPr lang="en-US" sz="5295">
                  <a:solidFill>
                    <a:srgbClr val="000000"/>
                  </a:solidFill>
                  <a:latin typeface="GH Guardian Headline 2"/>
                  <a:ea typeface="GH Guardian Headline 2"/>
                  <a:cs typeface="GH Guardian Headline 2"/>
                  <a:sym typeface="GH Guardian Headline 2"/>
                </a:rPr>
                <a:t>What does it mean to be ‘responsible’?</a:t>
              </a:r>
            </a:p>
            <a:p>
              <a:pPr marL="1143386" lvl="1" indent="-571693" algn="just">
                <a:lnSpc>
                  <a:spcPts val="7414"/>
                </a:lnSpc>
                <a:buFont typeface="Arial"/>
                <a:buChar char="•"/>
              </a:pPr>
              <a:r>
                <a:rPr lang="en-US" sz="5295">
                  <a:solidFill>
                    <a:srgbClr val="000000"/>
                  </a:solidFill>
                  <a:latin typeface="GH Guardian Headline 2"/>
                  <a:ea typeface="GH Guardian Headline 2"/>
                  <a:cs typeface="GH Guardian Headline 2"/>
                  <a:sym typeface="GH Guardian Headline 2"/>
                </a:rPr>
                <a:t>What sort of things will will include?</a:t>
              </a:r>
            </a:p>
            <a:p>
              <a:pPr algn="just">
                <a:lnSpc>
                  <a:spcPts val="7414"/>
                </a:lnSpc>
                <a:spcBef>
                  <a:spcPct val="0"/>
                </a:spcBef>
              </a:pPr>
              <a:endParaRPr lang="en-US" sz="5295">
                <a:solidFill>
                  <a:srgbClr val="000000"/>
                </a:solidFill>
                <a:latin typeface="GH Guardian Headline 2"/>
                <a:ea typeface="GH Guardian Headline 2"/>
                <a:cs typeface="GH Guardian Headline 2"/>
                <a:sym typeface="GH Guardian Headline 2"/>
              </a:endParaRPr>
            </a:p>
          </p:txBody>
        </p:sp>
      </p:grpSp>
      <p:sp>
        <p:nvSpPr>
          <p:cNvPr id="13" name="TextBox 13"/>
          <p:cNvSpPr txBox="1"/>
          <p:nvPr/>
        </p:nvSpPr>
        <p:spPr>
          <a:xfrm>
            <a:off x="4876800" y="209031"/>
            <a:ext cx="7297201" cy="1285288"/>
          </a:xfrm>
          <a:prstGeom prst="rect">
            <a:avLst/>
          </a:prstGeom>
        </p:spPr>
        <p:txBody>
          <a:bodyPr wrap="square" lIns="0" tIns="0" rIns="0" bIns="0" rtlCol="0" anchor="t">
            <a:spAutoFit/>
          </a:bodyPr>
          <a:lstStyle/>
          <a:p>
            <a:pPr algn="ctr">
              <a:lnSpc>
                <a:spcPts val="11130"/>
              </a:lnSpc>
            </a:pPr>
            <a:r>
              <a:rPr lang="en-US" sz="7950" b="1">
                <a:solidFill>
                  <a:srgbClr val="FFFFFF"/>
                </a:solidFill>
                <a:latin typeface="GH Guardian Headline 3"/>
                <a:ea typeface="GH Guardian Headline 3"/>
                <a:cs typeface="GH Guardian Headline 3"/>
                <a:sym typeface="GH Guardian Headline 3"/>
              </a:rPr>
              <a:t>Let’s discuss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3" name="TextBox 3"/>
          <p:cNvSpPr txBox="1"/>
          <p:nvPr/>
        </p:nvSpPr>
        <p:spPr>
          <a:xfrm>
            <a:off x="5409009" y="1172778"/>
            <a:ext cx="7469982" cy="3689436"/>
          </a:xfrm>
          <a:prstGeom prst="rect">
            <a:avLst/>
          </a:prstGeom>
        </p:spPr>
        <p:txBody>
          <a:bodyPr lIns="0" tIns="0" rIns="0" bIns="0" rtlCol="0" anchor="t">
            <a:spAutoFit/>
          </a:bodyPr>
          <a:lstStyle/>
          <a:p>
            <a:pPr algn="ctr">
              <a:lnSpc>
                <a:spcPts val="18694"/>
              </a:lnSpc>
            </a:pPr>
            <a:r>
              <a:rPr lang="en-US" sz="13353" b="1" dirty="0">
                <a:solidFill>
                  <a:srgbClr val="FFFFFF"/>
                </a:solidFill>
                <a:latin typeface="GH Guardian Headline 3"/>
                <a:ea typeface="GH Guardian Headline 3"/>
                <a:cs typeface="GH Guardian Headline 3"/>
                <a:sym typeface="GH Guardian Headline 3"/>
              </a:rPr>
              <a:t>Lesson 3</a:t>
            </a:r>
          </a:p>
          <a:p>
            <a:pPr algn="ctr">
              <a:lnSpc>
                <a:spcPts val="3066"/>
              </a:lnSpc>
            </a:pPr>
            <a:endParaRPr lang="en-US" sz="13353" dirty="0">
              <a:solidFill>
                <a:srgbClr val="FFFFFF"/>
              </a:solidFill>
              <a:latin typeface="GH Guardian Headline 3"/>
              <a:ea typeface="GH Guardian Headline 3"/>
              <a:cs typeface="GH Guardian Headline 3"/>
              <a:sym typeface="GH Guardian Headline 3"/>
            </a:endParaRPr>
          </a:p>
          <a:p>
            <a:pPr algn="ctr">
              <a:lnSpc>
                <a:spcPts val="5096"/>
              </a:lnSpc>
            </a:pPr>
            <a:endParaRPr lang="en-US" sz="13353" dirty="0">
              <a:solidFill>
                <a:srgbClr val="FFFFFF"/>
              </a:solidFill>
              <a:latin typeface="GH Guardian Headline 3"/>
              <a:ea typeface="GH Guardian Headline 3"/>
              <a:cs typeface="GH Guardian Headline 3"/>
              <a:sym typeface="GH Guardian Headline 3"/>
            </a:endParaRPr>
          </a:p>
        </p:txBody>
      </p:sp>
      <p:sp>
        <p:nvSpPr>
          <p:cNvPr id="4" name="TextBox 4"/>
          <p:cNvSpPr txBox="1"/>
          <p:nvPr/>
        </p:nvSpPr>
        <p:spPr>
          <a:xfrm>
            <a:off x="172024" y="3620856"/>
            <a:ext cx="17943951" cy="4418362"/>
          </a:xfrm>
          <a:prstGeom prst="rect">
            <a:avLst/>
          </a:prstGeom>
        </p:spPr>
        <p:txBody>
          <a:bodyPr lIns="0" tIns="0" rIns="0" bIns="0" rtlCol="0" anchor="t">
            <a:spAutoFit/>
          </a:bodyPr>
          <a:lstStyle/>
          <a:p>
            <a:pPr algn="ctr">
              <a:lnSpc>
                <a:spcPts val="16868"/>
              </a:lnSpc>
            </a:pPr>
            <a:r>
              <a:rPr lang="en-US" sz="12048">
                <a:solidFill>
                  <a:srgbClr val="FFFFFF"/>
                </a:solidFill>
                <a:latin typeface="GH Guardian Headline 2"/>
                <a:ea typeface="GH Guardian Headline 2"/>
                <a:cs typeface="GH Guardian Headline 2"/>
                <a:sym typeface="GH Guardian Headline 2"/>
              </a:rPr>
              <a:t>Managing feelings</a:t>
            </a:r>
          </a:p>
          <a:p>
            <a:pPr algn="ctr">
              <a:lnSpc>
                <a:spcPts val="16868"/>
              </a:lnSpc>
            </a:pPr>
            <a:r>
              <a:rPr lang="en-US" sz="12048">
                <a:solidFill>
                  <a:srgbClr val="FFFFFF"/>
                </a:solidFill>
                <a:latin typeface="GH Guardian Headline 2"/>
                <a:ea typeface="GH Guardian Headline 2"/>
                <a:cs typeface="GH Guardian Headline 2"/>
                <a:sym typeface="GH Guardian Headline 2"/>
              </a:rPr>
              <a:t>about news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B31D"/>
        </a:solidFill>
        <a:effectLst/>
      </p:bgPr>
    </p:bg>
    <p:spTree>
      <p:nvGrpSpPr>
        <p:cNvPr id="1" name=""/>
        <p:cNvGrpSpPr/>
        <p:nvPr/>
      </p:nvGrpSpPr>
      <p:grpSpPr>
        <a:xfrm>
          <a:off x="0" y="0"/>
          <a:ext cx="0" cy="0"/>
          <a:chOff x="0" y="0"/>
          <a:chExt cx="0" cy="0"/>
        </a:xfrm>
      </p:grpSpPr>
      <p:grpSp>
        <p:nvGrpSpPr>
          <p:cNvPr id="2" name="Group 2"/>
          <p:cNvGrpSpPr/>
          <p:nvPr/>
        </p:nvGrpSpPr>
        <p:grpSpPr>
          <a:xfrm>
            <a:off x="1637798" y="2330597"/>
            <a:ext cx="15012404" cy="4821020"/>
            <a:chOff x="0" y="0"/>
            <a:chExt cx="20016539" cy="6428027"/>
          </a:xfrm>
        </p:grpSpPr>
        <p:grpSp>
          <p:nvGrpSpPr>
            <p:cNvPr id="3" name="Group 3"/>
            <p:cNvGrpSpPr/>
            <p:nvPr/>
          </p:nvGrpSpPr>
          <p:grpSpPr>
            <a:xfrm>
              <a:off x="0" y="0"/>
              <a:ext cx="20016539" cy="3874206"/>
              <a:chOff x="0" y="0"/>
              <a:chExt cx="3953884" cy="765275"/>
            </a:xfrm>
          </p:grpSpPr>
          <p:sp>
            <p:nvSpPr>
              <p:cNvPr id="4" name="Freeform 4"/>
              <p:cNvSpPr/>
              <p:nvPr/>
            </p:nvSpPr>
            <p:spPr>
              <a:xfrm>
                <a:off x="0" y="0"/>
                <a:ext cx="3953884" cy="765275"/>
              </a:xfrm>
              <a:custGeom>
                <a:avLst/>
                <a:gdLst/>
                <a:ahLst/>
                <a:cxnLst/>
                <a:rect l="l" t="t" r="r" b="b"/>
                <a:pathLst>
                  <a:path w="3953884" h="765275">
                    <a:moveTo>
                      <a:pt x="0" y="0"/>
                    </a:moveTo>
                    <a:lnTo>
                      <a:pt x="3953884" y="0"/>
                    </a:lnTo>
                    <a:lnTo>
                      <a:pt x="3953884" y="765275"/>
                    </a:lnTo>
                    <a:lnTo>
                      <a:pt x="0" y="765275"/>
                    </a:lnTo>
                    <a:close/>
                  </a:path>
                </a:pathLst>
              </a:custGeom>
              <a:solidFill>
                <a:srgbClr val="FFFFFF"/>
              </a:solidFill>
            </p:spPr>
          </p:sp>
          <p:sp>
            <p:nvSpPr>
              <p:cNvPr id="5" name="TextBox 5"/>
              <p:cNvSpPr txBox="1"/>
              <p:nvPr/>
            </p:nvSpPr>
            <p:spPr>
              <a:xfrm>
                <a:off x="0" y="-76200"/>
                <a:ext cx="3953884" cy="841475"/>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488249" y="468848"/>
              <a:ext cx="19040041" cy="5959179"/>
            </a:xfrm>
            <a:prstGeom prst="rect">
              <a:avLst/>
            </a:prstGeom>
          </p:spPr>
          <p:txBody>
            <a:bodyPr lIns="0" tIns="0" rIns="0" bIns="0" rtlCol="0" anchor="t">
              <a:spAutoFit/>
            </a:bodyPr>
            <a:lstStyle/>
            <a:p>
              <a:pPr algn="ctr">
                <a:lnSpc>
                  <a:spcPts val="5782"/>
                </a:lnSpc>
              </a:pPr>
              <a:r>
                <a:rPr lang="en-US" sz="4130">
                  <a:solidFill>
                    <a:srgbClr val="000000"/>
                  </a:solidFill>
                  <a:latin typeface="GH Guardian Headline 2"/>
                  <a:ea typeface="GH Guardian Headline 2"/>
                  <a:cs typeface="GH Guardian Headline 2"/>
                  <a:sym typeface="GH Guardian Headline 2"/>
                </a:rPr>
                <a:t>Imagine that Nav has written in to an advice page</a:t>
              </a:r>
              <a:r>
                <a:rPr lang="en-US" sz="4130">
                  <a:solidFill>
                    <a:srgbClr val="0074A6"/>
                  </a:solidFill>
                  <a:latin typeface="GH Guardian Headline 2"/>
                  <a:ea typeface="GH Guardian Headline 2"/>
                  <a:cs typeface="GH Guardian Headline 2"/>
                  <a:sym typeface="GH Guardian Headline 2"/>
                </a:rPr>
                <a:t> </a:t>
              </a:r>
              <a:r>
                <a:rPr lang="en-US" sz="4130">
                  <a:solidFill>
                    <a:srgbClr val="000000"/>
                  </a:solidFill>
                  <a:latin typeface="GH Guardian Headline 2"/>
                  <a:ea typeface="GH Guardian Headline 2"/>
                  <a:cs typeface="GH Guardian Headline 2"/>
                  <a:sym typeface="GH Guardian Headline 2"/>
                </a:rPr>
                <a:t>in the newspaper. Can you write back to Nav with some help and advice for managing the situation?</a:t>
              </a:r>
            </a:p>
            <a:p>
              <a:pPr algn="ctr">
                <a:lnSpc>
                  <a:spcPts val="4480"/>
                </a:lnSpc>
              </a:pPr>
              <a:endParaRPr lang="en-US" sz="4130">
                <a:solidFill>
                  <a:srgbClr val="000000"/>
                </a:solidFill>
                <a:latin typeface="GH Guardian Headline 2"/>
                <a:ea typeface="GH Guardian Headline 2"/>
                <a:cs typeface="GH Guardian Headline 2"/>
                <a:sym typeface="GH Guardian Headline 2"/>
              </a:endParaRPr>
            </a:p>
            <a:p>
              <a:pPr algn="ctr">
                <a:lnSpc>
                  <a:spcPts val="4480"/>
                </a:lnSpc>
              </a:pPr>
              <a:endParaRPr lang="en-US" sz="4130">
                <a:solidFill>
                  <a:srgbClr val="000000"/>
                </a:solidFill>
                <a:latin typeface="GH Guardian Headline 2"/>
                <a:ea typeface="GH Guardian Headline 2"/>
                <a:cs typeface="GH Guardian Headline 2"/>
                <a:sym typeface="GH Guardian Headline 2"/>
              </a:endParaRPr>
            </a:p>
            <a:p>
              <a:pPr algn="ctr">
                <a:lnSpc>
                  <a:spcPts val="4480"/>
                </a:lnSpc>
              </a:pPr>
              <a:endParaRPr lang="en-US" sz="4130">
                <a:solidFill>
                  <a:srgbClr val="000000"/>
                </a:solidFill>
                <a:latin typeface="GH Guardian Headline 2"/>
                <a:ea typeface="GH Guardian Headline 2"/>
                <a:cs typeface="GH Guardian Headline 2"/>
                <a:sym typeface="GH Guardian Headline 2"/>
              </a:endParaRPr>
            </a:p>
            <a:p>
              <a:pPr algn="ctr">
                <a:lnSpc>
                  <a:spcPts val="4480"/>
                </a:lnSpc>
              </a:pPr>
              <a:endParaRPr lang="en-US" sz="4130">
                <a:solidFill>
                  <a:srgbClr val="000000"/>
                </a:solidFill>
                <a:latin typeface="GH Guardian Headline 2"/>
                <a:ea typeface="GH Guardian Headline 2"/>
                <a:cs typeface="GH Guardian Headline 2"/>
                <a:sym typeface="GH Guardian Headline 2"/>
              </a:endParaRPr>
            </a:p>
          </p:txBody>
        </p:sp>
      </p:grpSp>
      <p:sp>
        <p:nvSpPr>
          <p:cNvPr id="7" name="Freeform 7"/>
          <p:cNvSpPr/>
          <p:nvPr/>
        </p:nvSpPr>
        <p:spPr>
          <a:xfrm>
            <a:off x="10795563" y="5424022"/>
            <a:ext cx="5854640" cy="4392219"/>
          </a:xfrm>
          <a:custGeom>
            <a:avLst/>
            <a:gdLst/>
            <a:ahLst/>
            <a:cxnLst/>
            <a:rect l="l" t="t" r="r" b="b"/>
            <a:pathLst>
              <a:path w="5854640" h="4392219">
                <a:moveTo>
                  <a:pt x="0" y="0"/>
                </a:moveTo>
                <a:lnTo>
                  <a:pt x="5854639" y="0"/>
                </a:lnTo>
                <a:lnTo>
                  <a:pt x="5854639" y="4392219"/>
                </a:lnTo>
                <a:lnTo>
                  <a:pt x="0" y="4392219"/>
                </a:lnTo>
                <a:lnTo>
                  <a:pt x="0" y="0"/>
                </a:lnTo>
                <a:close/>
              </a:path>
            </a:pathLst>
          </a:custGeom>
          <a:blipFill>
            <a:blip r:embed="rId2"/>
            <a:stretch>
              <a:fillRect/>
            </a:stretch>
          </a:blipFill>
        </p:spPr>
      </p:sp>
      <p:grpSp>
        <p:nvGrpSpPr>
          <p:cNvPr id="8" name="Group 8"/>
          <p:cNvGrpSpPr/>
          <p:nvPr/>
        </p:nvGrpSpPr>
        <p:grpSpPr>
          <a:xfrm>
            <a:off x="1637798" y="5981962"/>
            <a:ext cx="8949634" cy="3276338"/>
            <a:chOff x="0" y="0"/>
            <a:chExt cx="2357105" cy="862904"/>
          </a:xfrm>
        </p:grpSpPr>
        <p:sp>
          <p:nvSpPr>
            <p:cNvPr id="9" name="Freeform 9"/>
            <p:cNvSpPr/>
            <p:nvPr/>
          </p:nvSpPr>
          <p:spPr>
            <a:xfrm>
              <a:off x="0" y="0"/>
              <a:ext cx="2357105" cy="862904"/>
            </a:xfrm>
            <a:custGeom>
              <a:avLst/>
              <a:gdLst/>
              <a:ahLst/>
              <a:cxnLst/>
              <a:rect l="l" t="t" r="r" b="b"/>
              <a:pathLst>
                <a:path w="2357105" h="862904">
                  <a:moveTo>
                    <a:pt x="0" y="0"/>
                  </a:moveTo>
                  <a:lnTo>
                    <a:pt x="2357105" y="0"/>
                  </a:lnTo>
                  <a:lnTo>
                    <a:pt x="2357105" y="862904"/>
                  </a:lnTo>
                  <a:lnTo>
                    <a:pt x="0" y="862904"/>
                  </a:lnTo>
                  <a:close/>
                </a:path>
              </a:pathLst>
            </a:custGeom>
            <a:solidFill>
              <a:srgbClr val="FFFFFF"/>
            </a:solidFill>
          </p:spPr>
        </p:sp>
        <p:sp>
          <p:nvSpPr>
            <p:cNvPr id="10" name="TextBox 10"/>
            <p:cNvSpPr txBox="1"/>
            <p:nvPr/>
          </p:nvSpPr>
          <p:spPr>
            <a:xfrm>
              <a:off x="0" y="-76200"/>
              <a:ext cx="2357105" cy="93910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6650499" y="111466"/>
            <a:ext cx="4987002" cy="1285224"/>
          </a:xfrm>
          <a:prstGeom prst="rect">
            <a:avLst/>
          </a:prstGeom>
        </p:spPr>
        <p:txBody>
          <a:bodyPr lIns="0" tIns="0" rIns="0" bIns="0" rtlCol="0" anchor="t">
            <a:spAutoFit/>
          </a:bodyPr>
          <a:lstStyle/>
          <a:p>
            <a:pPr algn="l">
              <a:lnSpc>
                <a:spcPts val="11127"/>
              </a:lnSpc>
            </a:pPr>
            <a:r>
              <a:rPr lang="en-US" sz="7948" b="1" dirty="0">
                <a:solidFill>
                  <a:srgbClr val="000000"/>
                </a:solidFill>
                <a:latin typeface="GH Guardian Headline 3"/>
                <a:ea typeface="GH Guardian Headline 3"/>
                <a:cs typeface="GH Guardian Headline 3"/>
                <a:sym typeface="GH Guardian Headline 3"/>
              </a:rPr>
              <a:t>Extension</a:t>
            </a:r>
          </a:p>
        </p:txBody>
      </p:sp>
      <p:sp>
        <p:nvSpPr>
          <p:cNvPr id="12" name="TextBox 12"/>
          <p:cNvSpPr txBox="1"/>
          <p:nvPr/>
        </p:nvSpPr>
        <p:spPr>
          <a:xfrm>
            <a:off x="1871871" y="6132009"/>
            <a:ext cx="8481487" cy="2852606"/>
          </a:xfrm>
          <a:prstGeom prst="rect">
            <a:avLst/>
          </a:prstGeom>
        </p:spPr>
        <p:txBody>
          <a:bodyPr lIns="0" tIns="0" rIns="0" bIns="0" rtlCol="0" anchor="t">
            <a:spAutoFit/>
          </a:bodyPr>
          <a:lstStyle/>
          <a:p>
            <a:pPr algn="ctr">
              <a:lnSpc>
                <a:spcPts val="4480"/>
              </a:lnSpc>
            </a:pPr>
            <a:r>
              <a:rPr lang="en-US" sz="3200">
                <a:solidFill>
                  <a:srgbClr val="000000"/>
                </a:solidFill>
                <a:latin typeface="GH Guardian Headline 2"/>
                <a:ea typeface="GH Guardian Headline 2"/>
                <a:cs typeface="GH Guardian Headline 2"/>
                <a:sym typeface="GH Guardian Headline 2"/>
              </a:rPr>
              <a:t>Remember there is no one ‘right’ </a:t>
            </a:r>
          </a:p>
          <a:p>
            <a:pPr algn="ctr">
              <a:lnSpc>
                <a:spcPts val="4480"/>
              </a:lnSpc>
            </a:pPr>
            <a:r>
              <a:rPr lang="en-US" sz="3200">
                <a:solidFill>
                  <a:srgbClr val="000000"/>
                </a:solidFill>
                <a:latin typeface="GH Guardian Headline 2"/>
                <a:ea typeface="GH Guardian Headline 2"/>
                <a:cs typeface="GH Guardian Headline 2"/>
                <a:sym typeface="GH Guardian Headline 2"/>
              </a:rPr>
              <a:t>way to feel about a news story and people manage their feelings in different ways. </a:t>
            </a:r>
          </a:p>
          <a:p>
            <a:pPr algn="ctr">
              <a:lnSpc>
                <a:spcPts val="4480"/>
              </a:lnSpc>
              <a:spcBef>
                <a:spcPct val="0"/>
              </a:spcBef>
            </a:pPr>
            <a:r>
              <a:rPr lang="en-US" sz="3200">
                <a:solidFill>
                  <a:srgbClr val="000000"/>
                </a:solidFill>
                <a:latin typeface="GH Guardian Headline 2"/>
                <a:ea typeface="GH Guardian Headline 2"/>
                <a:cs typeface="GH Guardian Headline 2"/>
                <a:sym typeface="GH Guardian Headline 2"/>
              </a:rPr>
              <a:t>Always talk to a trusted adult if you are worried or scared about something. </a:t>
            </a:r>
          </a:p>
        </p:txBody>
      </p:sp>
      <p:sp>
        <p:nvSpPr>
          <p:cNvPr id="13" name="Freeform 13"/>
          <p:cNvSpPr/>
          <p:nvPr/>
        </p:nvSpPr>
        <p:spPr>
          <a:xfrm>
            <a:off x="15937315" y="303176"/>
            <a:ext cx="2108018" cy="906448"/>
          </a:xfrm>
          <a:custGeom>
            <a:avLst/>
            <a:gdLst/>
            <a:ahLst/>
            <a:cxnLst/>
            <a:rect l="l" t="t" r="r" b="b"/>
            <a:pathLst>
              <a:path w="2108018" h="906448">
                <a:moveTo>
                  <a:pt x="0" y="0"/>
                </a:moveTo>
                <a:lnTo>
                  <a:pt x="2108017" y="0"/>
                </a:lnTo>
                <a:lnTo>
                  <a:pt x="2108017" y="906448"/>
                </a:lnTo>
                <a:lnTo>
                  <a:pt x="0" y="906448"/>
                </a:lnTo>
                <a:lnTo>
                  <a:pt x="0" y="0"/>
                </a:lnTo>
                <a:close/>
              </a:path>
            </a:pathLst>
          </a:custGeom>
          <a:blipFill>
            <a:blip r:embed="rId3"/>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4075302"/>
            <a:ext cx="16230600" cy="3704788"/>
            <a:chOff x="0" y="0"/>
            <a:chExt cx="4274726" cy="975747"/>
          </a:xfrm>
        </p:grpSpPr>
        <p:sp>
          <p:nvSpPr>
            <p:cNvPr id="3" name="Freeform 3"/>
            <p:cNvSpPr/>
            <p:nvPr/>
          </p:nvSpPr>
          <p:spPr>
            <a:xfrm>
              <a:off x="0" y="0"/>
              <a:ext cx="4274726" cy="975747"/>
            </a:xfrm>
            <a:custGeom>
              <a:avLst/>
              <a:gdLst/>
              <a:ahLst/>
              <a:cxnLst/>
              <a:rect l="l" t="t" r="r" b="b"/>
              <a:pathLst>
                <a:path w="4274726" h="975747">
                  <a:moveTo>
                    <a:pt x="0" y="0"/>
                  </a:moveTo>
                  <a:lnTo>
                    <a:pt x="4274726" y="0"/>
                  </a:lnTo>
                  <a:lnTo>
                    <a:pt x="4274726" y="975747"/>
                  </a:lnTo>
                  <a:lnTo>
                    <a:pt x="0" y="975747"/>
                  </a:lnTo>
                  <a:close/>
                </a:path>
              </a:pathLst>
            </a:custGeom>
            <a:solidFill>
              <a:srgbClr val="FFFFFF"/>
            </a:solidFill>
          </p:spPr>
        </p:sp>
        <p:sp>
          <p:nvSpPr>
            <p:cNvPr id="4" name="TextBox 4"/>
            <p:cNvSpPr txBox="1"/>
            <p:nvPr/>
          </p:nvSpPr>
          <p:spPr>
            <a:xfrm>
              <a:off x="0" y="-57150"/>
              <a:ext cx="4274726" cy="1032897"/>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1196480" y="4038570"/>
            <a:ext cx="15895040" cy="3597277"/>
          </a:xfrm>
          <a:prstGeom prst="rect">
            <a:avLst/>
          </a:prstGeom>
        </p:spPr>
        <p:txBody>
          <a:bodyPr lIns="0" tIns="0" rIns="0" bIns="0" rtlCol="0" anchor="t">
            <a:spAutoFit/>
          </a:bodyPr>
          <a:lstStyle/>
          <a:p>
            <a:pPr algn="l">
              <a:lnSpc>
                <a:spcPts val="6299"/>
              </a:lnSpc>
            </a:pPr>
            <a:r>
              <a:rPr lang="en-US" sz="4499" b="1" dirty="0">
                <a:solidFill>
                  <a:srgbClr val="160F0E"/>
                </a:solidFill>
                <a:latin typeface="GH Guardian Headline 1"/>
                <a:ea typeface="GH Guardian Headline 1"/>
                <a:cs typeface="GH Guardian Headline 1"/>
                <a:sym typeface="GH Guardian Headline 1"/>
              </a:rPr>
              <a:t>Journalist training school</a:t>
            </a:r>
          </a:p>
          <a:p>
            <a:pPr algn="l">
              <a:lnSpc>
                <a:spcPts val="4899"/>
              </a:lnSpc>
            </a:pPr>
            <a:endParaRPr lang="en-US" sz="4499" dirty="0">
              <a:solidFill>
                <a:srgbClr val="160F0E"/>
              </a:solidFill>
              <a:latin typeface="GH Guardian Headline 1"/>
              <a:ea typeface="GH Guardian Headline 1"/>
              <a:cs typeface="GH Guardian Headline 1"/>
              <a:sym typeface="GH Guardian Headline 1"/>
            </a:endParaRPr>
          </a:p>
          <a:p>
            <a:pPr algn="l">
              <a:lnSpc>
                <a:spcPts val="5599"/>
              </a:lnSpc>
            </a:pPr>
            <a:r>
              <a:rPr lang="en-US" sz="3999" dirty="0">
                <a:solidFill>
                  <a:srgbClr val="160F0E"/>
                </a:solidFill>
                <a:latin typeface="GH Guardian Headline 2"/>
                <a:ea typeface="GH Guardian Headline 2"/>
                <a:cs typeface="GH Guardian Headline 2"/>
                <a:sym typeface="GH Guardian Headline 2"/>
              </a:rPr>
              <a:t>Journalists must be aware that their news reports can affect people’s emotions. They must also understand the importance of respecting people’s personal information.</a:t>
            </a:r>
          </a:p>
        </p:txBody>
      </p:sp>
      <p:sp>
        <p:nvSpPr>
          <p:cNvPr id="6" name="Freeform 6"/>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7" name="Group 7"/>
          <p:cNvGrpSpPr/>
          <p:nvPr/>
        </p:nvGrpSpPr>
        <p:grpSpPr>
          <a:xfrm>
            <a:off x="1028700" y="1028700"/>
            <a:ext cx="9619027" cy="2540816"/>
            <a:chOff x="0" y="0"/>
            <a:chExt cx="2533406" cy="669186"/>
          </a:xfrm>
        </p:grpSpPr>
        <p:sp>
          <p:nvSpPr>
            <p:cNvPr id="8" name="Freeform 8"/>
            <p:cNvSpPr/>
            <p:nvPr/>
          </p:nvSpPr>
          <p:spPr>
            <a:xfrm>
              <a:off x="0" y="0"/>
              <a:ext cx="2533406" cy="669186"/>
            </a:xfrm>
            <a:custGeom>
              <a:avLst/>
              <a:gdLst/>
              <a:ahLst/>
              <a:cxnLst/>
              <a:rect l="l" t="t" r="r" b="b"/>
              <a:pathLst>
                <a:path w="2533406" h="669186">
                  <a:moveTo>
                    <a:pt x="0" y="0"/>
                  </a:moveTo>
                  <a:lnTo>
                    <a:pt x="2533406" y="0"/>
                  </a:lnTo>
                  <a:lnTo>
                    <a:pt x="2533406" y="669186"/>
                  </a:lnTo>
                  <a:lnTo>
                    <a:pt x="0" y="669186"/>
                  </a:lnTo>
                  <a:close/>
                </a:path>
              </a:pathLst>
            </a:custGeom>
            <a:solidFill>
              <a:srgbClr val="FFFFFF"/>
            </a:solidFill>
          </p:spPr>
        </p:sp>
        <p:sp>
          <p:nvSpPr>
            <p:cNvPr id="9" name="TextBox 9"/>
            <p:cNvSpPr txBox="1"/>
            <p:nvPr/>
          </p:nvSpPr>
          <p:spPr>
            <a:xfrm>
              <a:off x="0" y="-57150"/>
              <a:ext cx="2533406" cy="726336"/>
            </a:xfrm>
            <a:prstGeom prst="rect">
              <a:avLst/>
            </a:prstGeom>
          </p:spPr>
          <p:txBody>
            <a:bodyPr lIns="50800" tIns="50800" rIns="50800" bIns="50800" rtlCol="0" anchor="ctr"/>
            <a:lstStyle/>
            <a:p>
              <a:pPr algn="ctr">
                <a:lnSpc>
                  <a:spcPts val="1960"/>
                </a:lnSpc>
              </a:pPr>
              <a:endParaRPr/>
            </a:p>
          </p:txBody>
        </p:sp>
      </p:grpSp>
      <p:sp>
        <p:nvSpPr>
          <p:cNvPr id="10" name="TextBox 10"/>
          <p:cNvSpPr txBox="1"/>
          <p:nvPr/>
        </p:nvSpPr>
        <p:spPr>
          <a:xfrm>
            <a:off x="1393739" y="1086258"/>
            <a:ext cx="9253988" cy="2174121"/>
          </a:xfrm>
          <a:prstGeom prst="rect">
            <a:avLst/>
          </a:prstGeom>
        </p:spPr>
        <p:txBody>
          <a:bodyPr lIns="0" tIns="0" rIns="0" bIns="0" rtlCol="0" anchor="t">
            <a:spAutoFit/>
          </a:bodyPr>
          <a:lstStyle/>
          <a:p>
            <a:pPr algn="l">
              <a:lnSpc>
                <a:spcPts val="6299"/>
              </a:lnSpc>
              <a:spcBef>
                <a:spcPct val="0"/>
              </a:spcBef>
            </a:pPr>
            <a:r>
              <a:rPr lang="en-US" sz="4500" b="1" dirty="0">
                <a:solidFill>
                  <a:srgbClr val="160F0E"/>
                </a:solidFill>
                <a:latin typeface="GH Guardian Headline 3"/>
                <a:ea typeface="GH Guardian Headline 3"/>
                <a:cs typeface="GH Guardian Headline 3"/>
                <a:sym typeface="GH Guardian Headline 3"/>
              </a:rPr>
              <a:t>Learning objective</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To consider the impact of news stories </a:t>
            </a:r>
          </a:p>
          <a:p>
            <a:pPr algn="l">
              <a:lnSpc>
                <a:spcPts val="5599"/>
              </a:lnSpc>
              <a:spcBef>
                <a:spcPct val="0"/>
              </a:spcBef>
            </a:pPr>
            <a:r>
              <a:rPr lang="en-US" sz="3999" dirty="0">
                <a:solidFill>
                  <a:srgbClr val="160F0E"/>
                </a:solidFill>
                <a:latin typeface="GH Guardian Headline 2"/>
                <a:ea typeface="GH Guardian Headline 2"/>
                <a:cs typeface="GH Guardian Headline 2"/>
                <a:sym typeface="GH Guardian Headline 2"/>
              </a:rPr>
              <a:t>on  feelings and emotions</a:t>
            </a:r>
          </a:p>
        </p:txBody>
      </p:sp>
      <p:sp>
        <p:nvSpPr>
          <p:cNvPr id="11" name="Freeform 11"/>
          <p:cNvSpPr/>
          <p:nvPr/>
        </p:nvSpPr>
        <p:spPr>
          <a:xfrm>
            <a:off x="8312484" y="-199555"/>
            <a:ext cx="7512271" cy="5635794"/>
          </a:xfrm>
          <a:custGeom>
            <a:avLst/>
            <a:gdLst/>
            <a:ahLst/>
            <a:cxnLst/>
            <a:rect l="l" t="t" r="r" b="b"/>
            <a:pathLst>
              <a:path w="7512271" h="5635794">
                <a:moveTo>
                  <a:pt x="0" y="0"/>
                </a:moveTo>
                <a:lnTo>
                  <a:pt x="7512271" y="0"/>
                </a:lnTo>
                <a:lnTo>
                  <a:pt x="7512271" y="5635794"/>
                </a:lnTo>
                <a:lnTo>
                  <a:pt x="0" y="5635794"/>
                </a:lnTo>
                <a:lnTo>
                  <a:pt x="0" y="0"/>
                </a:lnTo>
                <a:close/>
              </a:path>
            </a:pathLst>
          </a:custGeom>
          <a:blipFill>
            <a:blip r:embed="rId3"/>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grpSp>
        <p:nvGrpSpPr>
          <p:cNvPr id="2" name="Group 2"/>
          <p:cNvGrpSpPr/>
          <p:nvPr/>
        </p:nvGrpSpPr>
        <p:grpSpPr>
          <a:xfrm>
            <a:off x="2245200" y="2009720"/>
            <a:ext cx="13792338" cy="5474447"/>
            <a:chOff x="0" y="0"/>
            <a:chExt cx="3632550" cy="1441830"/>
          </a:xfrm>
        </p:grpSpPr>
        <p:sp>
          <p:nvSpPr>
            <p:cNvPr id="3" name="Freeform 3"/>
            <p:cNvSpPr/>
            <p:nvPr/>
          </p:nvSpPr>
          <p:spPr>
            <a:xfrm>
              <a:off x="0" y="0"/>
              <a:ext cx="3632550" cy="1441830"/>
            </a:xfrm>
            <a:custGeom>
              <a:avLst/>
              <a:gdLst/>
              <a:ahLst/>
              <a:cxnLst/>
              <a:rect l="l" t="t" r="r" b="b"/>
              <a:pathLst>
                <a:path w="3632550" h="1441830">
                  <a:moveTo>
                    <a:pt x="0" y="0"/>
                  </a:moveTo>
                  <a:lnTo>
                    <a:pt x="3632550" y="0"/>
                  </a:lnTo>
                  <a:lnTo>
                    <a:pt x="3632550" y="1441830"/>
                  </a:lnTo>
                  <a:lnTo>
                    <a:pt x="0" y="1441830"/>
                  </a:lnTo>
                  <a:close/>
                </a:path>
              </a:pathLst>
            </a:custGeom>
            <a:solidFill>
              <a:srgbClr val="FFFFFF"/>
            </a:solidFill>
          </p:spPr>
        </p:sp>
        <p:sp>
          <p:nvSpPr>
            <p:cNvPr id="4" name="TextBox 4"/>
            <p:cNvSpPr txBox="1"/>
            <p:nvPr/>
          </p:nvSpPr>
          <p:spPr>
            <a:xfrm>
              <a:off x="0" y="-76200"/>
              <a:ext cx="3632550" cy="151803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768413" y="681086"/>
            <a:ext cx="6122658" cy="885531"/>
            <a:chOff x="0" y="0"/>
            <a:chExt cx="1612552" cy="233226"/>
          </a:xfrm>
        </p:grpSpPr>
        <p:sp>
          <p:nvSpPr>
            <p:cNvPr id="6" name="Freeform 6"/>
            <p:cNvSpPr/>
            <p:nvPr/>
          </p:nvSpPr>
          <p:spPr>
            <a:xfrm>
              <a:off x="0" y="0"/>
              <a:ext cx="1612552" cy="233226"/>
            </a:xfrm>
            <a:custGeom>
              <a:avLst/>
              <a:gdLst/>
              <a:ahLst/>
              <a:cxnLst/>
              <a:rect l="l" t="t" r="r" b="b"/>
              <a:pathLst>
                <a:path w="1612552" h="233226">
                  <a:moveTo>
                    <a:pt x="0" y="0"/>
                  </a:moveTo>
                  <a:lnTo>
                    <a:pt x="1612552" y="0"/>
                  </a:lnTo>
                  <a:lnTo>
                    <a:pt x="1612552" y="233226"/>
                  </a:lnTo>
                  <a:lnTo>
                    <a:pt x="0" y="233226"/>
                  </a:lnTo>
                  <a:close/>
                </a:path>
              </a:pathLst>
            </a:custGeom>
            <a:solidFill>
              <a:srgbClr val="FFFFFF"/>
            </a:solidFill>
          </p:spPr>
        </p:sp>
        <p:sp>
          <p:nvSpPr>
            <p:cNvPr id="7" name="TextBox 7"/>
            <p:cNvSpPr txBox="1"/>
            <p:nvPr/>
          </p:nvSpPr>
          <p:spPr>
            <a:xfrm>
              <a:off x="0" y="-76200"/>
              <a:ext cx="1612552" cy="309426"/>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26476" y="2211840"/>
            <a:ext cx="17383987" cy="856744"/>
          </a:xfrm>
          <a:prstGeom prst="rect">
            <a:avLst/>
          </a:prstGeom>
        </p:spPr>
        <p:txBody>
          <a:bodyPr lIns="0" tIns="0" rIns="0" bIns="0" rtlCol="0" anchor="t">
            <a:spAutoFit/>
          </a:bodyPr>
          <a:lstStyle/>
          <a:p>
            <a:pPr algn="l">
              <a:lnSpc>
                <a:spcPts val="6329"/>
              </a:lnSpc>
            </a:pPr>
            <a:endParaRPr/>
          </a:p>
        </p:txBody>
      </p:sp>
      <p:sp>
        <p:nvSpPr>
          <p:cNvPr id="9" name="TextBox 9"/>
          <p:cNvSpPr txBox="1"/>
          <p:nvPr/>
        </p:nvSpPr>
        <p:spPr>
          <a:xfrm>
            <a:off x="2199401" y="2350770"/>
            <a:ext cx="13838137" cy="4649732"/>
          </a:xfrm>
          <a:prstGeom prst="rect">
            <a:avLst/>
          </a:prstGeom>
        </p:spPr>
        <p:txBody>
          <a:bodyPr lIns="0" tIns="0" rIns="0" bIns="0" rtlCol="0" anchor="t">
            <a:spAutoFit/>
          </a:bodyPr>
          <a:lstStyle/>
          <a:p>
            <a:pPr marL="798817" lvl="1" indent="-399408" algn="l">
              <a:lnSpc>
                <a:spcPts val="5179"/>
              </a:lnSpc>
              <a:buFont typeface="Arial"/>
              <a:buChar char="•"/>
            </a:pPr>
            <a:r>
              <a:rPr lang="en-US" sz="3699">
                <a:solidFill>
                  <a:srgbClr val="000000"/>
                </a:solidFill>
                <a:latin typeface="GH Guardian Headline 2"/>
                <a:ea typeface="GH Guardian Headline 2"/>
                <a:cs typeface="GH Guardian Headline 2"/>
                <a:sym typeface="GH Guardian Headline 2"/>
              </a:rPr>
              <a:t>Describe how news stories can affect people’s feelings.</a:t>
            </a:r>
          </a:p>
          <a:p>
            <a:pPr marL="798817" lvl="1" indent="-399408" algn="l">
              <a:lnSpc>
                <a:spcPts val="5179"/>
              </a:lnSpc>
              <a:buFont typeface="Arial"/>
              <a:buChar char="•"/>
            </a:pPr>
            <a:r>
              <a:rPr lang="en-US" sz="3699">
                <a:solidFill>
                  <a:srgbClr val="000000"/>
                </a:solidFill>
                <a:latin typeface="GH Guardian Headline 2"/>
                <a:ea typeface="GH Guardian Headline 2"/>
                <a:cs typeface="GH Guardian Headline 2"/>
                <a:sym typeface="GH Guardian Headline 2"/>
              </a:rPr>
              <a:t>Suggest ways to manage emotional responses when interacting with the news.</a:t>
            </a:r>
          </a:p>
          <a:p>
            <a:pPr marL="798817" lvl="1" indent="-399408" algn="l">
              <a:lnSpc>
                <a:spcPts val="5179"/>
              </a:lnSpc>
              <a:buFont typeface="Arial"/>
              <a:buChar char="•"/>
            </a:pPr>
            <a:r>
              <a:rPr lang="en-US" sz="3699">
                <a:solidFill>
                  <a:srgbClr val="000000"/>
                </a:solidFill>
                <a:latin typeface="GH Guardian Headline 2"/>
                <a:ea typeface="GH Guardian Headline 2"/>
                <a:cs typeface="GH Guardian Headline 2"/>
                <a:sym typeface="GH Guardian Headline 2"/>
              </a:rPr>
              <a:t>Recognise why it is not appropriate to share personal (private) information as news.</a:t>
            </a:r>
          </a:p>
          <a:p>
            <a:pPr marL="798817" lvl="1" indent="-399408" algn="l">
              <a:lnSpc>
                <a:spcPts val="5179"/>
              </a:lnSpc>
              <a:buFont typeface="Arial"/>
              <a:buChar char="•"/>
            </a:pPr>
            <a:r>
              <a:rPr lang="en-US" sz="3699">
                <a:solidFill>
                  <a:srgbClr val="000000"/>
                </a:solidFill>
                <a:latin typeface="GH Guardian Headline 2"/>
                <a:ea typeface="GH Guardian Headline 2"/>
                <a:cs typeface="GH Guardian Headline 2"/>
                <a:sym typeface="GH Guardian Headline 2"/>
              </a:rPr>
              <a:t>Explain how to report concerns, ask for support or advice in relation to news stories.</a:t>
            </a:r>
          </a:p>
        </p:txBody>
      </p:sp>
      <p:sp>
        <p:nvSpPr>
          <p:cNvPr id="10" name="Freeform 10"/>
          <p:cNvSpPr/>
          <p:nvPr/>
        </p:nvSpPr>
        <p:spPr>
          <a:xfrm>
            <a:off x="15628620" y="894016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sp>
        <p:nvSpPr>
          <p:cNvPr id="11" name="Freeform 11"/>
          <p:cNvSpPr/>
          <p:nvPr/>
        </p:nvSpPr>
        <p:spPr>
          <a:xfrm>
            <a:off x="7062170" y="6525133"/>
            <a:ext cx="5014408" cy="3761867"/>
          </a:xfrm>
          <a:custGeom>
            <a:avLst/>
            <a:gdLst/>
            <a:ahLst/>
            <a:cxnLst/>
            <a:rect l="l" t="t" r="r" b="b"/>
            <a:pathLst>
              <a:path w="5014408" h="3761867">
                <a:moveTo>
                  <a:pt x="0" y="0"/>
                </a:moveTo>
                <a:lnTo>
                  <a:pt x="5014408" y="0"/>
                </a:lnTo>
                <a:lnTo>
                  <a:pt x="5014408" y="3761867"/>
                </a:lnTo>
                <a:lnTo>
                  <a:pt x="0" y="3761867"/>
                </a:lnTo>
                <a:lnTo>
                  <a:pt x="0" y="0"/>
                </a:lnTo>
                <a:close/>
              </a:path>
            </a:pathLst>
          </a:custGeom>
          <a:blipFill>
            <a:blip r:embed="rId3"/>
            <a:stretch>
              <a:fillRect/>
            </a:stretch>
          </a:blipFill>
        </p:spPr>
      </p:sp>
      <p:sp>
        <p:nvSpPr>
          <p:cNvPr id="12" name="TextBox 12"/>
          <p:cNvSpPr txBox="1"/>
          <p:nvPr/>
        </p:nvSpPr>
        <p:spPr>
          <a:xfrm>
            <a:off x="813908" y="668688"/>
            <a:ext cx="6077163" cy="799130"/>
          </a:xfrm>
          <a:prstGeom prst="rect">
            <a:avLst/>
          </a:prstGeom>
        </p:spPr>
        <p:txBody>
          <a:bodyPr lIns="0" tIns="0" rIns="0" bIns="0" rtlCol="0" anchor="t">
            <a:spAutoFit/>
          </a:bodyPr>
          <a:lstStyle/>
          <a:p>
            <a:pPr algn="l">
              <a:lnSpc>
                <a:spcPts val="6926"/>
              </a:lnSpc>
            </a:pPr>
            <a:r>
              <a:rPr lang="en-US" sz="4947" b="1" dirty="0">
                <a:solidFill>
                  <a:srgbClr val="000000"/>
                </a:solidFill>
                <a:latin typeface="GH Guardian Headline 3"/>
                <a:ea typeface="GH Guardian Headline 3"/>
                <a:cs typeface="GH Guardian Headline 3"/>
                <a:sym typeface="GH Guardian Headline 3"/>
              </a:rPr>
              <a:t>Learning outcomes: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539129" y="2324274"/>
            <a:ext cx="14584515" cy="6292309"/>
            <a:chOff x="0" y="0"/>
            <a:chExt cx="3841189" cy="1657234"/>
          </a:xfrm>
        </p:grpSpPr>
        <p:sp>
          <p:nvSpPr>
            <p:cNvPr id="3" name="Freeform 3"/>
            <p:cNvSpPr/>
            <p:nvPr/>
          </p:nvSpPr>
          <p:spPr>
            <a:xfrm>
              <a:off x="0" y="0"/>
              <a:ext cx="3841189" cy="1657234"/>
            </a:xfrm>
            <a:custGeom>
              <a:avLst/>
              <a:gdLst/>
              <a:ahLst/>
              <a:cxnLst/>
              <a:rect l="l" t="t" r="r" b="b"/>
              <a:pathLst>
                <a:path w="3841189" h="1657234">
                  <a:moveTo>
                    <a:pt x="0" y="0"/>
                  </a:moveTo>
                  <a:lnTo>
                    <a:pt x="3841189" y="0"/>
                  </a:lnTo>
                  <a:lnTo>
                    <a:pt x="3841189" y="1657234"/>
                  </a:lnTo>
                  <a:lnTo>
                    <a:pt x="0" y="1657234"/>
                  </a:lnTo>
                  <a:close/>
                </a:path>
              </a:pathLst>
            </a:custGeom>
            <a:solidFill>
              <a:srgbClr val="FFFFFF"/>
            </a:solidFill>
          </p:spPr>
        </p:sp>
        <p:sp>
          <p:nvSpPr>
            <p:cNvPr id="4" name="TextBox 4"/>
            <p:cNvSpPr txBox="1"/>
            <p:nvPr/>
          </p:nvSpPr>
          <p:spPr>
            <a:xfrm>
              <a:off x="0" y="-76200"/>
              <a:ext cx="3841189" cy="17334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84772"/>
            <a:ext cx="2190750" cy="943928"/>
          </a:xfrm>
          <a:custGeom>
            <a:avLst/>
            <a:gdLst/>
            <a:ahLst/>
            <a:cxnLst/>
            <a:rect l="l" t="t" r="r" b="b"/>
            <a:pathLst>
              <a:path w="2190750" h="943928">
                <a:moveTo>
                  <a:pt x="0" y="0"/>
                </a:moveTo>
                <a:lnTo>
                  <a:pt x="2190750" y="0"/>
                </a:lnTo>
                <a:lnTo>
                  <a:pt x="2190750" y="943928"/>
                </a:lnTo>
                <a:lnTo>
                  <a:pt x="0" y="943928"/>
                </a:lnTo>
                <a:lnTo>
                  <a:pt x="0" y="0"/>
                </a:lnTo>
                <a:close/>
              </a:path>
            </a:pathLst>
          </a:custGeom>
          <a:blipFill>
            <a:blip r:embed="rId2"/>
            <a:stretch>
              <a:fillRect l="-101" r="-101"/>
            </a:stretch>
          </a:blipFill>
        </p:spPr>
      </p:sp>
      <p:sp>
        <p:nvSpPr>
          <p:cNvPr id="6" name="TextBox 6"/>
          <p:cNvSpPr txBox="1"/>
          <p:nvPr/>
        </p:nvSpPr>
        <p:spPr>
          <a:xfrm>
            <a:off x="1812497" y="2407131"/>
            <a:ext cx="16318341" cy="6457407"/>
          </a:xfrm>
          <a:prstGeom prst="rect">
            <a:avLst/>
          </a:prstGeom>
        </p:spPr>
        <p:txBody>
          <a:bodyPr lIns="0" tIns="0" rIns="0" bIns="0" rtlCol="0" anchor="t">
            <a:spAutoFit/>
          </a:bodyPr>
          <a:lstStyle/>
          <a:p>
            <a:pPr algn="l">
              <a:lnSpc>
                <a:spcPts val="6329"/>
              </a:lnSpc>
            </a:pPr>
            <a:r>
              <a:rPr lang="en-US" sz="4521">
                <a:solidFill>
                  <a:srgbClr val="000000"/>
                </a:solidFill>
                <a:latin typeface="GH Guardian Headline 2"/>
                <a:ea typeface="GH Guardian Headline 2"/>
                <a:cs typeface="GH Guardian Headline 2"/>
                <a:sym typeface="GH Guardian Headline 2"/>
              </a:rPr>
              <a:t> Listen to some statements and decide whether you:</a:t>
            </a:r>
          </a:p>
          <a:p>
            <a:pPr algn="l">
              <a:lnSpc>
                <a:spcPts val="6329"/>
              </a:lnSpc>
            </a:pPr>
            <a:endParaRPr lang="en-US" sz="4521">
              <a:solidFill>
                <a:srgbClr val="000000"/>
              </a:solidFill>
              <a:latin typeface="GH Guardian Headline 2"/>
              <a:ea typeface="GH Guardian Headline 2"/>
              <a:cs typeface="GH Guardian Headline 2"/>
              <a:sym typeface="GH Guardian Headline 2"/>
            </a:endParaRPr>
          </a:p>
          <a:p>
            <a:pPr algn="l">
              <a:lnSpc>
                <a:spcPts val="6329"/>
              </a:lnSpc>
            </a:pPr>
            <a:r>
              <a:rPr lang="en-US" sz="4521">
                <a:solidFill>
                  <a:srgbClr val="000000"/>
                </a:solidFill>
                <a:latin typeface="GH Guardian Headline 2"/>
                <a:ea typeface="GH Guardian Headline 2"/>
                <a:cs typeface="GH Guardian Headline 2"/>
                <a:sym typeface="GH Guardian Headline 2"/>
              </a:rPr>
              <a:t>strongly agree</a:t>
            </a:r>
          </a:p>
          <a:p>
            <a:pPr algn="l">
              <a:lnSpc>
                <a:spcPts val="6329"/>
              </a:lnSpc>
            </a:pPr>
            <a:r>
              <a:rPr lang="en-US" sz="4521">
                <a:solidFill>
                  <a:srgbClr val="000000"/>
                </a:solidFill>
                <a:latin typeface="GH Guardian Headline 2"/>
                <a:ea typeface="GH Guardian Headline 2"/>
                <a:cs typeface="GH Guardian Headline 2"/>
                <a:sym typeface="GH Guardian Headline 2"/>
              </a:rPr>
              <a:t>agree</a:t>
            </a:r>
          </a:p>
          <a:p>
            <a:pPr algn="l">
              <a:lnSpc>
                <a:spcPts val="6329"/>
              </a:lnSpc>
            </a:pPr>
            <a:r>
              <a:rPr lang="en-US" sz="4521">
                <a:solidFill>
                  <a:srgbClr val="000000"/>
                </a:solidFill>
                <a:latin typeface="GH Guardian Headline 2"/>
                <a:ea typeface="GH Guardian Headline 2"/>
                <a:cs typeface="GH Guardian Headline 2"/>
                <a:sym typeface="GH Guardian Headline 2"/>
              </a:rPr>
              <a:t>neither agree or disagree</a:t>
            </a:r>
          </a:p>
          <a:p>
            <a:pPr algn="l">
              <a:lnSpc>
                <a:spcPts val="6329"/>
              </a:lnSpc>
            </a:pPr>
            <a:r>
              <a:rPr lang="en-US" sz="4521">
                <a:solidFill>
                  <a:srgbClr val="000000"/>
                </a:solidFill>
                <a:latin typeface="GH Guardian Headline 2"/>
                <a:ea typeface="GH Guardian Headline 2"/>
                <a:cs typeface="GH Guardian Headline 2"/>
                <a:sym typeface="GH Guardian Headline 2"/>
              </a:rPr>
              <a:t>disagree</a:t>
            </a:r>
          </a:p>
          <a:p>
            <a:pPr algn="l">
              <a:lnSpc>
                <a:spcPts val="6329"/>
              </a:lnSpc>
            </a:pPr>
            <a:r>
              <a:rPr lang="en-US" sz="4521">
                <a:solidFill>
                  <a:srgbClr val="000000"/>
                </a:solidFill>
                <a:latin typeface="GH Guardian Headline 2"/>
                <a:ea typeface="GH Guardian Headline 2"/>
                <a:cs typeface="GH Guardian Headline 2"/>
                <a:sym typeface="GH Guardian Headline 2"/>
              </a:rPr>
              <a:t>strongly disagree</a:t>
            </a:r>
          </a:p>
          <a:p>
            <a:pPr algn="l">
              <a:lnSpc>
                <a:spcPts val="6329"/>
              </a:lnSpc>
            </a:pPr>
            <a:endParaRPr lang="en-US" sz="4521">
              <a:solidFill>
                <a:srgbClr val="000000"/>
              </a:solidFill>
              <a:latin typeface="GH Guardian Headline 2"/>
              <a:ea typeface="GH Guardian Headline 2"/>
              <a:cs typeface="GH Guardian Headline 2"/>
              <a:sym typeface="GH Guardian Headline 2"/>
            </a:endParaRPr>
          </a:p>
        </p:txBody>
      </p:sp>
      <p:sp>
        <p:nvSpPr>
          <p:cNvPr id="7" name="Freeform 7"/>
          <p:cNvSpPr/>
          <p:nvPr/>
        </p:nvSpPr>
        <p:spPr>
          <a:xfrm>
            <a:off x="11635524" y="5486120"/>
            <a:ext cx="4488120" cy="3130463"/>
          </a:xfrm>
          <a:custGeom>
            <a:avLst/>
            <a:gdLst/>
            <a:ahLst/>
            <a:cxnLst/>
            <a:rect l="l" t="t" r="r" b="b"/>
            <a:pathLst>
              <a:path w="4488120" h="3130463">
                <a:moveTo>
                  <a:pt x="0" y="0"/>
                </a:moveTo>
                <a:lnTo>
                  <a:pt x="4488119" y="0"/>
                </a:lnTo>
                <a:lnTo>
                  <a:pt x="4488119" y="3130463"/>
                </a:lnTo>
                <a:lnTo>
                  <a:pt x="0" y="3130463"/>
                </a:lnTo>
                <a:lnTo>
                  <a:pt x="0" y="0"/>
                </a:lnTo>
                <a:close/>
              </a:path>
            </a:pathLst>
          </a:custGeom>
          <a:blipFill>
            <a:blip r:embed="rId3"/>
            <a:stretch>
              <a:fillRect/>
            </a:stretch>
          </a:blipFill>
        </p:spPr>
      </p:sp>
      <p:sp>
        <p:nvSpPr>
          <p:cNvPr id="8" name="TextBox 8"/>
          <p:cNvSpPr txBox="1"/>
          <p:nvPr/>
        </p:nvSpPr>
        <p:spPr>
          <a:xfrm>
            <a:off x="1688306" y="560240"/>
            <a:ext cx="14911388" cy="1157561"/>
          </a:xfrm>
          <a:prstGeom prst="rect">
            <a:avLst/>
          </a:prstGeom>
        </p:spPr>
        <p:txBody>
          <a:bodyPr lIns="0" tIns="0" rIns="0" bIns="0" rtlCol="0" anchor="t">
            <a:spAutoFit/>
          </a:bodyPr>
          <a:lstStyle/>
          <a:p>
            <a:pPr algn="l">
              <a:lnSpc>
                <a:spcPts val="10009"/>
              </a:lnSpc>
            </a:pPr>
            <a:r>
              <a:rPr lang="en-US" sz="7149" b="1" dirty="0">
                <a:solidFill>
                  <a:srgbClr val="FFFFFF"/>
                </a:solidFill>
                <a:latin typeface="GH Guardian Headline 1"/>
                <a:ea typeface="GH Guardian Headline 1"/>
                <a:cs typeface="GH Guardian Headline 1"/>
                <a:sym typeface="GH Guardian Headline 1"/>
              </a:rPr>
              <a:t>How do you feel about the news?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grpSp>
        <p:nvGrpSpPr>
          <p:cNvPr id="2" name="Group 2"/>
          <p:cNvGrpSpPr/>
          <p:nvPr/>
        </p:nvGrpSpPr>
        <p:grpSpPr>
          <a:xfrm>
            <a:off x="1265200" y="2612238"/>
            <a:ext cx="15615904" cy="6504170"/>
            <a:chOff x="0" y="0"/>
            <a:chExt cx="4112831" cy="1713032"/>
          </a:xfrm>
        </p:grpSpPr>
        <p:sp>
          <p:nvSpPr>
            <p:cNvPr id="3" name="Freeform 3"/>
            <p:cNvSpPr/>
            <p:nvPr/>
          </p:nvSpPr>
          <p:spPr>
            <a:xfrm>
              <a:off x="0" y="0"/>
              <a:ext cx="4112831" cy="1713032"/>
            </a:xfrm>
            <a:custGeom>
              <a:avLst/>
              <a:gdLst/>
              <a:ahLst/>
              <a:cxnLst/>
              <a:rect l="l" t="t" r="r" b="b"/>
              <a:pathLst>
                <a:path w="4112831" h="1713032">
                  <a:moveTo>
                    <a:pt x="0" y="0"/>
                  </a:moveTo>
                  <a:lnTo>
                    <a:pt x="4112831" y="0"/>
                  </a:lnTo>
                  <a:lnTo>
                    <a:pt x="4112831" y="1713032"/>
                  </a:lnTo>
                  <a:lnTo>
                    <a:pt x="0" y="1713032"/>
                  </a:lnTo>
                  <a:close/>
                </a:path>
              </a:pathLst>
            </a:custGeom>
            <a:solidFill>
              <a:srgbClr val="FFFFFF"/>
            </a:solidFill>
          </p:spPr>
        </p:sp>
        <p:sp>
          <p:nvSpPr>
            <p:cNvPr id="4" name="TextBox 4"/>
            <p:cNvSpPr txBox="1"/>
            <p:nvPr/>
          </p:nvSpPr>
          <p:spPr>
            <a:xfrm>
              <a:off x="0" y="-76200"/>
              <a:ext cx="4112831" cy="178923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940088" y="180975"/>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sp>
        <p:nvSpPr>
          <p:cNvPr id="6" name="TextBox 6"/>
          <p:cNvSpPr txBox="1"/>
          <p:nvPr/>
        </p:nvSpPr>
        <p:spPr>
          <a:xfrm>
            <a:off x="1028700" y="2659001"/>
            <a:ext cx="16318341" cy="6457407"/>
          </a:xfrm>
          <a:prstGeom prst="rect">
            <a:avLst/>
          </a:prstGeom>
        </p:spPr>
        <p:txBody>
          <a:bodyPr lIns="0" tIns="0" rIns="0" bIns="0" rtlCol="0" anchor="t">
            <a:spAutoFit/>
          </a:bodyPr>
          <a:lstStyle/>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Reading/watching/hearing the news makes people feel depressed.</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Mostly the news makes the world seem like a bad place.</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News has the power to make people feel positive and uplifted.</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News should be about everyday people’s lives.</a:t>
            </a:r>
          </a:p>
          <a:p>
            <a:pPr marL="976165" lvl="1" indent="-488082" algn="l">
              <a:lnSpc>
                <a:spcPts val="6329"/>
              </a:lnSpc>
              <a:buFont typeface="Arial"/>
              <a:buChar char="•"/>
            </a:pPr>
            <a:r>
              <a:rPr lang="en-US" sz="4521">
                <a:solidFill>
                  <a:srgbClr val="000000"/>
                </a:solidFill>
                <a:latin typeface="GH Guardian Headline 2"/>
                <a:ea typeface="GH Guardian Headline 2"/>
                <a:cs typeface="GH Guardian Headline 2"/>
                <a:sym typeface="GH Guardian Headline 2"/>
              </a:rPr>
              <a:t>It is okay to share news about people without asking them first.</a:t>
            </a:r>
          </a:p>
        </p:txBody>
      </p:sp>
      <p:sp>
        <p:nvSpPr>
          <p:cNvPr id="7" name="TextBox 7"/>
          <p:cNvSpPr txBox="1"/>
          <p:nvPr/>
        </p:nvSpPr>
        <p:spPr>
          <a:xfrm>
            <a:off x="2408720" y="752475"/>
            <a:ext cx="13470559" cy="1157561"/>
          </a:xfrm>
          <a:prstGeom prst="rect">
            <a:avLst/>
          </a:prstGeom>
        </p:spPr>
        <p:txBody>
          <a:bodyPr lIns="0" tIns="0" rIns="0" bIns="0" rtlCol="0" anchor="t">
            <a:spAutoFit/>
          </a:bodyPr>
          <a:lstStyle/>
          <a:p>
            <a:pPr algn="ctr">
              <a:lnSpc>
                <a:spcPts val="10009"/>
              </a:lnSpc>
            </a:pPr>
            <a:r>
              <a:rPr lang="en-US" sz="7149" b="1" dirty="0">
                <a:solidFill>
                  <a:srgbClr val="FFFFFF"/>
                </a:solidFill>
                <a:latin typeface="GH Guardian Headline 1"/>
                <a:ea typeface="GH Guardian Headline 1"/>
                <a:cs typeface="GH Guardian Headline 1"/>
                <a:sym typeface="GH Guardian Headline 1"/>
              </a:rPr>
              <a:t>How much do you agree that...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738892" y="492359"/>
            <a:ext cx="2190750" cy="943928"/>
          </a:xfrm>
          <a:custGeom>
            <a:avLst/>
            <a:gdLst/>
            <a:ahLst/>
            <a:cxnLst/>
            <a:rect l="l" t="t" r="r" b="b"/>
            <a:pathLst>
              <a:path w="2190750" h="943928">
                <a:moveTo>
                  <a:pt x="0" y="0"/>
                </a:moveTo>
                <a:lnTo>
                  <a:pt x="2190750" y="0"/>
                </a:lnTo>
                <a:lnTo>
                  <a:pt x="2190750" y="943927"/>
                </a:lnTo>
                <a:lnTo>
                  <a:pt x="0" y="943927"/>
                </a:lnTo>
                <a:lnTo>
                  <a:pt x="0" y="0"/>
                </a:lnTo>
                <a:close/>
              </a:path>
            </a:pathLst>
          </a:custGeom>
          <a:blipFill>
            <a:blip r:embed="rId2"/>
            <a:stretch>
              <a:fillRect l="-101" r="-101"/>
            </a:stretch>
          </a:blipFill>
        </p:spPr>
      </p:sp>
      <p:grpSp>
        <p:nvGrpSpPr>
          <p:cNvPr id="3" name="Group 3"/>
          <p:cNvGrpSpPr/>
          <p:nvPr/>
        </p:nvGrpSpPr>
        <p:grpSpPr>
          <a:xfrm>
            <a:off x="813072" y="2037468"/>
            <a:ext cx="16661856" cy="6912086"/>
            <a:chOff x="0" y="0"/>
            <a:chExt cx="22215808" cy="9216115"/>
          </a:xfrm>
        </p:grpSpPr>
        <p:grpSp>
          <p:nvGrpSpPr>
            <p:cNvPr id="4" name="Group 4"/>
            <p:cNvGrpSpPr/>
            <p:nvPr/>
          </p:nvGrpSpPr>
          <p:grpSpPr>
            <a:xfrm>
              <a:off x="0" y="0"/>
              <a:ext cx="22215808" cy="9216115"/>
              <a:chOff x="0" y="0"/>
              <a:chExt cx="4388308" cy="1820467"/>
            </a:xfrm>
          </p:grpSpPr>
          <p:sp>
            <p:nvSpPr>
              <p:cNvPr id="5" name="Freeform 5"/>
              <p:cNvSpPr/>
              <p:nvPr/>
            </p:nvSpPr>
            <p:spPr>
              <a:xfrm>
                <a:off x="0" y="0"/>
                <a:ext cx="4388308" cy="1820467"/>
              </a:xfrm>
              <a:custGeom>
                <a:avLst/>
                <a:gdLst/>
                <a:ahLst/>
                <a:cxnLst/>
                <a:rect l="l" t="t" r="r" b="b"/>
                <a:pathLst>
                  <a:path w="4388308" h="1820467">
                    <a:moveTo>
                      <a:pt x="0" y="0"/>
                    </a:moveTo>
                    <a:lnTo>
                      <a:pt x="4388308" y="0"/>
                    </a:lnTo>
                    <a:lnTo>
                      <a:pt x="4388308" y="1820467"/>
                    </a:lnTo>
                    <a:lnTo>
                      <a:pt x="0" y="1820467"/>
                    </a:lnTo>
                    <a:close/>
                  </a:path>
                </a:pathLst>
              </a:custGeom>
              <a:solidFill>
                <a:srgbClr val="FFFFFF"/>
              </a:solidFill>
            </p:spPr>
          </p:sp>
          <p:sp>
            <p:nvSpPr>
              <p:cNvPr id="6" name="TextBox 6"/>
              <p:cNvSpPr txBox="1"/>
              <p:nvPr/>
            </p:nvSpPr>
            <p:spPr>
              <a:xfrm>
                <a:off x="0" y="-76200"/>
                <a:ext cx="4388308" cy="1896667"/>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502843" y="555619"/>
              <a:ext cx="21210122" cy="8359352"/>
            </a:xfrm>
            <a:prstGeom prst="rect">
              <a:avLst/>
            </a:prstGeom>
          </p:spPr>
          <p:txBody>
            <a:bodyPr lIns="0" tIns="0" rIns="0" bIns="0" rtlCol="0" anchor="t">
              <a:spAutoFit/>
            </a:bodyPr>
            <a:lstStyle/>
            <a:p>
              <a:pPr algn="l">
                <a:lnSpc>
                  <a:spcPts val="5599"/>
                </a:lnSpc>
              </a:pPr>
              <a:r>
                <a:rPr lang="en-US" sz="3999">
                  <a:solidFill>
                    <a:srgbClr val="000000"/>
                  </a:solidFill>
                  <a:latin typeface="GH Guardian Headline 2"/>
                  <a:ea typeface="GH Guardian Headline 2"/>
                  <a:cs typeface="GH Guardian Headline 2"/>
                  <a:sym typeface="GH Guardian Headline 2"/>
                </a:rPr>
                <a:t>Different news stories generate different emotions and feelings. You could feel excited or pleased; angry or upset; shocked or devastated, or something else. </a:t>
              </a:r>
            </a:p>
            <a:p>
              <a:pPr algn="l">
                <a:lnSpc>
                  <a:spcPts val="5599"/>
                </a:lnSpc>
              </a:pPr>
              <a:endParaRPr lang="en-US" sz="3999">
                <a:solidFill>
                  <a:srgbClr val="000000"/>
                </a:solidFill>
                <a:latin typeface="GH Guardian Headline 2"/>
                <a:ea typeface="GH Guardian Headline 2"/>
                <a:cs typeface="GH Guardian Headline 2"/>
                <a:sym typeface="GH Guardian Headline 2"/>
              </a:endParaRPr>
            </a:p>
            <a:p>
              <a:pPr algn="l">
                <a:lnSpc>
                  <a:spcPts val="5459"/>
                </a:lnSpc>
              </a:pPr>
              <a:r>
                <a:rPr lang="en-US" sz="3899">
                  <a:solidFill>
                    <a:srgbClr val="000000"/>
                  </a:solidFill>
                  <a:latin typeface="GH Guardian Headline 2"/>
                  <a:ea typeface="GH Guardian Headline 2"/>
                  <a:cs typeface="GH Guardian Headline 2"/>
                  <a:sym typeface="GH Guardian Headline 2"/>
                </a:rPr>
                <a:t>With a partner, talk about:</a:t>
              </a:r>
            </a:p>
            <a:p>
              <a:pPr algn="l">
                <a:lnSpc>
                  <a:spcPts val="5459"/>
                </a:lnSpc>
              </a:pPr>
              <a:endParaRPr lang="en-US" sz="3899">
                <a:solidFill>
                  <a:srgbClr val="000000"/>
                </a:solidFill>
                <a:latin typeface="GH Guardian Headline 2"/>
                <a:ea typeface="GH Guardian Headline 2"/>
                <a:cs typeface="GH Guardian Headline 2"/>
                <a:sym typeface="GH Guardian Headline 2"/>
              </a:endParaRPr>
            </a:p>
            <a:p>
              <a:pPr marL="842007" lvl="1" indent="-421003" algn="l">
                <a:lnSpc>
                  <a:spcPts val="5459"/>
                </a:lnSpc>
                <a:buFont typeface="Arial"/>
                <a:buChar char="•"/>
              </a:pPr>
              <a:r>
                <a:rPr lang="en-US" sz="3899">
                  <a:solidFill>
                    <a:srgbClr val="000000"/>
                  </a:solidFill>
                  <a:latin typeface="GH Guardian Headline 2"/>
                  <a:ea typeface="GH Guardian Headline 2"/>
                  <a:cs typeface="GH Guardian Headline 2"/>
                  <a:sym typeface="GH Guardian Headline 2"/>
                </a:rPr>
                <a:t>What types of news stories might make you feel different emotions.</a:t>
              </a:r>
            </a:p>
            <a:p>
              <a:pPr marL="842007" lvl="1" indent="-421003" algn="l">
                <a:lnSpc>
                  <a:spcPts val="5459"/>
                </a:lnSpc>
                <a:buFont typeface="Arial"/>
                <a:buChar char="•"/>
              </a:pPr>
              <a:r>
                <a:rPr lang="en-US" sz="3899">
                  <a:solidFill>
                    <a:srgbClr val="000000"/>
                  </a:solidFill>
                  <a:latin typeface="GH Guardian Headline 2"/>
                  <a:ea typeface="GH Guardian Headline 2"/>
                  <a:cs typeface="GH Guardian Headline 2"/>
                  <a:sym typeface="GH Guardian Headline 2"/>
                </a:rPr>
                <a:t>Do some news stories make you feel more than one emotion? </a:t>
              </a:r>
            </a:p>
            <a:p>
              <a:pPr marL="842007" lvl="1" indent="-421003" algn="l">
                <a:lnSpc>
                  <a:spcPts val="5459"/>
                </a:lnSpc>
                <a:buFont typeface="Arial"/>
                <a:buChar char="•"/>
              </a:pPr>
              <a:r>
                <a:rPr lang="en-US" sz="3899">
                  <a:solidFill>
                    <a:srgbClr val="000000"/>
                  </a:solidFill>
                  <a:latin typeface="GH Guardian Headline 2"/>
                  <a:ea typeface="GH Guardian Headline 2"/>
                  <a:cs typeface="GH Guardian Headline 2"/>
                  <a:sym typeface="GH Guardian Headline 2"/>
                </a:rPr>
                <a:t>What types of news stories can affect emotions the most?</a:t>
              </a:r>
            </a:p>
          </p:txBody>
        </p:sp>
      </p:grpSp>
      <p:sp>
        <p:nvSpPr>
          <p:cNvPr id="8" name="TextBox 8"/>
          <p:cNvSpPr txBox="1"/>
          <p:nvPr/>
        </p:nvSpPr>
        <p:spPr>
          <a:xfrm>
            <a:off x="6095853" y="178034"/>
            <a:ext cx="6096294" cy="1285288"/>
          </a:xfrm>
          <a:prstGeom prst="rect">
            <a:avLst/>
          </a:prstGeom>
        </p:spPr>
        <p:txBody>
          <a:bodyPr lIns="0" tIns="0" rIns="0" bIns="0" rtlCol="0" anchor="t">
            <a:spAutoFit/>
          </a:bodyPr>
          <a:lstStyle/>
          <a:p>
            <a:pPr algn="ctr">
              <a:lnSpc>
                <a:spcPts val="11130"/>
              </a:lnSpc>
              <a:spcBef>
                <a:spcPct val="0"/>
              </a:spcBef>
            </a:pPr>
            <a:r>
              <a:rPr lang="en-US" sz="7950" b="1" dirty="0">
                <a:solidFill>
                  <a:srgbClr val="FFFFFF"/>
                </a:solidFill>
                <a:latin typeface="GH Guardian Headline 3"/>
                <a:ea typeface="GH Guardian Headline 3"/>
                <a:cs typeface="GH Guardian Headline 3"/>
                <a:sym typeface="GH Guardian Headline 3"/>
              </a:rPr>
              <a:t>Discussion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74323"/>
        </a:solidFill>
        <a:effectLst/>
      </p:bgPr>
    </p:bg>
    <p:spTree>
      <p:nvGrpSpPr>
        <p:cNvPr id="1" name=""/>
        <p:cNvGrpSpPr/>
        <p:nvPr/>
      </p:nvGrpSpPr>
      <p:grpSpPr>
        <a:xfrm>
          <a:off x="0" y="0"/>
          <a:ext cx="0" cy="0"/>
          <a:chOff x="0" y="0"/>
          <a:chExt cx="0" cy="0"/>
        </a:xfrm>
      </p:grpSpPr>
      <p:sp>
        <p:nvSpPr>
          <p:cNvPr id="2" name="Freeform 2"/>
          <p:cNvSpPr/>
          <p:nvPr/>
        </p:nvSpPr>
        <p:spPr>
          <a:xfrm>
            <a:off x="15839853" y="9066905"/>
            <a:ext cx="2204085" cy="952348"/>
          </a:xfrm>
          <a:custGeom>
            <a:avLst/>
            <a:gdLst/>
            <a:ahLst/>
            <a:cxnLst/>
            <a:rect l="l" t="t" r="r" b="b"/>
            <a:pathLst>
              <a:path w="2204085" h="952348">
                <a:moveTo>
                  <a:pt x="0" y="0"/>
                </a:moveTo>
                <a:lnTo>
                  <a:pt x="2204085" y="0"/>
                </a:lnTo>
                <a:lnTo>
                  <a:pt x="2204085" y="952348"/>
                </a:lnTo>
                <a:lnTo>
                  <a:pt x="0" y="952348"/>
                </a:lnTo>
                <a:lnTo>
                  <a:pt x="0" y="0"/>
                </a:lnTo>
                <a:close/>
              </a:path>
            </a:pathLst>
          </a:custGeom>
          <a:blipFill>
            <a:blip r:embed="rId2"/>
            <a:stretch>
              <a:fillRect/>
            </a:stretch>
          </a:blipFill>
        </p:spPr>
      </p:sp>
      <p:grpSp>
        <p:nvGrpSpPr>
          <p:cNvPr id="3" name="Group 3"/>
          <p:cNvGrpSpPr/>
          <p:nvPr/>
        </p:nvGrpSpPr>
        <p:grpSpPr>
          <a:xfrm>
            <a:off x="342879" y="1619193"/>
            <a:ext cx="17602243" cy="6302835"/>
            <a:chOff x="0" y="0"/>
            <a:chExt cx="23469657" cy="8403780"/>
          </a:xfrm>
        </p:grpSpPr>
        <p:grpSp>
          <p:nvGrpSpPr>
            <p:cNvPr id="4" name="Group 4"/>
            <p:cNvGrpSpPr/>
            <p:nvPr/>
          </p:nvGrpSpPr>
          <p:grpSpPr>
            <a:xfrm>
              <a:off x="0" y="0"/>
              <a:ext cx="23469657" cy="8403780"/>
              <a:chOff x="0" y="0"/>
              <a:chExt cx="4635982" cy="1660006"/>
            </a:xfrm>
          </p:grpSpPr>
          <p:sp>
            <p:nvSpPr>
              <p:cNvPr id="5" name="Freeform 5"/>
              <p:cNvSpPr/>
              <p:nvPr/>
            </p:nvSpPr>
            <p:spPr>
              <a:xfrm>
                <a:off x="0" y="0"/>
                <a:ext cx="4635982" cy="1660006"/>
              </a:xfrm>
              <a:custGeom>
                <a:avLst/>
                <a:gdLst/>
                <a:ahLst/>
                <a:cxnLst/>
                <a:rect l="l" t="t" r="r" b="b"/>
                <a:pathLst>
                  <a:path w="4635982" h="1660006">
                    <a:moveTo>
                      <a:pt x="0" y="0"/>
                    </a:moveTo>
                    <a:lnTo>
                      <a:pt x="4635982" y="0"/>
                    </a:lnTo>
                    <a:lnTo>
                      <a:pt x="4635982" y="1660006"/>
                    </a:lnTo>
                    <a:lnTo>
                      <a:pt x="0" y="1660006"/>
                    </a:lnTo>
                    <a:close/>
                  </a:path>
                </a:pathLst>
              </a:custGeom>
              <a:solidFill>
                <a:srgbClr val="FFFFFF"/>
              </a:solidFill>
            </p:spPr>
          </p:sp>
          <p:sp>
            <p:nvSpPr>
              <p:cNvPr id="6" name="TextBox 6"/>
              <p:cNvSpPr txBox="1"/>
              <p:nvPr/>
            </p:nvSpPr>
            <p:spPr>
              <a:xfrm>
                <a:off x="0" y="-76200"/>
                <a:ext cx="4635982" cy="1736206"/>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629803" y="233221"/>
              <a:ext cx="22839854" cy="7756363"/>
            </a:xfrm>
            <a:prstGeom prst="rect">
              <a:avLst/>
            </a:prstGeom>
          </p:spPr>
          <p:txBody>
            <a:bodyPr lIns="0" tIns="0" rIns="0" bIns="0" rtlCol="0" anchor="t">
              <a:spAutoFit/>
            </a:bodyPr>
            <a:lstStyle/>
            <a:p>
              <a:pPr algn="l">
                <a:lnSpc>
                  <a:spcPts val="6576"/>
                </a:lnSpc>
              </a:pPr>
              <a:r>
                <a:rPr lang="en-US" sz="4697">
                  <a:solidFill>
                    <a:srgbClr val="000000"/>
                  </a:solidFill>
                  <a:latin typeface="GH Guardian Headline 2"/>
                  <a:ea typeface="GH Guardian Headline 2"/>
                  <a:cs typeface="GH Guardian Headline 2"/>
                  <a:sym typeface="GH Guardian Headline 2"/>
                </a:rPr>
                <a:t>Read each scenario. </a:t>
              </a:r>
            </a:p>
            <a:p>
              <a:pPr algn="l">
                <a:lnSpc>
                  <a:spcPts val="6576"/>
                </a:lnSpc>
              </a:pPr>
              <a:endParaRPr lang="en-US" sz="4697">
                <a:solidFill>
                  <a:srgbClr val="000000"/>
                </a:solidFill>
                <a:latin typeface="GH Guardian Headline 2"/>
                <a:ea typeface="GH Guardian Headline 2"/>
                <a:cs typeface="GH Guardian Headline 2"/>
                <a:sym typeface="GH Guardian Headline 2"/>
              </a:endParaRPr>
            </a:p>
            <a:p>
              <a:pPr algn="l">
                <a:lnSpc>
                  <a:spcPts val="6576"/>
                </a:lnSpc>
              </a:pPr>
              <a:r>
                <a:rPr lang="en-US" sz="4697">
                  <a:solidFill>
                    <a:srgbClr val="000000"/>
                  </a:solidFill>
                  <a:latin typeface="GH Guardian Headline 2"/>
                  <a:ea typeface="GH Guardian Headline 2"/>
                  <a:cs typeface="GH Guardian Headline 2"/>
                  <a:sym typeface="GH Guardian Headline 2"/>
                </a:rPr>
                <a:t>Can you infer (work out) how each person might be feeling?</a:t>
              </a:r>
            </a:p>
            <a:p>
              <a:pPr algn="l">
                <a:lnSpc>
                  <a:spcPts val="6576"/>
                </a:lnSpc>
              </a:pPr>
              <a:r>
                <a:rPr lang="en-US" sz="4697">
                  <a:solidFill>
                    <a:srgbClr val="000000"/>
                  </a:solidFill>
                  <a:latin typeface="GH Guardian Headline 2"/>
                  <a:ea typeface="GH Guardian Headline 2"/>
                  <a:cs typeface="GH Guardian Headline 2"/>
                  <a:sym typeface="GH Guardian Headline 2"/>
                </a:rPr>
                <a:t>Why might they be feeling this way?</a:t>
              </a:r>
            </a:p>
            <a:p>
              <a:pPr algn="l">
                <a:lnSpc>
                  <a:spcPts val="6576"/>
                </a:lnSpc>
              </a:pPr>
              <a:endParaRPr lang="en-US" sz="4697">
                <a:solidFill>
                  <a:srgbClr val="000000"/>
                </a:solidFill>
                <a:latin typeface="GH Guardian Headline 2"/>
                <a:ea typeface="GH Guardian Headline 2"/>
                <a:cs typeface="GH Guardian Headline 2"/>
                <a:sym typeface="GH Guardian Headline 2"/>
              </a:endParaRPr>
            </a:p>
            <a:p>
              <a:pPr algn="l">
                <a:lnSpc>
                  <a:spcPts val="6576"/>
                </a:lnSpc>
              </a:pPr>
              <a:r>
                <a:rPr lang="en-US" sz="4697">
                  <a:solidFill>
                    <a:srgbClr val="000000"/>
                  </a:solidFill>
                  <a:latin typeface="GH Guardian Headline 2"/>
                  <a:ea typeface="GH Guardian Headline 2"/>
                  <a:cs typeface="GH Guardian Headline 2"/>
                  <a:sym typeface="GH Guardian Headline 2"/>
                </a:rPr>
                <a:t>Do you think other people might feel different emotions or react differently? Why?</a:t>
              </a:r>
            </a:p>
          </p:txBody>
        </p:sp>
      </p:grpSp>
      <p:sp>
        <p:nvSpPr>
          <p:cNvPr id="8" name="Freeform 8"/>
          <p:cNvSpPr/>
          <p:nvPr/>
        </p:nvSpPr>
        <p:spPr>
          <a:xfrm rot="-10800000">
            <a:off x="13420592" y="-611713"/>
            <a:ext cx="4524529" cy="4524529"/>
          </a:xfrm>
          <a:custGeom>
            <a:avLst/>
            <a:gdLst/>
            <a:ahLst/>
            <a:cxnLst/>
            <a:rect l="l" t="t" r="r" b="b"/>
            <a:pathLst>
              <a:path w="4524529" h="4524529">
                <a:moveTo>
                  <a:pt x="0" y="0"/>
                </a:moveTo>
                <a:lnTo>
                  <a:pt x="4524529" y="0"/>
                </a:lnTo>
                <a:lnTo>
                  <a:pt x="4524529" y="4524530"/>
                </a:lnTo>
                <a:lnTo>
                  <a:pt x="0" y="4524530"/>
                </a:lnTo>
                <a:lnTo>
                  <a:pt x="0" y="0"/>
                </a:lnTo>
                <a:close/>
              </a:path>
            </a:pathLst>
          </a:custGeom>
          <a:blipFill>
            <a:blip r:embed="rId3"/>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3AAE0"/>
        </a:solidFill>
        <a:effectLst/>
      </p:bgPr>
    </p:bg>
    <p:spTree>
      <p:nvGrpSpPr>
        <p:cNvPr id="1" name=""/>
        <p:cNvGrpSpPr/>
        <p:nvPr/>
      </p:nvGrpSpPr>
      <p:grpSpPr>
        <a:xfrm>
          <a:off x="0" y="0"/>
          <a:ext cx="0" cy="0"/>
          <a:chOff x="0" y="0"/>
          <a:chExt cx="0" cy="0"/>
        </a:xfrm>
      </p:grpSpPr>
      <p:sp>
        <p:nvSpPr>
          <p:cNvPr id="2" name="Freeform 2"/>
          <p:cNvSpPr/>
          <p:nvPr/>
        </p:nvSpPr>
        <p:spPr>
          <a:xfrm>
            <a:off x="113175" y="284646"/>
            <a:ext cx="18061651" cy="9717709"/>
          </a:xfrm>
          <a:custGeom>
            <a:avLst/>
            <a:gdLst/>
            <a:ahLst/>
            <a:cxnLst/>
            <a:rect l="l" t="t" r="r" b="b"/>
            <a:pathLst>
              <a:path w="18061651" h="9717709">
                <a:moveTo>
                  <a:pt x="0" y="0"/>
                </a:moveTo>
                <a:lnTo>
                  <a:pt x="18061650" y="0"/>
                </a:lnTo>
                <a:lnTo>
                  <a:pt x="18061650" y="9717708"/>
                </a:lnTo>
                <a:lnTo>
                  <a:pt x="0" y="9717708"/>
                </a:lnTo>
                <a:lnTo>
                  <a:pt x="0" y="0"/>
                </a:lnTo>
                <a:close/>
              </a:path>
            </a:pathLst>
          </a:custGeom>
          <a:blipFill>
            <a:blip r:embed="rId2"/>
            <a:stretch>
              <a:fillRect r="-190" b="-1022"/>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1317</Words>
  <Application>Microsoft Macintosh PowerPoint</Application>
  <PresentationFormat>Custom</PresentationFormat>
  <Paragraphs>160</Paragraphs>
  <Slides>20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GH Guardian Headline 3</vt:lpstr>
      <vt:lpstr>House Slant</vt:lpstr>
      <vt:lpstr>GH Guardian Headline 2</vt:lpstr>
      <vt:lpstr>Calibri</vt:lpstr>
      <vt:lpstr>Arial</vt:lpstr>
      <vt:lpstr>GH Guardian Headline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Managing Feelings about News</dc:title>
  <cp:lastModifiedBy>Microsoft Office User</cp:lastModifiedBy>
  <cp:revision>2</cp:revision>
  <dcterms:created xsi:type="dcterms:W3CDTF">2006-08-16T00:00:00Z</dcterms:created>
  <dcterms:modified xsi:type="dcterms:W3CDTF">2026-08-03T09:27:57Z</dcterms:modified>
  <dc:identifier>DAHMQE5DfK8</dc:identifier>
</cp:coreProperties>
</file>