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8288000" cy="10287000"/>
  <p:notesSz cx="6858000" cy="9144000"/>
  <p:embeddedFontLst>
    <p:embeddedFont>
      <p:font typeface="Calibri" panose="020F0502020204030204" pitchFamily="34" charset="0"/>
      <p:regular r:id="rId23"/>
      <p:bold r:id="rId24"/>
      <p:italic r:id="rId25"/>
      <p:boldItalic r:id="rId26"/>
    </p:embeddedFont>
    <p:embeddedFont>
      <p:font typeface="GH Guardian Headline 1" pitchFamily="2" charset="0"/>
      <p:regular r:id="rId27"/>
      <p:bold r:id="rId28"/>
      <p:italic r:id="rId29"/>
      <p:boldItalic r:id="rId30"/>
    </p:embeddedFont>
    <p:embeddedFont>
      <p:font typeface="GH Guardian Headline 2" pitchFamily="2" charset="0"/>
      <p:regular r:id="rId31"/>
      <p:bold r:id="rId32"/>
      <p:italic r:id="rId33"/>
      <p:boldItalic r:id="rId34"/>
    </p:embeddedFont>
    <p:embeddedFont>
      <p:font typeface="GH Guardian Headline 3" pitchFamily="2" charset="0"/>
      <p:regular r:id="rId35"/>
      <p:bold r:id="rId36"/>
      <p:italic r:id="rId37"/>
      <p:boldItalic r:id="rId38"/>
    </p:embeddedFont>
    <p:embeddedFont>
      <p:font typeface="House Slant" panose="03060602040402030204" pitchFamily="66" charset="77"/>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952" autoAdjust="0"/>
    <p:restoredTop sz="94640" autoAdjust="0"/>
  </p:normalViewPr>
  <p:slideViewPr>
    <p:cSldViewPr>
      <p:cViewPr>
        <p:scale>
          <a:sx n="49" d="100"/>
          <a:sy n="49" d="100"/>
        </p:scale>
        <p:origin x="648" y="1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03.08.2026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New discount shop: https://www.kidderminstershuttle.co.uk/news/24608786.kidderminster-new-shop-brands4less-opens-town-centre/ </a:t>
            </a:r>
          </a:p>
          <a:p>
            <a:endParaRPr lang="en-US"/>
          </a:p>
          <a:p>
            <a:r>
              <a:rPr lang="en-US"/>
              <a:t>Woman fined £500: https://www.bbc.co.uk/news/articles/c9qvvpe9rw4o</a:t>
            </a:r>
          </a:p>
          <a:p>
            <a:endParaRPr lang="en-US"/>
          </a:p>
          <a:p>
            <a:r>
              <a:rPr lang="en-US"/>
              <a:t>UK elects new prime minister:</a:t>
            </a:r>
          </a:p>
          <a:p>
            <a:r>
              <a:rPr lang="en-US"/>
              <a:t>https://www.bbc.co.uk/newsround/articles/cxx2pd3r538o</a:t>
            </a:r>
          </a:p>
          <a:p>
            <a:endParaRPr lang="en-US"/>
          </a:p>
          <a:p>
            <a:r>
              <a:rPr lang="en-US"/>
              <a:t>Climate protester sentenced to five years:</a:t>
            </a:r>
          </a:p>
          <a:p>
            <a:r>
              <a:rPr lang="en-US"/>
              <a:t>https://www.theguardian.com/environment/article/2024/jul/18/five-just-stop-oil-supporters-jailed-over-protest-that-blocked-m25</a:t>
            </a:r>
          </a:p>
          <a:p>
            <a:endParaRPr lang="en-US"/>
          </a:p>
          <a:p>
            <a:r>
              <a:rPr lang="en-US"/>
              <a:t>Rare Roman mosaic found:</a:t>
            </a:r>
          </a:p>
          <a:p>
            <a:r>
              <a:rPr lang="en-US"/>
              <a:t>https://www.bbc.co.uk/newsround/articles/ceq599eqxdro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Mount Fuji fence: https://www.bbc.co.uk/newsround/68904168</a:t>
            </a:r>
          </a:p>
          <a:p>
            <a:endParaRPr lang="en-US"/>
          </a:p>
          <a:p>
            <a:r>
              <a:rPr lang="en-US"/>
              <a:t>Malaria vaccine: https://www.bbc.co.uk/newsround/articles/c4ng4wd4n68o</a:t>
            </a:r>
          </a:p>
          <a:p>
            <a:endParaRPr lang="en-US"/>
          </a:p>
          <a:p>
            <a:r>
              <a:rPr lang="en-US"/>
              <a:t>Hawaii train stations:</a:t>
            </a:r>
          </a:p>
          <a:p>
            <a:r>
              <a:rPr lang="en-US"/>
              <a:t>https://www.newsweek.com/hawaii-huge-milestone-rail-construction-project-hart-skyline-rapid-transit-1941045</a:t>
            </a:r>
          </a:p>
          <a:p>
            <a:endParaRPr lang="en-US"/>
          </a:p>
          <a:p>
            <a:r>
              <a:rPr lang="en-US"/>
              <a:t>Bear climbing fence: https://apnews.com/article/bear-climbs-fence-connecticut-governors-mansion-3b1aaf00afa14dc1c7e12ac0faf9d1b4</a:t>
            </a:r>
          </a:p>
          <a:p>
            <a:endParaRPr lang="en-US"/>
          </a:p>
          <a:p>
            <a:r>
              <a:rPr lang="en-US"/>
              <a:t>Mexico elects first woman president: https://www.bbc.co.uk/news/articles/cp4475gwny1o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Last coal power plant closes:</a:t>
            </a:r>
          </a:p>
          <a:p>
            <a:r>
              <a:rPr lang="en-US"/>
              <a:t>https://www.theguardian.com/business/2024/sep/30/end-of-an-era-as-britains-last-coal-fired-power-plant-shuts-down</a:t>
            </a:r>
          </a:p>
          <a:p>
            <a:endParaRPr lang="en-US"/>
          </a:p>
          <a:p>
            <a:r>
              <a:rPr lang="en-US"/>
              <a:t>Astronauts stuck in space:</a:t>
            </a:r>
          </a:p>
          <a:p>
            <a:r>
              <a:rPr lang="en-US"/>
              <a:t>https://www.bbc.co.uk/newsround/articles/cv2gydjy683o</a:t>
            </a:r>
          </a:p>
          <a:p>
            <a:endParaRPr lang="en-US"/>
          </a:p>
          <a:p>
            <a:r>
              <a:rPr lang="en-US"/>
              <a:t>Oil spill in Singapore:</a:t>
            </a:r>
          </a:p>
          <a:p>
            <a:r>
              <a:rPr lang="en-US"/>
              <a:t>https://www.bbc.co.uk/newsround/articles/cyjj9rx7l4po</a:t>
            </a:r>
          </a:p>
          <a:p>
            <a:endParaRPr lang="en-US"/>
          </a:p>
          <a:p>
            <a:r>
              <a:rPr lang="en-US"/>
              <a:t>Record number of sea turtle nests:</a:t>
            </a:r>
          </a:p>
          <a:p>
            <a:r>
              <a:rPr lang="en-US"/>
              <a:t>https://www.theguardian.com/environment/2024/sep/28/its-hugely-moving-record-numbers-of-sea-turtle-nests-recorded-in-greece</a:t>
            </a:r>
          </a:p>
          <a:p>
            <a:endParaRPr lang="en-US"/>
          </a:p>
          <a:p>
            <a:r>
              <a:rPr lang="en-US"/>
              <a:t>Rare plants on military base:</a:t>
            </a:r>
          </a:p>
          <a:p>
            <a:r>
              <a:rPr lang="en-US"/>
              <a:t>https://www.theguardian.com/science/2024/oct/16/plantwatch-military-training-ground-offers-surprise-haven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Cottrell Boyce named children's laureate:</a:t>
            </a:r>
          </a:p>
          <a:p>
            <a:r>
              <a:rPr lang="en-US"/>
              <a:t>https://www.theguardian.com/books/article/2024/jul/02/frank-cottrell-boyce-new-childrens-laureate</a:t>
            </a:r>
          </a:p>
          <a:p>
            <a:endParaRPr lang="en-US"/>
          </a:p>
          <a:p>
            <a:r>
              <a:rPr lang="en-US"/>
              <a:t>Local theatre closes down:</a:t>
            </a:r>
          </a:p>
          <a:p>
            <a:r>
              <a:rPr lang="en-US"/>
              <a:t>https://www.bbc.co.uk/news/articles/cy9xp5x5ekgo</a:t>
            </a:r>
          </a:p>
          <a:p>
            <a:endParaRPr lang="en-US"/>
          </a:p>
          <a:p>
            <a:r>
              <a:rPr lang="en-US"/>
              <a:t>Bafta awards for children's TV:</a:t>
            </a:r>
          </a:p>
          <a:p>
            <a:r>
              <a:rPr lang="en-US"/>
              <a:t>https://www.theguardian.com/tv-and-radio/2024/sep/22/cbeebies-at-the-baftas-awards-aim-to-revive-magic-of-kids-tv</a:t>
            </a:r>
          </a:p>
          <a:p>
            <a:endParaRPr lang="en-US"/>
          </a:p>
          <a:p>
            <a:r>
              <a:rPr lang="en-US"/>
              <a:t>Taylor Swift donates to charity:</a:t>
            </a:r>
          </a:p>
          <a:p>
            <a:r>
              <a:rPr lang="en-US"/>
              <a:t>https://www.theguardian.com/music/2024/oct/10/taylor-swift-donates-5m-hurricane-relief-efforts-helene-milton</a:t>
            </a:r>
          </a:p>
          <a:p>
            <a:endParaRPr lang="en-US"/>
          </a:p>
          <a:p>
            <a:r>
              <a:rPr lang="en-US"/>
              <a:t>Art installation with 125 inflatable penguins:</a:t>
            </a:r>
          </a:p>
          <a:p>
            <a:r>
              <a:rPr lang="en-US"/>
              <a:t>https://www.theguardian.com/artanddesign/2024/oct/10/frieze-london-art-fair-penguins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Paralympic swimming champion: Based on real event, but no published news report available.</a:t>
            </a:r>
          </a:p>
          <a:p>
            <a:endParaRPr lang="en-US"/>
          </a:p>
          <a:p>
            <a:r>
              <a:rPr lang="en-US"/>
              <a:t>16-year-old reaches darts final: https://news.sky.com/story/luke-littler-16-year-old-reaches-world-darts-championship-final-with-victory-over-rob-cross-13041063</a:t>
            </a:r>
          </a:p>
          <a:p>
            <a:endParaRPr lang="en-US"/>
          </a:p>
          <a:p>
            <a:r>
              <a:rPr lang="en-US"/>
              <a:t>Football fans complain about pigeon poo:</a:t>
            </a:r>
          </a:p>
          <a:p>
            <a:r>
              <a:rPr lang="en-US"/>
              <a:t>https://www.bbc.co.uk/news/articles/cvg318x7zzlo</a:t>
            </a:r>
          </a:p>
          <a:p>
            <a:endParaRPr lang="en-US"/>
          </a:p>
          <a:p>
            <a:r>
              <a:rPr lang="en-US"/>
              <a:t>American woman wins second cheese-rolling title:</a:t>
            </a:r>
          </a:p>
          <a:p>
            <a:r>
              <a:rPr lang="en-US"/>
              <a:t>https://www.theguardian.com/uk-news/article/2024/may/27/gloucestershire-cheese-rolling-race-coopers-hill-international-appeal</a:t>
            </a:r>
          </a:p>
          <a:p>
            <a:endParaRPr lang="en-US"/>
          </a:p>
          <a:p>
            <a:r>
              <a:rPr lang="en-US"/>
              <a:t>2,000 runners attend parkrun anniversary event:</a:t>
            </a:r>
          </a:p>
          <a:p>
            <a:r>
              <a:rPr lang="en-US"/>
              <a:t>https://www.theguardian.com/lifeandstyle/2024/oct/05/parkrun-at-20-years-old-how-a-gentle-jog-turned-into-a-5km-saturday-morning-obsession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sv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TextBox 2"/>
          <p:cNvSpPr txBox="1"/>
          <p:nvPr/>
        </p:nvSpPr>
        <p:spPr>
          <a:xfrm>
            <a:off x="181972" y="1399203"/>
            <a:ext cx="8822527" cy="8452825"/>
          </a:xfrm>
          <a:prstGeom prst="rect">
            <a:avLst/>
          </a:prstGeom>
        </p:spPr>
        <p:txBody>
          <a:bodyPr lIns="0" tIns="0" rIns="0" bIns="0" rtlCol="0" anchor="t">
            <a:spAutoFit/>
          </a:bodyPr>
          <a:lstStyle/>
          <a:p>
            <a:pPr algn="l">
              <a:lnSpc>
                <a:spcPts val="4684"/>
              </a:lnSpc>
            </a:pPr>
            <a:r>
              <a:rPr lang="en-US" sz="3346">
                <a:solidFill>
                  <a:srgbClr val="000000"/>
                </a:solidFill>
                <a:latin typeface="GH Guardian Headline 1"/>
                <a:ea typeface="GH Guardian Headline 1"/>
                <a:cs typeface="GH Guardian Headline 1"/>
                <a:sym typeface="GH Guardian Headline 1"/>
              </a:rPr>
              <a:t>Newsworthy</a:t>
            </a:r>
          </a:p>
          <a:p>
            <a:pPr algn="l">
              <a:lnSpc>
                <a:spcPts val="4352"/>
              </a:lnSpc>
            </a:pPr>
            <a:r>
              <a:rPr lang="en-US" sz="3108">
                <a:solidFill>
                  <a:srgbClr val="000000"/>
                </a:solidFill>
                <a:latin typeface="GH Guardian Headline 2"/>
                <a:ea typeface="GH Guardian Headline 2"/>
                <a:cs typeface="GH Guardian Headline 2"/>
                <a:sym typeface="GH Guardian Headline 2"/>
              </a:rPr>
              <a:t>A story that is important or interesting enough to be reported. </a:t>
            </a:r>
          </a:p>
          <a:p>
            <a:pPr algn="l">
              <a:lnSpc>
                <a:spcPts val="4352"/>
              </a:lnSpc>
            </a:pPr>
            <a:endParaRPr lang="en-US" sz="3108">
              <a:solidFill>
                <a:srgbClr val="000000"/>
              </a:solidFill>
              <a:latin typeface="GH Guardian Headline 2"/>
              <a:ea typeface="GH Guardian Headline 2"/>
              <a:cs typeface="GH Guardian Headline 2"/>
              <a:sym typeface="GH Guardian Headline 2"/>
            </a:endParaRPr>
          </a:p>
          <a:p>
            <a:pPr algn="l">
              <a:lnSpc>
                <a:spcPts val="4684"/>
              </a:lnSpc>
            </a:pPr>
            <a:r>
              <a:rPr lang="en-US" sz="3346">
                <a:solidFill>
                  <a:srgbClr val="000000"/>
                </a:solidFill>
                <a:latin typeface="GH Guardian Headline 1"/>
                <a:ea typeface="GH Guardian Headline 1"/>
                <a:cs typeface="GH Guardian Headline 1"/>
                <a:sym typeface="GH Guardian Headline 1"/>
              </a:rPr>
              <a:t>News criteria</a:t>
            </a:r>
          </a:p>
          <a:p>
            <a:pPr algn="l">
              <a:lnSpc>
                <a:spcPts val="4352"/>
              </a:lnSpc>
            </a:pPr>
            <a:r>
              <a:rPr lang="en-US" sz="3108">
                <a:solidFill>
                  <a:srgbClr val="000000"/>
                </a:solidFill>
                <a:latin typeface="GH Guardian Headline 2"/>
                <a:ea typeface="GH Guardian Headline 2"/>
                <a:cs typeface="GH Guardian Headline 2"/>
                <a:sym typeface="GH Guardian Headline 2"/>
              </a:rPr>
              <a:t>The guidelines that journalists use to decide if a story is important enough to report on.</a:t>
            </a:r>
          </a:p>
          <a:p>
            <a:pPr algn="l">
              <a:lnSpc>
                <a:spcPts val="4352"/>
              </a:lnSpc>
            </a:pPr>
            <a:endParaRPr lang="en-US" sz="3108">
              <a:solidFill>
                <a:srgbClr val="000000"/>
              </a:solidFill>
              <a:latin typeface="GH Guardian Headline 2"/>
              <a:ea typeface="GH Guardian Headline 2"/>
              <a:cs typeface="GH Guardian Headline 2"/>
              <a:sym typeface="GH Guardian Headline 2"/>
            </a:endParaRPr>
          </a:p>
          <a:p>
            <a:pPr algn="l">
              <a:lnSpc>
                <a:spcPts val="4684"/>
              </a:lnSpc>
            </a:pPr>
            <a:r>
              <a:rPr lang="en-US" sz="3346">
                <a:solidFill>
                  <a:srgbClr val="000000"/>
                </a:solidFill>
                <a:latin typeface="GH Guardian Headline 1"/>
                <a:ea typeface="GH Guardian Headline 1"/>
                <a:cs typeface="GH Guardian Headline 1"/>
                <a:sym typeface="GH Guardian Headline 1"/>
              </a:rPr>
              <a:t>News conference</a:t>
            </a:r>
          </a:p>
          <a:p>
            <a:pPr algn="l">
              <a:lnSpc>
                <a:spcPts val="4352"/>
              </a:lnSpc>
            </a:pPr>
            <a:r>
              <a:rPr lang="en-US" sz="3108">
                <a:solidFill>
                  <a:srgbClr val="000000"/>
                </a:solidFill>
                <a:latin typeface="GH Guardian Headline 2"/>
                <a:ea typeface="GH Guardian Headline 2"/>
                <a:cs typeface="GH Guardian Headline 2"/>
                <a:sym typeface="GH Guardian Headline 2"/>
              </a:rPr>
              <a:t>A meeting where journalists and editors come together to discuss the top news stories of the day.</a:t>
            </a:r>
          </a:p>
          <a:p>
            <a:pPr algn="l">
              <a:lnSpc>
                <a:spcPts val="4352"/>
              </a:lnSpc>
            </a:pPr>
            <a:endParaRPr lang="en-US" sz="3108">
              <a:solidFill>
                <a:srgbClr val="000000"/>
              </a:solidFill>
              <a:latin typeface="GH Guardian Headline 2"/>
              <a:ea typeface="GH Guardian Headline 2"/>
              <a:cs typeface="GH Guardian Headline 2"/>
              <a:sym typeface="GH Guardian Headline 2"/>
            </a:endParaRPr>
          </a:p>
          <a:p>
            <a:pPr algn="l">
              <a:lnSpc>
                <a:spcPts val="4684"/>
              </a:lnSpc>
            </a:pPr>
            <a:r>
              <a:rPr lang="en-US" sz="3346">
                <a:solidFill>
                  <a:srgbClr val="000000"/>
                </a:solidFill>
                <a:latin typeface="GH Guardian Headline 1"/>
                <a:ea typeface="GH Guardian Headline 1"/>
                <a:cs typeface="GH Guardian Headline 1"/>
                <a:sym typeface="GH Guardian Headline 1"/>
              </a:rPr>
              <a:t>Lead story</a:t>
            </a:r>
          </a:p>
          <a:p>
            <a:pPr algn="l">
              <a:lnSpc>
                <a:spcPts val="4352"/>
              </a:lnSpc>
            </a:pPr>
            <a:r>
              <a:rPr lang="en-US" sz="3108">
                <a:solidFill>
                  <a:srgbClr val="000000"/>
                </a:solidFill>
                <a:latin typeface="GH Guardian Headline 2"/>
                <a:ea typeface="GH Guardian Headline 2"/>
                <a:cs typeface="GH Guardian Headline 2"/>
                <a:sym typeface="GH Guardian Headline 2"/>
              </a:rPr>
              <a:t>This is the first and most important news report in a newspaper.</a:t>
            </a:r>
          </a:p>
        </p:txBody>
      </p:sp>
      <p:sp>
        <p:nvSpPr>
          <p:cNvPr id="3" name="TextBox 3"/>
          <p:cNvSpPr txBox="1"/>
          <p:nvPr/>
        </p:nvSpPr>
        <p:spPr>
          <a:xfrm>
            <a:off x="-320003" y="-7981"/>
            <a:ext cx="11704857" cy="2269404"/>
          </a:xfrm>
          <a:prstGeom prst="rect">
            <a:avLst/>
          </a:prstGeom>
        </p:spPr>
        <p:txBody>
          <a:bodyPr lIns="0" tIns="0" rIns="0" bIns="0" rtlCol="0" anchor="t">
            <a:spAutoFit/>
          </a:bodyPr>
          <a:lstStyle/>
          <a:p>
            <a:pPr algn="ctr">
              <a:lnSpc>
                <a:spcPts val="9323"/>
              </a:lnSpc>
            </a:pPr>
            <a:r>
              <a:rPr lang="en-US" sz="6659" b="1" dirty="0">
                <a:solidFill>
                  <a:srgbClr val="000000"/>
                </a:solidFill>
                <a:latin typeface="GH Guardian Headline 3"/>
                <a:ea typeface="GH Guardian Headline 3"/>
                <a:cs typeface="GH Guardian Headline 3"/>
                <a:sym typeface="GH Guardian Headline 3"/>
              </a:rPr>
              <a:t>Vocabulary to pre-teach</a:t>
            </a:r>
          </a:p>
          <a:p>
            <a:pPr algn="ctr">
              <a:lnSpc>
                <a:spcPts val="9323"/>
              </a:lnSpc>
            </a:pPr>
            <a:endParaRPr lang="en-US" sz="6659" dirty="0">
              <a:solidFill>
                <a:srgbClr val="000000"/>
              </a:solidFill>
              <a:latin typeface="GH Guardian Headline 3"/>
              <a:ea typeface="GH Guardian Headline 3"/>
              <a:cs typeface="GH Guardian Headline 3"/>
              <a:sym typeface="GH Guardian Headline 3"/>
            </a:endParaRPr>
          </a:p>
        </p:txBody>
      </p:sp>
      <p:sp>
        <p:nvSpPr>
          <p:cNvPr id="4" name="Freeform 4"/>
          <p:cNvSpPr/>
          <p:nvPr/>
        </p:nvSpPr>
        <p:spPr>
          <a:xfrm>
            <a:off x="15921892" y="9140481"/>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2"/>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2176343" y="7871296"/>
            <a:ext cx="15237621" cy="1928996"/>
            <a:chOff x="0" y="0"/>
            <a:chExt cx="4013201" cy="508048"/>
          </a:xfrm>
        </p:grpSpPr>
        <p:sp>
          <p:nvSpPr>
            <p:cNvPr id="3" name="Freeform 3"/>
            <p:cNvSpPr/>
            <p:nvPr/>
          </p:nvSpPr>
          <p:spPr>
            <a:xfrm>
              <a:off x="0" y="0"/>
              <a:ext cx="4013201" cy="508048"/>
            </a:xfrm>
            <a:custGeom>
              <a:avLst/>
              <a:gdLst/>
              <a:ahLst/>
              <a:cxnLst/>
              <a:rect l="l" t="t" r="r" b="b"/>
              <a:pathLst>
                <a:path w="4013201" h="508048">
                  <a:moveTo>
                    <a:pt x="0" y="0"/>
                  </a:moveTo>
                  <a:lnTo>
                    <a:pt x="4013201" y="0"/>
                  </a:lnTo>
                  <a:lnTo>
                    <a:pt x="4013201" y="508048"/>
                  </a:lnTo>
                  <a:lnTo>
                    <a:pt x="0" y="508048"/>
                  </a:lnTo>
                  <a:close/>
                </a:path>
              </a:pathLst>
            </a:custGeom>
            <a:solidFill>
              <a:srgbClr val="FFFFFF"/>
            </a:solidFill>
          </p:spPr>
        </p:sp>
        <p:sp>
          <p:nvSpPr>
            <p:cNvPr id="4" name="TextBox 4"/>
            <p:cNvSpPr txBox="1"/>
            <p:nvPr/>
          </p:nvSpPr>
          <p:spPr>
            <a:xfrm>
              <a:off x="0" y="-57150"/>
              <a:ext cx="4013201" cy="565198"/>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16294558" y="98493"/>
            <a:ext cx="1909533" cy="825078"/>
          </a:xfrm>
          <a:custGeom>
            <a:avLst/>
            <a:gdLst/>
            <a:ahLst/>
            <a:cxnLst/>
            <a:rect l="l" t="t" r="r" b="b"/>
            <a:pathLst>
              <a:path w="1909533" h="825078">
                <a:moveTo>
                  <a:pt x="0" y="0"/>
                </a:moveTo>
                <a:lnTo>
                  <a:pt x="1909533" y="0"/>
                </a:lnTo>
                <a:lnTo>
                  <a:pt x="1909533" y="825078"/>
                </a:lnTo>
                <a:lnTo>
                  <a:pt x="0" y="825078"/>
                </a:lnTo>
                <a:lnTo>
                  <a:pt x="0" y="0"/>
                </a:lnTo>
                <a:close/>
              </a:path>
            </a:pathLst>
          </a:custGeom>
          <a:blipFill>
            <a:blip r:embed="rId2"/>
            <a:stretch>
              <a:fillRect/>
            </a:stretch>
          </a:blipFill>
        </p:spPr>
      </p:sp>
      <p:grpSp>
        <p:nvGrpSpPr>
          <p:cNvPr id="6" name="Group 6"/>
          <p:cNvGrpSpPr/>
          <p:nvPr/>
        </p:nvGrpSpPr>
        <p:grpSpPr>
          <a:xfrm>
            <a:off x="2234179" y="923571"/>
            <a:ext cx="15179785" cy="2977726"/>
            <a:chOff x="0" y="0"/>
            <a:chExt cx="3997968" cy="784257"/>
          </a:xfrm>
        </p:grpSpPr>
        <p:sp>
          <p:nvSpPr>
            <p:cNvPr id="7" name="Freeform 7"/>
            <p:cNvSpPr/>
            <p:nvPr/>
          </p:nvSpPr>
          <p:spPr>
            <a:xfrm>
              <a:off x="0" y="0"/>
              <a:ext cx="3997968" cy="784257"/>
            </a:xfrm>
            <a:custGeom>
              <a:avLst/>
              <a:gdLst/>
              <a:ahLst/>
              <a:cxnLst/>
              <a:rect l="l" t="t" r="r" b="b"/>
              <a:pathLst>
                <a:path w="3997968" h="784257">
                  <a:moveTo>
                    <a:pt x="0" y="0"/>
                  </a:moveTo>
                  <a:lnTo>
                    <a:pt x="3997968" y="0"/>
                  </a:lnTo>
                  <a:lnTo>
                    <a:pt x="3997968" y="784257"/>
                  </a:lnTo>
                  <a:lnTo>
                    <a:pt x="0" y="784257"/>
                  </a:lnTo>
                  <a:close/>
                </a:path>
              </a:pathLst>
            </a:custGeom>
            <a:solidFill>
              <a:srgbClr val="FFFFFF"/>
            </a:solidFill>
          </p:spPr>
        </p:sp>
        <p:sp>
          <p:nvSpPr>
            <p:cNvPr id="8" name="TextBox 8"/>
            <p:cNvSpPr txBox="1"/>
            <p:nvPr/>
          </p:nvSpPr>
          <p:spPr>
            <a:xfrm>
              <a:off x="0" y="-57150"/>
              <a:ext cx="3997968" cy="841407"/>
            </a:xfrm>
            <a:prstGeom prst="rect">
              <a:avLst/>
            </a:prstGeom>
          </p:spPr>
          <p:txBody>
            <a:bodyPr lIns="50800" tIns="50800" rIns="50800" bIns="50800" rtlCol="0" anchor="ctr"/>
            <a:lstStyle/>
            <a:p>
              <a:pPr algn="ctr">
                <a:lnSpc>
                  <a:spcPts val="1960"/>
                </a:lnSpc>
              </a:pPr>
              <a:endParaRPr/>
            </a:p>
          </p:txBody>
        </p:sp>
      </p:grpSp>
      <p:sp>
        <p:nvSpPr>
          <p:cNvPr id="9" name="Freeform 9"/>
          <p:cNvSpPr/>
          <p:nvPr/>
        </p:nvSpPr>
        <p:spPr>
          <a:xfrm>
            <a:off x="581359" y="1270012"/>
            <a:ext cx="1486135" cy="1486135"/>
          </a:xfrm>
          <a:custGeom>
            <a:avLst/>
            <a:gdLst/>
            <a:ahLst/>
            <a:cxnLst/>
            <a:rect l="l" t="t" r="r" b="b"/>
            <a:pathLst>
              <a:path w="1486135" h="1486135">
                <a:moveTo>
                  <a:pt x="0" y="0"/>
                </a:moveTo>
                <a:lnTo>
                  <a:pt x="1486135" y="0"/>
                </a:lnTo>
                <a:lnTo>
                  <a:pt x="1486135" y="1486134"/>
                </a:lnTo>
                <a:lnTo>
                  <a:pt x="0" y="1486134"/>
                </a:lnTo>
                <a:lnTo>
                  <a:pt x="0" y="0"/>
                </a:lnTo>
                <a:close/>
              </a:path>
            </a:pathLst>
          </a:custGeom>
          <a:blipFill>
            <a:blip r:embed="rId3"/>
            <a:stretch>
              <a:fillRect/>
            </a:stretch>
          </a:blipFill>
        </p:spPr>
      </p:sp>
      <p:sp>
        <p:nvSpPr>
          <p:cNvPr id="10" name="TextBox 10"/>
          <p:cNvSpPr txBox="1"/>
          <p:nvPr/>
        </p:nvSpPr>
        <p:spPr>
          <a:xfrm>
            <a:off x="637698" y="998679"/>
            <a:ext cx="1373456" cy="2028800"/>
          </a:xfrm>
          <a:prstGeom prst="rect">
            <a:avLst/>
          </a:prstGeom>
        </p:spPr>
        <p:txBody>
          <a:bodyPr lIns="0" tIns="0" rIns="0" bIns="0" rtlCol="0" anchor="t">
            <a:spAutoFit/>
          </a:bodyPr>
          <a:lstStyle/>
          <a:p>
            <a:pPr algn="ctr">
              <a:lnSpc>
                <a:spcPts val="14701"/>
              </a:lnSpc>
            </a:pPr>
            <a:r>
              <a:rPr lang="en-US" sz="10500" dirty="0">
                <a:solidFill>
                  <a:srgbClr val="FFFFFF"/>
                </a:solidFill>
                <a:latin typeface="House Slant"/>
                <a:ea typeface="House Slant"/>
                <a:cs typeface="House Slant"/>
                <a:sym typeface="House Slant"/>
              </a:rPr>
              <a:t>1</a:t>
            </a:r>
          </a:p>
        </p:txBody>
      </p:sp>
      <p:sp>
        <p:nvSpPr>
          <p:cNvPr id="11" name="TextBox 11"/>
          <p:cNvSpPr txBox="1"/>
          <p:nvPr/>
        </p:nvSpPr>
        <p:spPr>
          <a:xfrm>
            <a:off x="2505623" y="946421"/>
            <a:ext cx="14521225" cy="2742509"/>
          </a:xfrm>
          <a:prstGeom prst="rect">
            <a:avLst/>
          </a:prstGeom>
        </p:spPr>
        <p:txBody>
          <a:bodyPr lIns="0" tIns="0" rIns="0" bIns="0" rtlCol="0" anchor="t">
            <a:spAutoFit/>
          </a:bodyPr>
          <a:lstStyle/>
          <a:p>
            <a:pPr algn="l">
              <a:lnSpc>
                <a:spcPts val="7002"/>
              </a:lnSpc>
            </a:pPr>
            <a:r>
              <a:rPr lang="en-US" sz="5001">
                <a:solidFill>
                  <a:srgbClr val="160F0E"/>
                </a:solidFill>
                <a:latin typeface="GH Guardian Headline 2"/>
                <a:ea typeface="GH Guardian Headline 2"/>
                <a:cs typeface="GH Guardian Headline 2"/>
                <a:sym typeface="GH Guardian Headline 2"/>
              </a:rPr>
              <a:t>In your group, you will be allocated a section of our  news publication: National, International, Science &amp; Environment, Entertainment &amp; Culture or Sport.</a:t>
            </a:r>
          </a:p>
        </p:txBody>
      </p:sp>
      <p:sp>
        <p:nvSpPr>
          <p:cNvPr id="12" name="Freeform 12"/>
          <p:cNvSpPr/>
          <p:nvPr/>
        </p:nvSpPr>
        <p:spPr>
          <a:xfrm>
            <a:off x="525020" y="4858823"/>
            <a:ext cx="1486135" cy="1486135"/>
          </a:xfrm>
          <a:custGeom>
            <a:avLst/>
            <a:gdLst/>
            <a:ahLst/>
            <a:cxnLst/>
            <a:rect l="l" t="t" r="r" b="b"/>
            <a:pathLst>
              <a:path w="1486135" h="1486135">
                <a:moveTo>
                  <a:pt x="0" y="0"/>
                </a:moveTo>
                <a:lnTo>
                  <a:pt x="1486134" y="0"/>
                </a:lnTo>
                <a:lnTo>
                  <a:pt x="1486134" y="1486135"/>
                </a:lnTo>
                <a:lnTo>
                  <a:pt x="0" y="1486135"/>
                </a:lnTo>
                <a:lnTo>
                  <a:pt x="0" y="0"/>
                </a:lnTo>
                <a:close/>
              </a:path>
            </a:pathLst>
          </a:custGeom>
          <a:blipFill>
            <a:blip r:embed="rId3"/>
            <a:stretch>
              <a:fillRect/>
            </a:stretch>
          </a:blipFill>
        </p:spPr>
      </p:sp>
      <p:grpSp>
        <p:nvGrpSpPr>
          <p:cNvPr id="13" name="Group 13"/>
          <p:cNvGrpSpPr/>
          <p:nvPr/>
        </p:nvGrpSpPr>
        <p:grpSpPr>
          <a:xfrm>
            <a:off x="2176343" y="4404378"/>
            <a:ext cx="15179785" cy="2977726"/>
            <a:chOff x="0" y="0"/>
            <a:chExt cx="3997968" cy="784257"/>
          </a:xfrm>
        </p:grpSpPr>
        <p:sp>
          <p:nvSpPr>
            <p:cNvPr id="14" name="Freeform 14"/>
            <p:cNvSpPr/>
            <p:nvPr/>
          </p:nvSpPr>
          <p:spPr>
            <a:xfrm>
              <a:off x="0" y="0"/>
              <a:ext cx="3997968" cy="784257"/>
            </a:xfrm>
            <a:custGeom>
              <a:avLst/>
              <a:gdLst/>
              <a:ahLst/>
              <a:cxnLst/>
              <a:rect l="l" t="t" r="r" b="b"/>
              <a:pathLst>
                <a:path w="3997968" h="784257">
                  <a:moveTo>
                    <a:pt x="0" y="0"/>
                  </a:moveTo>
                  <a:lnTo>
                    <a:pt x="3997968" y="0"/>
                  </a:lnTo>
                  <a:lnTo>
                    <a:pt x="3997968" y="784257"/>
                  </a:lnTo>
                  <a:lnTo>
                    <a:pt x="0" y="784257"/>
                  </a:lnTo>
                  <a:close/>
                </a:path>
              </a:pathLst>
            </a:custGeom>
            <a:solidFill>
              <a:srgbClr val="FFFFFF"/>
            </a:solidFill>
          </p:spPr>
        </p:sp>
        <p:sp>
          <p:nvSpPr>
            <p:cNvPr id="15" name="TextBox 15"/>
            <p:cNvSpPr txBox="1"/>
            <p:nvPr/>
          </p:nvSpPr>
          <p:spPr>
            <a:xfrm>
              <a:off x="0" y="-57150"/>
              <a:ext cx="3997968" cy="841407"/>
            </a:xfrm>
            <a:prstGeom prst="rect">
              <a:avLst/>
            </a:prstGeom>
          </p:spPr>
          <p:txBody>
            <a:bodyPr lIns="50800" tIns="50800" rIns="50800" bIns="50800" rtlCol="0" anchor="ctr"/>
            <a:lstStyle/>
            <a:p>
              <a:pPr algn="ctr">
                <a:lnSpc>
                  <a:spcPts val="1960"/>
                </a:lnSpc>
              </a:pPr>
              <a:endParaRPr/>
            </a:p>
          </p:txBody>
        </p:sp>
      </p:grpSp>
      <p:sp>
        <p:nvSpPr>
          <p:cNvPr id="16" name="TextBox 16"/>
          <p:cNvSpPr txBox="1"/>
          <p:nvPr/>
        </p:nvSpPr>
        <p:spPr>
          <a:xfrm>
            <a:off x="581359" y="4580836"/>
            <a:ext cx="1373456" cy="2028800"/>
          </a:xfrm>
          <a:prstGeom prst="rect">
            <a:avLst/>
          </a:prstGeom>
        </p:spPr>
        <p:txBody>
          <a:bodyPr lIns="0" tIns="0" rIns="0" bIns="0" rtlCol="0" anchor="t">
            <a:spAutoFit/>
          </a:bodyPr>
          <a:lstStyle/>
          <a:p>
            <a:pPr algn="ctr">
              <a:lnSpc>
                <a:spcPts val="14701"/>
              </a:lnSpc>
            </a:pPr>
            <a:r>
              <a:rPr lang="en-US" sz="10500" dirty="0">
                <a:solidFill>
                  <a:srgbClr val="FFFFFF"/>
                </a:solidFill>
                <a:latin typeface="House Slant"/>
                <a:ea typeface="House Slant"/>
                <a:cs typeface="House Slant"/>
                <a:sym typeface="House Slant"/>
              </a:rPr>
              <a:t>2</a:t>
            </a:r>
          </a:p>
        </p:txBody>
      </p:sp>
      <p:sp>
        <p:nvSpPr>
          <p:cNvPr id="17" name="Freeform 17"/>
          <p:cNvSpPr/>
          <p:nvPr/>
        </p:nvSpPr>
        <p:spPr>
          <a:xfrm>
            <a:off x="525020" y="7985337"/>
            <a:ext cx="1486135" cy="1486135"/>
          </a:xfrm>
          <a:custGeom>
            <a:avLst/>
            <a:gdLst/>
            <a:ahLst/>
            <a:cxnLst/>
            <a:rect l="l" t="t" r="r" b="b"/>
            <a:pathLst>
              <a:path w="1486135" h="1486135">
                <a:moveTo>
                  <a:pt x="0" y="0"/>
                </a:moveTo>
                <a:lnTo>
                  <a:pt x="1486134" y="0"/>
                </a:lnTo>
                <a:lnTo>
                  <a:pt x="1486134" y="1486135"/>
                </a:lnTo>
                <a:lnTo>
                  <a:pt x="0" y="1486135"/>
                </a:lnTo>
                <a:lnTo>
                  <a:pt x="0" y="0"/>
                </a:lnTo>
                <a:close/>
              </a:path>
            </a:pathLst>
          </a:custGeom>
          <a:blipFill>
            <a:blip r:embed="rId3"/>
            <a:stretch>
              <a:fillRect/>
            </a:stretch>
          </a:blipFill>
        </p:spPr>
      </p:sp>
      <p:sp>
        <p:nvSpPr>
          <p:cNvPr id="18" name="TextBox 18"/>
          <p:cNvSpPr txBox="1"/>
          <p:nvPr/>
        </p:nvSpPr>
        <p:spPr>
          <a:xfrm>
            <a:off x="581359" y="7771492"/>
            <a:ext cx="1373456" cy="2028800"/>
          </a:xfrm>
          <a:prstGeom prst="rect">
            <a:avLst/>
          </a:prstGeom>
        </p:spPr>
        <p:txBody>
          <a:bodyPr lIns="0" tIns="0" rIns="0" bIns="0" rtlCol="0" anchor="t">
            <a:spAutoFit/>
          </a:bodyPr>
          <a:lstStyle/>
          <a:p>
            <a:pPr algn="ctr">
              <a:lnSpc>
                <a:spcPts val="14701"/>
              </a:lnSpc>
            </a:pPr>
            <a:r>
              <a:rPr lang="en-US" sz="10500" dirty="0">
                <a:solidFill>
                  <a:srgbClr val="FFFFFF"/>
                </a:solidFill>
                <a:latin typeface="House Slant"/>
                <a:ea typeface="House Slant"/>
                <a:cs typeface="House Slant"/>
                <a:sym typeface="House Slant"/>
              </a:rPr>
              <a:t>3</a:t>
            </a:r>
          </a:p>
        </p:txBody>
      </p:sp>
      <p:sp>
        <p:nvSpPr>
          <p:cNvPr id="19" name="TextBox 19"/>
          <p:cNvSpPr txBox="1"/>
          <p:nvPr/>
        </p:nvSpPr>
        <p:spPr>
          <a:xfrm>
            <a:off x="2234179" y="4379059"/>
            <a:ext cx="15121949" cy="2737226"/>
          </a:xfrm>
          <a:prstGeom prst="rect">
            <a:avLst/>
          </a:prstGeom>
        </p:spPr>
        <p:txBody>
          <a:bodyPr lIns="0" tIns="0" rIns="0" bIns="0" rtlCol="0" anchor="t">
            <a:spAutoFit/>
          </a:bodyPr>
          <a:lstStyle/>
          <a:p>
            <a:pPr algn="l">
              <a:lnSpc>
                <a:spcPts val="7045"/>
              </a:lnSpc>
              <a:spcBef>
                <a:spcPct val="0"/>
              </a:spcBef>
            </a:pPr>
            <a:r>
              <a:rPr lang="en-US" sz="5032">
                <a:solidFill>
                  <a:srgbClr val="000000"/>
                </a:solidFill>
                <a:latin typeface="GH Guardian Headline 2"/>
                <a:ea typeface="GH Guardian Headline 2"/>
                <a:cs typeface="GH Guardian Headline 2"/>
                <a:sym typeface="GH Guardian Headline 2"/>
              </a:rPr>
              <a:t>Choose three stories from your list of stories that you think are newsworthy enough to report on in your section of our news publication. </a:t>
            </a:r>
          </a:p>
        </p:txBody>
      </p:sp>
      <p:sp>
        <p:nvSpPr>
          <p:cNvPr id="20" name="TextBox 20"/>
          <p:cNvSpPr txBox="1"/>
          <p:nvPr/>
        </p:nvSpPr>
        <p:spPr>
          <a:xfrm>
            <a:off x="2398819" y="7903234"/>
            <a:ext cx="14850505" cy="1854163"/>
          </a:xfrm>
          <a:prstGeom prst="rect">
            <a:avLst/>
          </a:prstGeom>
        </p:spPr>
        <p:txBody>
          <a:bodyPr lIns="0" tIns="0" rIns="0" bIns="0" rtlCol="0" anchor="t">
            <a:spAutoFit/>
          </a:bodyPr>
          <a:lstStyle/>
          <a:p>
            <a:pPr algn="l">
              <a:lnSpc>
                <a:spcPts val="7000"/>
              </a:lnSpc>
              <a:spcBef>
                <a:spcPct val="0"/>
              </a:spcBef>
            </a:pPr>
            <a:r>
              <a:rPr lang="en-US" sz="5000">
                <a:solidFill>
                  <a:srgbClr val="000000"/>
                </a:solidFill>
                <a:latin typeface="GH Guardian Headline 2"/>
                <a:ea typeface="GH Guardian Headline 2"/>
                <a:cs typeface="GH Guardian Headline 2"/>
                <a:sym typeface="GH Guardian Headline 2"/>
              </a:rPr>
              <a:t>Use the news criteria to help justify your choices and be ready to share.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597444" y="1404854"/>
            <a:ext cx="8344732" cy="7682980"/>
            <a:chOff x="0" y="0"/>
            <a:chExt cx="2197789" cy="2023501"/>
          </a:xfrm>
        </p:grpSpPr>
        <p:sp>
          <p:nvSpPr>
            <p:cNvPr id="3" name="Freeform 3"/>
            <p:cNvSpPr/>
            <p:nvPr/>
          </p:nvSpPr>
          <p:spPr>
            <a:xfrm>
              <a:off x="0" y="0"/>
              <a:ext cx="2197789" cy="2023501"/>
            </a:xfrm>
            <a:custGeom>
              <a:avLst/>
              <a:gdLst/>
              <a:ahLst/>
              <a:cxnLst/>
              <a:rect l="l" t="t" r="r" b="b"/>
              <a:pathLst>
                <a:path w="2197789" h="2023501">
                  <a:moveTo>
                    <a:pt x="0" y="0"/>
                  </a:moveTo>
                  <a:lnTo>
                    <a:pt x="2197789" y="0"/>
                  </a:lnTo>
                  <a:lnTo>
                    <a:pt x="2197789" y="2023501"/>
                  </a:lnTo>
                  <a:lnTo>
                    <a:pt x="0" y="2023501"/>
                  </a:lnTo>
                  <a:close/>
                </a:path>
              </a:pathLst>
            </a:custGeom>
            <a:solidFill>
              <a:srgbClr val="FFFFFF"/>
            </a:solidFill>
          </p:spPr>
        </p:sp>
        <p:sp>
          <p:nvSpPr>
            <p:cNvPr id="4" name="TextBox 4"/>
            <p:cNvSpPr txBox="1"/>
            <p:nvPr/>
          </p:nvSpPr>
          <p:spPr>
            <a:xfrm>
              <a:off x="0" y="-76200"/>
              <a:ext cx="2197789" cy="2099701"/>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597444" y="369895"/>
            <a:ext cx="4965156" cy="944014"/>
            <a:chOff x="0" y="0"/>
            <a:chExt cx="1075148" cy="223720"/>
          </a:xfrm>
        </p:grpSpPr>
        <p:sp>
          <p:nvSpPr>
            <p:cNvPr id="6" name="Freeform 6"/>
            <p:cNvSpPr/>
            <p:nvPr/>
          </p:nvSpPr>
          <p:spPr>
            <a:xfrm>
              <a:off x="0" y="0"/>
              <a:ext cx="1075148" cy="223720"/>
            </a:xfrm>
            <a:custGeom>
              <a:avLst/>
              <a:gdLst/>
              <a:ahLst/>
              <a:cxnLst/>
              <a:rect l="l" t="t" r="r" b="b"/>
              <a:pathLst>
                <a:path w="1075148" h="223720">
                  <a:moveTo>
                    <a:pt x="0" y="0"/>
                  </a:moveTo>
                  <a:lnTo>
                    <a:pt x="1075148" y="0"/>
                  </a:lnTo>
                  <a:lnTo>
                    <a:pt x="1075148" y="223720"/>
                  </a:lnTo>
                  <a:lnTo>
                    <a:pt x="0" y="223720"/>
                  </a:lnTo>
                  <a:close/>
                </a:path>
              </a:pathLst>
            </a:custGeom>
            <a:solidFill>
              <a:srgbClr val="FFFFFF"/>
            </a:solidFill>
          </p:spPr>
        </p:sp>
        <p:sp>
          <p:nvSpPr>
            <p:cNvPr id="7" name="TextBox 7"/>
            <p:cNvSpPr txBox="1"/>
            <p:nvPr/>
          </p:nvSpPr>
          <p:spPr>
            <a:xfrm>
              <a:off x="0" y="-76200"/>
              <a:ext cx="1075148" cy="29992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9213023" y="1404854"/>
            <a:ext cx="8344732" cy="7682980"/>
            <a:chOff x="0" y="0"/>
            <a:chExt cx="2197789" cy="2023501"/>
          </a:xfrm>
        </p:grpSpPr>
        <p:sp>
          <p:nvSpPr>
            <p:cNvPr id="9" name="Freeform 9"/>
            <p:cNvSpPr/>
            <p:nvPr/>
          </p:nvSpPr>
          <p:spPr>
            <a:xfrm>
              <a:off x="0" y="0"/>
              <a:ext cx="2197789" cy="2023501"/>
            </a:xfrm>
            <a:custGeom>
              <a:avLst/>
              <a:gdLst/>
              <a:ahLst/>
              <a:cxnLst/>
              <a:rect l="l" t="t" r="r" b="b"/>
              <a:pathLst>
                <a:path w="2197789" h="2023501">
                  <a:moveTo>
                    <a:pt x="0" y="0"/>
                  </a:moveTo>
                  <a:lnTo>
                    <a:pt x="2197789" y="0"/>
                  </a:lnTo>
                  <a:lnTo>
                    <a:pt x="2197789" y="2023501"/>
                  </a:lnTo>
                  <a:lnTo>
                    <a:pt x="0" y="2023501"/>
                  </a:lnTo>
                  <a:close/>
                </a:path>
              </a:pathLst>
            </a:custGeom>
            <a:solidFill>
              <a:srgbClr val="FFFFFF"/>
            </a:solidFill>
          </p:spPr>
        </p:sp>
        <p:sp>
          <p:nvSpPr>
            <p:cNvPr id="10" name="TextBox 10"/>
            <p:cNvSpPr txBox="1"/>
            <p:nvPr/>
          </p:nvSpPr>
          <p:spPr>
            <a:xfrm>
              <a:off x="0" y="-76200"/>
              <a:ext cx="2197789" cy="2099701"/>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13860637" y="7386166"/>
            <a:ext cx="4158902" cy="2900834"/>
          </a:xfrm>
          <a:custGeom>
            <a:avLst/>
            <a:gdLst/>
            <a:ahLst/>
            <a:cxnLst/>
            <a:rect l="l" t="t" r="r" b="b"/>
            <a:pathLst>
              <a:path w="4158902" h="2900834">
                <a:moveTo>
                  <a:pt x="0" y="0"/>
                </a:moveTo>
                <a:lnTo>
                  <a:pt x="4158901" y="0"/>
                </a:lnTo>
                <a:lnTo>
                  <a:pt x="4158901" y="2900834"/>
                </a:lnTo>
                <a:lnTo>
                  <a:pt x="0" y="2900834"/>
                </a:lnTo>
                <a:lnTo>
                  <a:pt x="0" y="0"/>
                </a:lnTo>
                <a:close/>
              </a:path>
            </a:pathLst>
          </a:custGeom>
          <a:blipFill>
            <a:blip r:embed="rId2"/>
            <a:stretch>
              <a:fillRect/>
            </a:stretch>
          </a:blipFill>
        </p:spPr>
      </p:sp>
      <p:sp>
        <p:nvSpPr>
          <p:cNvPr id="12" name="TextBox 12"/>
          <p:cNvSpPr txBox="1"/>
          <p:nvPr/>
        </p:nvSpPr>
        <p:spPr>
          <a:xfrm>
            <a:off x="851341" y="1454684"/>
            <a:ext cx="7656612" cy="6423488"/>
          </a:xfrm>
          <a:prstGeom prst="rect">
            <a:avLst/>
          </a:prstGeom>
        </p:spPr>
        <p:txBody>
          <a:bodyPr lIns="0" tIns="0" rIns="0" bIns="0" rtlCol="0" anchor="t">
            <a:spAutoFit/>
          </a:bodyPr>
          <a:lstStyle/>
          <a:p>
            <a:pPr algn="ctr">
              <a:lnSpc>
                <a:spcPts val="7828"/>
              </a:lnSpc>
            </a:pPr>
            <a:r>
              <a:rPr lang="en-US" sz="5592" b="1" dirty="0">
                <a:solidFill>
                  <a:srgbClr val="000000"/>
                </a:solidFill>
                <a:latin typeface="GH Guardian Headline 1"/>
                <a:ea typeface="GH Guardian Headline 1"/>
                <a:cs typeface="GH Guardian Headline 1"/>
                <a:sym typeface="GH Guardian Headline 1"/>
              </a:rPr>
              <a:t>Subject </a:t>
            </a:r>
          </a:p>
          <a:p>
            <a:pPr algn="l">
              <a:lnSpc>
                <a:spcPts val="6576"/>
              </a:lnSpc>
            </a:pPr>
            <a:r>
              <a:rPr lang="en-US" sz="4697" b="1" dirty="0">
                <a:solidFill>
                  <a:srgbClr val="000000"/>
                </a:solidFill>
                <a:latin typeface="GH Guardian Headline 2"/>
                <a:ea typeface="GH Guardian Headline 2"/>
                <a:cs typeface="GH Guardian Headline 2"/>
                <a:sym typeface="GH Guardian Headline 2"/>
              </a:rPr>
              <a:t>Who is the story about?</a:t>
            </a:r>
          </a:p>
          <a:p>
            <a:pPr algn="l">
              <a:lnSpc>
                <a:spcPts val="6576"/>
              </a:lnSpc>
            </a:pPr>
            <a:endParaRPr lang="en-US" sz="4697" dirty="0">
              <a:solidFill>
                <a:srgbClr val="000000"/>
              </a:solidFill>
              <a:latin typeface="GH Guardian Headline 2"/>
              <a:ea typeface="GH Guardian Headline 2"/>
              <a:cs typeface="GH Guardian Headline 2"/>
              <a:sym typeface="GH Guardian Headline 2"/>
            </a:endParaRPr>
          </a:p>
          <a:p>
            <a:pPr algn="l">
              <a:lnSpc>
                <a:spcPts val="5793"/>
              </a:lnSpc>
            </a:pPr>
            <a:r>
              <a:rPr lang="en-US" sz="4138" dirty="0">
                <a:solidFill>
                  <a:srgbClr val="000000"/>
                </a:solidFill>
                <a:latin typeface="GH Guardian Headline 2"/>
                <a:ea typeface="GH Guardian Headline 2"/>
                <a:cs typeface="GH Guardian Headline 2"/>
                <a:sym typeface="GH Guardian Headline 2"/>
              </a:rPr>
              <a:t>A story is more newsworthy if it is about lots of people, an important/famous person or a surprising person (e.g. young, old, from the local area).</a:t>
            </a:r>
          </a:p>
        </p:txBody>
      </p:sp>
      <p:sp>
        <p:nvSpPr>
          <p:cNvPr id="13" name="TextBox 13"/>
          <p:cNvSpPr txBox="1"/>
          <p:nvPr/>
        </p:nvSpPr>
        <p:spPr>
          <a:xfrm>
            <a:off x="851341" y="369895"/>
            <a:ext cx="4145827" cy="795089"/>
          </a:xfrm>
          <a:prstGeom prst="rect">
            <a:avLst/>
          </a:prstGeom>
        </p:spPr>
        <p:txBody>
          <a:bodyPr lIns="0" tIns="0" rIns="0" bIns="0" rtlCol="0" anchor="t">
            <a:spAutoFit/>
          </a:bodyPr>
          <a:lstStyle/>
          <a:p>
            <a:pPr algn="l">
              <a:lnSpc>
                <a:spcPts val="6926"/>
              </a:lnSpc>
            </a:pPr>
            <a:r>
              <a:rPr lang="en-US" sz="4800" b="1" dirty="0">
                <a:solidFill>
                  <a:srgbClr val="000000"/>
                </a:solidFill>
                <a:latin typeface="GH Guardian Headline 1"/>
                <a:ea typeface="GH Guardian Headline 1"/>
                <a:cs typeface="GH Guardian Headline 1"/>
                <a:sym typeface="GH Guardian Headline 1"/>
              </a:rPr>
              <a:t>News criteria</a:t>
            </a:r>
          </a:p>
        </p:txBody>
      </p:sp>
      <p:sp>
        <p:nvSpPr>
          <p:cNvPr id="14" name="TextBox 14"/>
          <p:cNvSpPr txBox="1"/>
          <p:nvPr/>
        </p:nvSpPr>
        <p:spPr>
          <a:xfrm>
            <a:off x="9311383" y="1464481"/>
            <a:ext cx="8379173" cy="6339300"/>
          </a:xfrm>
          <a:prstGeom prst="rect">
            <a:avLst/>
          </a:prstGeom>
        </p:spPr>
        <p:txBody>
          <a:bodyPr wrap="square" lIns="0" tIns="0" rIns="0" bIns="0" rtlCol="0" anchor="t">
            <a:spAutoFit/>
          </a:bodyPr>
          <a:lstStyle/>
          <a:p>
            <a:pPr algn="ctr">
              <a:lnSpc>
                <a:spcPts val="7828"/>
              </a:lnSpc>
            </a:pPr>
            <a:r>
              <a:rPr lang="en-US" sz="5592" b="1" dirty="0">
                <a:solidFill>
                  <a:srgbClr val="000000"/>
                </a:solidFill>
                <a:latin typeface="GH Guardian Headline 1"/>
                <a:ea typeface="GH Guardian Headline 1"/>
                <a:cs typeface="GH Guardian Headline 1"/>
                <a:sym typeface="GH Guardian Headline 1"/>
              </a:rPr>
              <a:t>Surprising </a:t>
            </a:r>
          </a:p>
          <a:p>
            <a:pPr algn="l">
              <a:lnSpc>
                <a:spcPts val="6576"/>
              </a:lnSpc>
            </a:pPr>
            <a:r>
              <a:rPr lang="en-US" sz="4400" b="1" dirty="0">
                <a:solidFill>
                  <a:srgbClr val="000000"/>
                </a:solidFill>
                <a:latin typeface="GH Guardian Headline 2"/>
                <a:ea typeface="GH Guardian Headline 2"/>
                <a:cs typeface="GH Guardian Headline 2"/>
                <a:sym typeface="GH Guardian Headline 2"/>
              </a:rPr>
              <a:t>Will the story surprise people?</a:t>
            </a:r>
          </a:p>
          <a:p>
            <a:pPr algn="l">
              <a:lnSpc>
                <a:spcPts val="6576"/>
              </a:lnSpc>
            </a:pPr>
            <a:endParaRPr lang="en-US" sz="4697" dirty="0">
              <a:solidFill>
                <a:srgbClr val="000000"/>
              </a:solidFill>
              <a:latin typeface="GH Guardian Headline 2"/>
              <a:ea typeface="GH Guardian Headline 2"/>
              <a:cs typeface="GH Guardian Headline 2"/>
              <a:sym typeface="GH Guardian Headline 2"/>
            </a:endParaRPr>
          </a:p>
          <a:p>
            <a:pPr algn="l">
              <a:lnSpc>
                <a:spcPts val="5793"/>
              </a:lnSpc>
            </a:pPr>
            <a:r>
              <a:rPr lang="en-US" sz="4138" dirty="0">
                <a:solidFill>
                  <a:srgbClr val="000000"/>
                </a:solidFill>
                <a:latin typeface="GH Guardian Headline 2"/>
                <a:ea typeface="GH Guardian Headline 2"/>
                <a:cs typeface="GH Guardian Headline 2"/>
                <a:sym typeface="GH Guardian Headline 2"/>
              </a:rPr>
              <a:t>A story is more newsworthy if it is unexpected or surprising, or if it informs people about something they didn’t already know.</a:t>
            </a:r>
          </a:p>
          <a:p>
            <a:pPr algn="l">
              <a:lnSpc>
                <a:spcPts val="5793"/>
              </a:lnSpc>
            </a:pPr>
            <a:endParaRPr lang="en-US" sz="4138" dirty="0">
              <a:solidFill>
                <a:srgbClr val="000000"/>
              </a:solidFill>
              <a:latin typeface="GH Guardian Headline 2"/>
              <a:ea typeface="GH Guardian Headline 2"/>
              <a:cs typeface="GH Guardian Headline 2"/>
              <a:sym typeface="GH Guardian Headline 2"/>
            </a:endParaRPr>
          </a:p>
        </p:txBody>
      </p:sp>
      <p:sp>
        <p:nvSpPr>
          <p:cNvPr id="15" name="Freeform 15"/>
          <p:cNvSpPr/>
          <p:nvPr/>
        </p:nvSpPr>
        <p:spPr>
          <a:xfrm>
            <a:off x="15940460" y="180539"/>
            <a:ext cx="2190750" cy="944014"/>
          </a:xfrm>
          <a:custGeom>
            <a:avLst/>
            <a:gdLst/>
            <a:ahLst/>
            <a:cxnLst/>
            <a:rect l="l" t="t" r="r" b="b"/>
            <a:pathLst>
              <a:path w="2190750" h="944014">
                <a:moveTo>
                  <a:pt x="0" y="0"/>
                </a:moveTo>
                <a:lnTo>
                  <a:pt x="2190750" y="0"/>
                </a:lnTo>
                <a:lnTo>
                  <a:pt x="2190750" y="944014"/>
                </a:lnTo>
                <a:lnTo>
                  <a:pt x="0" y="944014"/>
                </a:lnTo>
                <a:lnTo>
                  <a:pt x="0" y="0"/>
                </a:lnTo>
                <a:close/>
              </a:path>
            </a:pathLst>
          </a:custGeom>
          <a:blipFill>
            <a:blip r:embed="rId3"/>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597444" y="1404854"/>
            <a:ext cx="8546556" cy="8087355"/>
            <a:chOff x="0" y="0"/>
            <a:chExt cx="2250945" cy="2130003"/>
          </a:xfrm>
        </p:grpSpPr>
        <p:sp>
          <p:nvSpPr>
            <p:cNvPr id="3" name="Freeform 3"/>
            <p:cNvSpPr/>
            <p:nvPr/>
          </p:nvSpPr>
          <p:spPr>
            <a:xfrm>
              <a:off x="0" y="0"/>
              <a:ext cx="2250945" cy="2130003"/>
            </a:xfrm>
            <a:custGeom>
              <a:avLst/>
              <a:gdLst/>
              <a:ahLst/>
              <a:cxnLst/>
              <a:rect l="l" t="t" r="r" b="b"/>
              <a:pathLst>
                <a:path w="2250945" h="2130003">
                  <a:moveTo>
                    <a:pt x="0" y="0"/>
                  </a:moveTo>
                  <a:lnTo>
                    <a:pt x="2250945" y="0"/>
                  </a:lnTo>
                  <a:lnTo>
                    <a:pt x="2250945" y="2130003"/>
                  </a:lnTo>
                  <a:lnTo>
                    <a:pt x="0" y="2130003"/>
                  </a:lnTo>
                  <a:close/>
                </a:path>
              </a:pathLst>
            </a:custGeom>
            <a:solidFill>
              <a:srgbClr val="FFFFFF"/>
            </a:solidFill>
          </p:spPr>
        </p:sp>
        <p:sp>
          <p:nvSpPr>
            <p:cNvPr id="4" name="TextBox 4"/>
            <p:cNvSpPr txBox="1"/>
            <p:nvPr/>
          </p:nvSpPr>
          <p:spPr>
            <a:xfrm>
              <a:off x="0" y="-76200"/>
              <a:ext cx="2250945" cy="220620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597444" y="393492"/>
            <a:ext cx="5193756" cy="943927"/>
            <a:chOff x="0" y="0"/>
            <a:chExt cx="1075148" cy="223720"/>
          </a:xfrm>
        </p:grpSpPr>
        <p:sp>
          <p:nvSpPr>
            <p:cNvPr id="6" name="Freeform 6"/>
            <p:cNvSpPr/>
            <p:nvPr/>
          </p:nvSpPr>
          <p:spPr>
            <a:xfrm>
              <a:off x="0" y="0"/>
              <a:ext cx="1075148" cy="223720"/>
            </a:xfrm>
            <a:custGeom>
              <a:avLst/>
              <a:gdLst/>
              <a:ahLst/>
              <a:cxnLst/>
              <a:rect l="l" t="t" r="r" b="b"/>
              <a:pathLst>
                <a:path w="1075148" h="223720">
                  <a:moveTo>
                    <a:pt x="0" y="0"/>
                  </a:moveTo>
                  <a:lnTo>
                    <a:pt x="1075148" y="0"/>
                  </a:lnTo>
                  <a:lnTo>
                    <a:pt x="1075148" y="223720"/>
                  </a:lnTo>
                  <a:lnTo>
                    <a:pt x="0" y="223720"/>
                  </a:lnTo>
                  <a:close/>
                </a:path>
              </a:pathLst>
            </a:custGeom>
            <a:solidFill>
              <a:srgbClr val="FFFFFF"/>
            </a:solidFill>
          </p:spPr>
        </p:sp>
        <p:sp>
          <p:nvSpPr>
            <p:cNvPr id="7" name="TextBox 7"/>
            <p:cNvSpPr txBox="1"/>
            <p:nvPr/>
          </p:nvSpPr>
          <p:spPr>
            <a:xfrm>
              <a:off x="0" y="-76200"/>
              <a:ext cx="1075148" cy="299920"/>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2"/>
            <a:stretch>
              <a:fillRect l="-101" r="-101"/>
            </a:stretch>
          </a:blipFill>
        </p:spPr>
      </p:sp>
      <p:sp>
        <p:nvSpPr>
          <p:cNvPr id="9" name="TextBox 9"/>
          <p:cNvSpPr txBox="1"/>
          <p:nvPr/>
        </p:nvSpPr>
        <p:spPr>
          <a:xfrm>
            <a:off x="851341" y="1454684"/>
            <a:ext cx="7656612" cy="7083093"/>
          </a:xfrm>
          <a:prstGeom prst="rect">
            <a:avLst/>
          </a:prstGeom>
        </p:spPr>
        <p:txBody>
          <a:bodyPr lIns="0" tIns="0" rIns="0" bIns="0" rtlCol="0" anchor="t">
            <a:spAutoFit/>
          </a:bodyPr>
          <a:lstStyle/>
          <a:p>
            <a:pPr algn="ctr">
              <a:lnSpc>
                <a:spcPts val="7828"/>
              </a:lnSpc>
            </a:pPr>
            <a:r>
              <a:rPr lang="en-US" sz="5592" b="1" dirty="0">
                <a:solidFill>
                  <a:srgbClr val="000000"/>
                </a:solidFill>
                <a:latin typeface="GH Guardian Headline 1"/>
                <a:ea typeface="GH Guardian Headline 1"/>
                <a:cs typeface="GH Guardian Headline 1"/>
                <a:sym typeface="GH Guardian Headline 1"/>
              </a:rPr>
              <a:t>Place </a:t>
            </a:r>
          </a:p>
          <a:p>
            <a:pPr algn="l">
              <a:lnSpc>
                <a:spcPts val="6576"/>
              </a:lnSpc>
            </a:pPr>
            <a:r>
              <a:rPr lang="en-US" sz="4400" b="1" dirty="0">
                <a:solidFill>
                  <a:srgbClr val="000000"/>
                </a:solidFill>
                <a:latin typeface="GH Guardian Headline 2"/>
                <a:ea typeface="GH Guardian Headline 2"/>
                <a:cs typeface="GH Guardian Headline 2"/>
                <a:sym typeface="GH Guardian Headline 2"/>
              </a:rPr>
              <a:t>Where did the story happen?</a:t>
            </a:r>
          </a:p>
          <a:p>
            <a:pPr algn="l">
              <a:lnSpc>
                <a:spcPts val="6576"/>
              </a:lnSpc>
            </a:pPr>
            <a:endParaRPr lang="en-US" sz="4697" dirty="0">
              <a:solidFill>
                <a:srgbClr val="000000"/>
              </a:solidFill>
              <a:latin typeface="GH Guardian Headline 2"/>
              <a:ea typeface="GH Guardian Headline 2"/>
              <a:cs typeface="GH Guardian Headline 2"/>
              <a:sym typeface="GH Guardian Headline 2"/>
            </a:endParaRPr>
          </a:p>
          <a:p>
            <a:pPr algn="l">
              <a:lnSpc>
                <a:spcPts val="5793"/>
              </a:lnSpc>
            </a:pPr>
            <a:r>
              <a:rPr lang="en-US" sz="4138" dirty="0">
                <a:solidFill>
                  <a:srgbClr val="000000"/>
                </a:solidFill>
                <a:latin typeface="GH Guardian Headline 2"/>
                <a:ea typeface="GH Guardian Headline 2"/>
                <a:cs typeface="GH Guardian Headline 2"/>
                <a:sym typeface="GH Guardian Headline 2"/>
              </a:rPr>
              <a:t>A story is most newsworthy to the people closest to it. A story happening in your area will probably be more interesting     to you than to people living in another town/region/country. </a:t>
            </a:r>
          </a:p>
        </p:txBody>
      </p:sp>
      <p:sp>
        <p:nvSpPr>
          <p:cNvPr id="10" name="TextBox 10"/>
          <p:cNvSpPr txBox="1"/>
          <p:nvPr/>
        </p:nvSpPr>
        <p:spPr>
          <a:xfrm>
            <a:off x="1248860" y="395226"/>
            <a:ext cx="4145827" cy="799130"/>
          </a:xfrm>
          <a:prstGeom prst="rect">
            <a:avLst/>
          </a:prstGeom>
        </p:spPr>
        <p:txBody>
          <a:bodyPr lIns="0" tIns="0" rIns="0" bIns="0" rtlCol="0" anchor="t">
            <a:spAutoFit/>
          </a:bodyPr>
          <a:lstStyle/>
          <a:p>
            <a:pPr algn="l">
              <a:lnSpc>
                <a:spcPts val="6926"/>
              </a:lnSpc>
            </a:pPr>
            <a:r>
              <a:rPr lang="en-US" sz="4947" b="1" dirty="0">
                <a:solidFill>
                  <a:srgbClr val="000000"/>
                </a:solidFill>
                <a:latin typeface="GH Guardian Headline 1"/>
                <a:ea typeface="GH Guardian Headline 1"/>
                <a:cs typeface="GH Guardian Headline 1"/>
                <a:sym typeface="GH Guardian Headline 1"/>
              </a:rPr>
              <a:t>News criteria</a:t>
            </a:r>
          </a:p>
        </p:txBody>
      </p:sp>
      <p:grpSp>
        <p:nvGrpSpPr>
          <p:cNvPr id="11" name="Group 11"/>
          <p:cNvGrpSpPr/>
          <p:nvPr/>
        </p:nvGrpSpPr>
        <p:grpSpPr>
          <a:xfrm>
            <a:off x="9584282" y="1404854"/>
            <a:ext cx="8178183" cy="8087355"/>
            <a:chOff x="0" y="0"/>
            <a:chExt cx="2153925" cy="2130003"/>
          </a:xfrm>
        </p:grpSpPr>
        <p:sp>
          <p:nvSpPr>
            <p:cNvPr id="12" name="Freeform 12"/>
            <p:cNvSpPr/>
            <p:nvPr/>
          </p:nvSpPr>
          <p:spPr>
            <a:xfrm>
              <a:off x="0" y="0"/>
              <a:ext cx="2153925" cy="2130003"/>
            </a:xfrm>
            <a:custGeom>
              <a:avLst/>
              <a:gdLst/>
              <a:ahLst/>
              <a:cxnLst/>
              <a:rect l="l" t="t" r="r" b="b"/>
              <a:pathLst>
                <a:path w="2153925" h="2130003">
                  <a:moveTo>
                    <a:pt x="0" y="0"/>
                  </a:moveTo>
                  <a:lnTo>
                    <a:pt x="2153925" y="0"/>
                  </a:lnTo>
                  <a:lnTo>
                    <a:pt x="2153925" y="2130003"/>
                  </a:lnTo>
                  <a:lnTo>
                    <a:pt x="0" y="2130003"/>
                  </a:lnTo>
                  <a:close/>
                </a:path>
              </a:pathLst>
            </a:custGeom>
            <a:solidFill>
              <a:srgbClr val="FFFFFF"/>
            </a:solidFill>
          </p:spPr>
        </p:sp>
        <p:sp>
          <p:nvSpPr>
            <p:cNvPr id="13" name="TextBox 13"/>
            <p:cNvSpPr txBox="1"/>
            <p:nvPr/>
          </p:nvSpPr>
          <p:spPr>
            <a:xfrm>
              <a:off x="0" y="-76200"/>
              <a:ext cx="2153925" cy="2206203"/>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9707463" y="1527724"/>
            <a:ext cx="7656612" cy="4851713"/>
          </a:xfrm>
          <a:prstGeom prst="rect">
            <a:avLst/>
          </a:prstGeom>
        </p:spPr>
        <p:txBody>
          <a:bodyPr lIns="0" tIns="0" rIns="0" bIns="0" rtlCol="0" anchor="t">
            <a:spAutoFit/>
          </a:bodyPr>
          <a:lstStyle/>
          <a:p>
            <a:pPr algn="ctr">
              <a:lnSpc>
                <a:spcPts val="7828"/>
              </a:lnSpc>
            </a:pPr>
            <a:r>
              <a:rPr lang="en-US" sz="5592" b="1" dirty="0">
                <a:solidFill>
                  <a:srgbClr val="000000"/>
                </a:solidFill>
                <a:latin typeface="GH Guardian Headline 1"/>
                <a:ea typeface="GH Guardian Headline 1"/>
                <a:cs typeface="GH Guardian Headline 1"/>
                <a:sym typeface="GH Guardian Headline 1"/>
              </a:rPr>
              <a:t>Time </a:t>
            </a:r>
          </a:p>
          <a:p>
            <a:pPr algn="l">
              <a:lnSpc>
                <a:spcPts val="6576"/>
              </a:lnSpc>
            </a:pPr>
            <a:r>
              <a:rPr lang="en-US" sz="4400" b="1" dirty="0">
                <a:solidFill>
                  <a:srgbClr val="000000"/>
                </a:solidFill>
                <a:latin typeface="GH Guardian Headline 2"/>
                <a:ea typeface="GH Guardian Headline 2"/>
                <a:cs typeface="GH Guardian Headline 2"/>
                <a:sym typeface="GH Guardian Headline 2"/>
              </a:rPr>
              <a:t>When did the story happen?</a:t>
            </a:r>
          </a:p>
          <a:p>
            <a:pPr algn="l">
              <a:lnSpc>
                <a:spcPts val="6576"/>
              </a:lnSpc>
            </a:pPr>
            <a:endParaRPr lang="en-US" sz="4697" dirty="0">
              <a:solidFill>
                <a:srgbClr val="000000"/>
              </a:solidFill>
              <a:latin typeface="GH Guardian Headline 2"/>
              <a:ea typeface="GH Guardian Headline 2"/>
              <a:cs typeface="GH Guardian Headline 2"/>
              <a:sym typeface="GH Guardian Headline 2"/>
            </a:endParaRPr>
          </a:p>
          <a:p>
            <a:pPr algn="l">
              <a:lnSpc>
                <a:spcPts val="5793"/>
              </a:lnSpc>
            </a:pPr>
            <a:r>
              <a:rPr lang="en-US" sz="4138" dirty="0">
                <a:solidFill>
                  <a:srgbClr val="000000"/>
                </a:solidFill>
                <a:latin typeface="GH Guardian Headline 2"/>
                <a:ea typeface="GH Guardian Headline 2"/>
                <a:cs typeface="GH Guardian Headline 2"/>
                <a:sym typeface="GH Guardian Headline 2"/>
              </a:rPr>
              <a:t>A story is more newsworthy if it has only just happened or if it is the first time it has happened.</a:t>
            </a:r>
          </a:p>
        </p:txBody>
      </p:sp>
      <p:sp>
        <p:nvSpPr>
          <p:cNvPr id="15" name="Freeform 15"/>
          <p:cNvSpPr/>
          <p:nvPr/>
        </p:nvSpPr>
        <p:spPr>
          <a:xfrm>
            <a:off x="12496800" y="6502307"/>
            <a:ext cx="5634038" cy="3784693"/>
          </a:xfrm>
          <a:custGeom>
            <a:avLst/>
            <a:gdLst/>
            <a:ahLst/>
            <a:cxnLst/>
            <a:rect l="l" t="t" r="r" b="b"/>
            <a:pathLst>
              <a:path w="4158902" h="2900834">
                <a:moveTo>
                  <a:pt x="0" y="0"/>
                </a:moveTo>
                <a:lnTo>
                  <a:pt x="4158901" y="0"/>
                </a:lnTo>
                <a:lnTo>
                  <a:pt x="4158901" y="2900834"/>
                </a:lnTo>
                <a:lnTo>
                  <a:pt x="0" y="2900834"/>
                </a:lnTo>
                <a:lnTo>
                  <a:pt x="0" y="0"/>
                </a:lnTo>
                <a:close/>
              </a:path>
            </a:pathLst>
          </a:custGeom>
          <a:blipFill>
            <a:blip r:embed="rId3"/>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597444" y="1646742"/>
            <a:ext cx="17093112" cy="6202072"/>
            <a:chOff x="0" y="0"/>
            <a:chExt cx="4501889" cy="1633468"/>
          </a:xfrm>
        </p:grpSpPr>
        <p:sp>
          <p:nvSpPr>
            <p:cNvPr id="3" name="Freeform 3"/>
            <p:cNvSpPr/>
            <p:nvPr/>
          </p:nvSpPr>
          <p:spPr>
            <a:xfrm>
              <a:off x="0" y="0"/>
              <a:ext cx="4501890" cy="1633468"/>
            </a:xfrm>
            <a:custGeom>
              <a:avLst/>
              <a:gdLst/>
              <a:ahLst/>
              <a:cxnLst/>
              <a:rect l="l" t="t" r="r" b="b"/>
              <a:pathLst>
                <a:path w="4501890" h="1633468">
                  <a:moveTo>
                    <a:pt x="0" y="0"/>
                  </a:moveTo>
                  <a:lnTo>
                    <a:pt x="4501890" y="0"/>
                  </a:lnTo>
                  <a:lnTo>
                    <a:pt x="4501890" y="1633468"/>
                  </a:lnTo>
                  <a:lnTo>
                    <a:pt x="0" y="1633468"/>
                  </a:lnTo>
                  <a:close/>
                </a:path>
              </a:pathLst>
            </a:custGeom>
            <a:solidFill>
              <a:srgbClr val="FFFFFF"/>
            </a:solidFill>
          </p:spPr>
        </p:sp>
        <p:sp>
          <p:nvSpPr>
            <p:cNvPr id="4" name="TextBox 4"/>
            <p:cNvSpPr txBox="1"/>
            <p:nvPr/>
          </p:nvSpPr>
          <p:spPr>
            <a:xfrm>
              <a:off x="0" y="-76200"/>
              <a:ext cx="4501889" cy="170966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3320343" y="7096081"/>
            <a:ext cx="4810866" cy="3603370"/>
          </a:xfrm>
          <a:custGeom>
            <a:avLst/>
            <a:gdLst/>
            <a:ahLst/>
            <a:cxnLst/>
            <a:rect l="l" t="t" r="r" b="b"/>
            <a:pathLst>
              <a:path w="4810866" h="3603370">
                <a:moveTo>
                  <a:pt x="0" y="0"/>
                </a:moveTo>
                <a:lnTo>
                  <a:pt x="4810867" y="0"/>
                </a:lnTo>
                <a:lnTo>
                  <a:pt x="4810867" y="3603370"/>
                </a:lnTo>
                <a:lnTo>
                  <a:pt x="0" y="3603370"/>
                </a:lnTo>
                <a:lnTo>
                  <a:pt x="0" y="0"/>
                </a:lnTo>
                <a:close/>
              </a:path>
            </a:pathLst>
          </a:custGeom>
          <a:blipFill>
            <a:blip r:embed="rId3"/>
            <a:stretch>
              <a:fillRect t="-35935" r="-31349" b="-39428"/>
            </a:stretch>
          </a:blipFill>
        </p:spPr>
      </p:sp>
      <p:grpSp>
        <p:nvGrpSpPr>
          <p:cNvPr id="6" name="Group 6"/>
          <p:cNvGrpSpPr/>
          <p:nvPr/>
        </p:nvGrpSpPr>
        <p:grpSpPr>
          <a:xfrm>
            <a:off x="597444" y="393492"/>
            <a:ext cx="5117556" cy="1088453"/>
            <a:chOff x="0" y="0"/>
            <a:chExt cx="1177042" cy="223720"/>
          </a:xfrm>
        </p:grpSpPr>
        <p:sp>
          <p:nvSpPr>
            <p:cNvPr id="7" name="Freeform 7"/>
            <p:cNvSpPr/>
            <p:nvPr/>
          </p:nvSpPr>
          <p:spPr>
            <a:xfrm>
              <a:off x="0" y="0"/>
              <a:ext cx="1177042" cy="223720"/>
            </a:xfrm>
            <a:custGeom>
              <a:avLst/>
              <a:gdLst/>
              <a:ahLst/>
              <a:cxnLst/>
              <a:rect l="l" t="t" r="r" b="b"/>
              <a:pathLst>
                <a:path w="1177042" h="223720">
                  <a:moveTo>
                    <a:pt x="0" y="0"/>
                  </a:moveTo>
                  <a:lnTo>
                    <a:pt x="1177042" y="0"/>
                  </a:lnTo>
                  <a:lnTo>
                    <a:pt x="1177042" y="223720"/>
                  </a:lnTo>
                  <a:lnTo>
                    <a:pt x="0" y="223720"/>
                  </a:lnTo>
                  <a:close/>
                </a:path>
              </a:pathLst>
            </a:custGeom>
            <a:solidFill>
              <a:srgbClr val="FFFFFF"/>
            </a:solidFill>
          </p:spPr>
        </p:sp>
        <p:sp>
          <p:nvSpPr>
            <p:cNvPr id="8" name="TextBox 8"/>
            <p:cNvSpPr txBox="1"/>
            <p:nvPr/>
          </p:nvSpPr>
          <p:spPr>
            <a:xfrm>
              <a:off x="0" y="-76200"/>
              <a:ext cx="1177042" cy="29992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4"/>
            <a:stretch>
              <a:fillRect l="-101" r="-101"/>
            </a:stretch>
          </a:blipFill>
        </p:spPr>
      </p:sp>
      <p:sp>
        <p:nvSpPr>
          <p:cNvPr id="10" name="TextBox 10"/>
          <p:cNvSpPr txBox="1"/>
          <p:nvPr/>
        </p:nvSpPr>
        <p:spPr>
          <a:xfrm>
            <a:off x="751204" y="393493"/>
            <a:ext cx="4423586" cy="799130"/>
          </a:xfrm>
          <a:prstGeom prst="rect">
            <a:avLst/>
          </a:prstGeom>
        </p:spPr>
        <p:txBody>
          <a:bodyPr lIns="0" tIns="0" rIns="0" bIns="0" rtlCol="0" anchor="t">
            <a:spAutoFit/>
          </a:bodyPr>
          <a:lstStyle/>
          <a:p>
            <a:pPr algn="l">
              <a:lnSpc>
                <a:spcPts val="6926"/>
              </a:lnSpc>
            </a:pPr>
            <a:r>
              <a:rPr lang="en-US" sz="4947" b="1" dirty="0">
                <a:solidFill>
                  <a:srgbClr val="000000"/>
                </a:solidFill>
                <a:latin typeface="GH Guardian Headline 1"/>
                <a:ea typeface="GH Guardian Headline 1"/>
                <a:cs typeface="GH Guardian Headline 1"/>
                <a:sym typeface="GH Guardian Headline 1"/>
              </a:rPr>
              <a:t>National news</a:t>
            </a:r>
          </a:p>
        </p:txBody>
      </p:sp>
      <p:sp>
        <p:nvSpPr>
          <p:cNvPr id="11" name="TextBox 11"/>
          <p:cNvSpPr txBox="1"/>
          <p:nvPr/>
        </p:nvSpPr>
        <p:spPr>
          <a:xfrm>
            <a:off x="751204" y="1876942"/>
            <a:ext cx="16785592" cy="5579747"/>
          </a:xfrm>
          <a:prstGeom prst="rect">
            <a:avLst/>
          </a:prstGeom>
        </p:spPr>
        <p:txBody>
          <a:bodyPr lIns="0" tIns="0" rIns="0" bIns="0" rtlCol="0" anchor="t">
            <a:spAutoFit/>
          </a:bodyPr>
          <a:lstStyle/>
          <a:p>
            <a:pPr marL="906767" lvl="1" indent="-453384" algn="l">
              <a:lnSpc>
                <a:spcPts val="5879"/>
              </a:lnSpc>
              <a:buFont typeface="Arial"/>
              <a:buChar char="•"/>
            </a:pPr>
            <a:r>
              <a:rPr lang="en-US" sz="4199">
                <a:solidFill>
                  <a:srgbClr val="000000"/>
                </a:solidFill>
                <a:latin typeface="GH Guardian Headline 2"/>
                <a:ea typeface="GH Guardian Headline 2"/>
                <a:cs typeface="GH Guardian Headline 2"/>
                <a:sym typeface="GH Guardian Headline 2"/>
              </a:rPr>
              <a:t>A new discount shop has opened in our high street.</a:t>
            </a:r>
          </a:p>
          <a:p>
            <a:pPr algn="l">
              <a:lnSpc>
                <a:spcPts val="2100"/>
              </a:lnSpc>
            </a:pPr>
            <a:endParaRPr lang="en-US" sz="4199">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a:solidFill>
                  <a:srgbClr val="000000"/>
                </a:solidFill>
                <a:latin typeface="GH Guardian Headline 2"/>
                <a:ea typeface="GH Guardian Headline 2"/>
                <a:cs typeface="GH Guardian Headline 2"/>
                <a:sym typeface="GH Guardian Headline 2"/>
              </a:rPr>
              <a:t>A woman was fined £500 after leaving furniture outside for people to take for free.</a:t>
            </a:r>
          </a:p>
          <a:p>
            <a:pPr algn="l">
              <a:lnSpc>
                <a:spcPts val="2100"/>
              </a:lnSpc>
            </a:pPr>
            <a:endParaRPr lang="en-US" sz="4199">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a:solidFill>
                  <a:srgbClr val="000000"/>
                </a:solidFill>
                <a:latin typeface="GH Guardian Headline 2"/>
                <a:ea typeface="GH Guardian Headline 2"/>
                <a:cs typeface="GH Guardian Headline 2"/>
                <a:sym typeface="GH Guardian Headline 2"/>
              </a:rPr>
              <a:t>The UK has elected a new Prime Minister.</a:t>
            </a:r>
          </a:p>
          <a:p>
            <a:pPr algn="l">
              <a:lnSpc>
                <a:spcPts val="2100"/>
              </a:lnSpc>
            </a:pPr>
            <a:endParaRPr lang="en-US" sz="4199">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a:solidFill>
                  <a:srgbClr val="000000"/>
                </a:solidFill>
                <a:latin typeface="GH Guardian Headline 2"/>
                <a:ea typeface="GH Guardian Headline 2"/>
                <a:cs typeface="GH Guardian Headline 2"/>
                <a:sym typeface="GH Guardian Headline 2"/>
              </a:rPr>
              <a:t>A climate protester has been sentenced to five years in prison.</a:t>
            </a:r>
          </a:p>
          <a:p>
            <a:pPr algn="l">
              <a:lnSpc>
                <a:spcPts val="2100"/>
              </a:lnSpc>
            </a:pPr>
            <a:endParaRPr lang="en-US" sz="4199">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a:solidFill>
                  <a:srgbClr val="000000"/>
                </a:solidFill>
                <a:latin typeface="GH Guardian Headline 2"/>
                <a:ea typeface="GH Guardian Headline 2"/>
                <a:cs typeface="GH Guardian Headline 2"/>
                <a:sym typeface="GH Guardian Headline 2"/>
              </a:rPr>
              <a:t>A rare Roman mosaic has been discovered in a village.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5940460" y="180539"/>
            <a:ext cx="2190750" cy="944014"/>
          </a:xfrm>
          <a:custGeom>
            <a:avLst/>
            <a:gdLst/>
            <a:ahLst/>
            <a:cxnLst/>
            <a:rect l="l" t="t" r="r" b="b"/>
            <a:pathLst>
              <a:path w="2190750" h="944014">
                <a:moveTo>
                  <a:pt x="0" y="0"/>
                </a:moveTo>
                <a:lnTo>
                  <a:pt x="2190750" y="0"/>
                </a:lnTo>
                <a:lnTo>
                  <a:pt x="2190750" y="944014"/>
                </a:lnTo>
                <a:lnTo>
                  <a:pt x="0" y="944014"/>
                </a:lnTo>
                <a:lnTo>
                  <a:pt x="0" y="0"/>
                </a:lnTo>
                <a:close/>
              </a:path>
            </a:pathLst>
          </a:custGeom>
          <a:blipFill>
            <a:blip r:embed="rId3"/>
            <a:stretch>
              <a:fillRect/>
            </a:stretch>
          </a:blipFill>
        </p:spPr>
      </p:sp>
      <p:grpSp>
        <p:nvGrpSpPr>
          <p:cNvPr id="3" name="Group 3"/>
          <p:cNvGrpSpPr/>
          <p:nvPr/>
        </p:nvGrpSpPr>
        <p:grpSpPr>
          <a:xfrm>
            <a:off x="597444" y="2114654"/>
            <a:ext cx="17093112" cy="6057692"/>
            <a:chOff x="0" y="0"/>
            <a:chExt cx="4501889" cy="1595442"/>
          </a:xfrm>
        </p:grpSpPr>
        <p:sp>
          <p:nvSpPr>
            <p:cNvPr id="4" name="Freeform 4"/>
            <p:cNvSpPr/>
            <p:nvPr/>
          </p:nvSpPr>
          <p:spPr>
            <a:xfrm>
              <a:off x="0" y="0"/>
              <a:ext cx="4501890" cy="1595442"/>
            </a:xfrm>
            <a:custGeom>
              <a:avLst/>
              <a:gdLst/>
              <a:ahLst/>
              <a:cxnLst/>
              <a:rect l="l" t="t" r="r" b="b"/>
              <a:pathLst>
                <a:path w="4501890" h="1595442">
                  <a:moveTo>
                    <a:pt x="0" y="0"/>
                  </a:moveTo>
                  <a:lnTo>
                    <a:pt x="4501890" y="0"/>
                  </a:lnTo>
                  <a:lnTo>
                    <a:pt x="4501890" y="1595442"/>
                  </a:lnTo>
                  <a:lnTo>
                    <a:pt x="0" y="1595442"/>
                  </a:lnTo>
                  <a:close/>
                </a:path>
              </a:pathLst>
            </a:custGeom>
            <a:solidFill>
              <a:srgbClr val="FFFFFF"/>
            </a:solidFill>
          </p:spPr>
        </p:sp>
        <p:sp>
          <p:nvSpPr>
            <p:cNvPr id="5" name="TextBox 5"/>
            <p:cNvSpPr txBox="1"/>
            <p:nvPr/>
          </p:nvSpPr>
          <p:spPr>
            <a:xfrm>
              <a:off x="0" y="-76200"/>
              <a:ext cx="4501889" cy="1671642"/>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3287377" y="6654441"/>
            <a:ext cx="4810866" cy="3603370"/>
          </a:xfrm>
          <a:custGeom>
            <a:avLst/>
            <a:gdLst/>
            <a:ahLst/>
            <a:cxnLst/>
            <a:rect l="l" t="t" r="r" b="b"/>
            <a:pathLst>
              <a:path w="4810866" h="3603370">
                <a:moveTo>
                  <a:pt x="0" y="0"/>
                </a:moveTo>
                <a:lnTo>
                  <a:pt x="4810867" y="0"/>
                </a:lnTo>
                <a:lnTo>
                  <a:pt x="4810867" y="3603370"/>
                </a:lnTo>
                <a:lnTo>
                  <a:pt x="0" y="3603370"/>
                </a:lnTo>
                <a:lnTo>
                  <a:pt x="0" y="0"/>
                </a:lnTo>
                <a:close/>
              </a:path>
            </a:pathLst>
          </a:custGeom>
          <a:blipFill>
            <a:blip r:embed="rId4"/>
            <a:stretch>
              <a:fillRect t="-35935" r="-31349" b="-39428"/>
            </a:stretch>
          </a:blipFill>
        </p:spPr>
      </p:sp>
      <p:grpSp>
        <p:nvGrpSpPr>
          <p:cNvPr id="7" name="Group 7"/>
          <p:cNvGrpSpPr/>
          <p:nvPr/>
        </p:nvGrpSpPr>
        <p:grpSpPr>
          <a:xfrm>
            <a:off x="597444" y="393492"/>
            <a:ext cx="7236366" cy="1401227"/>
            <a:chOff x="0" y="0"/>
            <a:chExt cx="1533897" cy="223720"/>
          </a:xfrm>
        </p:grpSpPr>
        <p:sp>
          <p:nvSpPr>
            <p:cNvPr id="8" name="Freeform 8"/>
            <p:cNvSpPr/>
            <p:nvPr/>
          </p:nvSpPr>
          <p:spPr>
            <a:xfrm>
              <a:off x="0" y="0"/>
              <a:ext cx="1533897" cy="223720"/>
            </a:xfrm>
            <a:custGeom>
              <a:avLst/>
              <a:gdLst/>
              <a:ahLst/>
              <a:cxnLst/>
              <a:rect l="l" t="t" r="r" b="b"/>
              <a:pathLst>
                <a:path w="1533897" h="223720">
                  <a:moveTo>
                    <a:pt x="0" y="0"/>
                  </a:moveTo>
                  <a:lnTo>
                    <a:pt x="1533897" y="0"/>
                  </a:lnTo>
                  <a:lnTo>
                    <a:pt x="1533897" y="223720"/>
                  </a:lnTo>
                  <a:lnTo>
                    <a:pt x="0" y="223720"/>
                  </a:lnTo>
                  <a:close/>
                </a:path>
              </a:pathLst>
            </a:custGeom>
            <a:solidFill>
              <a:srgbClr val="FFFFFF"/>
            </a:solidFill>
          </p:spPr>
        </p:sp>
        <p:sp>
          <p:nvSpPr>
            <p:cNvPr id="9" name="TextBox 9"/>
            <p:cNvSpPr txBox="1"/>
            <p:nvPr/>
          </p:nvSpPr>
          <p:spPr>
            <a:xfrm>
              <a:off x="0" y="-76200"/>
              <a:ext cx="1533897" cy="299920"/>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838200" y="628243"/>
            <a:ext cx="7236366" cy="799130"/>
          </a:xfrm>
          <a:prstGeom prst="rect">
            <a:avLst/>
          </a:prstGeom>
        </p:spPr>
        <p:txBody>
          <a:bodyPr wrap="square" lIns="0" tIns="0" rIns="0" bIns="0" rtlCol="0" anchor="t">
            <a:spAutoFit/>
          </a:bodyPr>
          <a:lstStyle/>
          <a:p>
            <a:pPr algn="l">
              <a:lnSpc>
                <a:spcPts val="6926"/>
              </a:lnSpc>
            </a:pPr>
            <a:r>
              <a:rPr lang="en-US" sz="4947" b="1" dirty="0">
                <a:solidFill>
                  <a:srgbClr val="000000"/>
                </a:solidFill>
                <a:latin typeface="GH Guardian Headline 1"/>
                <a:ea typeface="GH Guardian Headline 1"/>
                <a:cs typeface="GH Guardian Headline 1"/>
                <a:sym typeface="GH Guardian Headline 1"/>
              </a:rPr>
              <a:t>International news</a:t>
            </a:r>
          </a:p>
        </p:txBody>
      </p:sp>
      <p:sp>
        <p:nvSpPr>
          <p:cNvPr id="11" name="TextBox 11"/>
          <p:cNvSpPr txBox="1"/>
          <p:nvPr/>
        </p:nvSpPr>
        <p:spPr>
          <a:xfrm>
            <a:off x="597444" y="2272664"/>
            <a:ext cx="16785592" cy="5579747"/>
          </a:xfrm>
          <a:prstGeom prst="rect">
            <a:avLst/>
          </a:prstGeom>
        </p:spPr>
        <p:txBody>
          <a:bodyPr lIns="0" tIns="0" rIns="0" bIns="0" rtlCol="0" anchor="t">
            <a:spAutoFit/>
          </a:bodyPr>
          <a:lstStyle/>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A fence has been put up to stop tourists taking too many pictures of Mount Fuji in Japan.</a:t>
            </a:r>
          </a:p>
          <a:p>
            <a:pPr algn="l">
              <a:lnSpc>
                <a:spcPts val="2100"/>
              </a:lnSpc>
            </a:pPr>
            <a:endParaRPr lang="en-US" sz="4199" dirty="0">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A new vaccine for malaria could save lives in Ivory Coast.</a:t>
            </a:r>
          </a:p>
          <a:p>
            <a:pPr algn="l">
              <a:lnSpc>
                <a:spcPts val="2100"/>
              </a:lnSpc>
            </a:pPr>
            <a:endParaRPr lang="en-US" sz="4199" dirty="0">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Six new train stations will be built in Hawaii.</a:t>
            </a:r>
          </a:p>
          <a:p>
            <a:pPr algn="l">
              <a:lnSpc>
                <a:spcPts val="2100"/>
              </a:lnSpc>
            </a:pPr>
            <a:endParaRPr lang="en-US" sz="4199" dirty="0">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A bear has been spotted climbing over a fence in the USA.</a:t>
            </a:r>
          </a:p>
          <a:p>
            <a:pPr algn="l">
              <a:lnSpc>
                <a:spcPts val="2100"/>
              </a:lnSpc>
            </a:pPr>
            <a:endParaRPr lang="en-US" sz="4199" dirty="0">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Mexico has elected its first woman president.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597444" y="1404854"/>
            <a:ext cx="17093112" cy="8042913"/>
            <a:chOff x="0" y="0"/>
            <a:chExt cx="4501889" cy="2118298"/>
          </a:xfrm>
        </p:grpSpPr>
        <p:sp>
          <p:nvSpPr>
            <p:cNvPr id="3" name="Freeform 3"/>
            <p:cNvSpPr/>
            <p:nvPr/>
          </p:nvSpPr>
          <p:spPr>
            <a:xfrm>
              <a:off x="0" y="0"/>
              <a:ext cx="4501890" cy="2118298"/>
            </a:xfrm>
            <a:custGeom>
              <a:avLst/>
              <a:gdLst/>
              <a:ahLst/>
              <a:cxnLst/>
              <a:rect l="l" t="t" r="r" b="b"/>
              <a:pathLst>
                <a:path w="4501890" h="2118298">
                  <a:moveTo>
                    <a:pt x="0" y="0"/>
                  </a:moveTo>
                  <a:lnTo>
                    <a:pt x="4501890" y="0"/>
                  </a:lnTo>
                  <a:lnTo>
                    <a:pt x="4501890" y="2118298"/>
                  </a:lnTo>
                  <a:lnTo>
                    <a:pt x="0" y="2118298"/>
                  </a:lnTo>
                  <a:close/>
                </a:path>
              </a:pathLst>
            </a:custGeom>
            <a:solidFill>
              <a:srgbClr val="FFFFFF"/>
            </a:solidFill>
          </p:spPr>
        </p:sp>
        <p:sp>
          <p:nvSpPr>
            <p:cNvPr id="4" name="TextBox 4"/>
            <p:cNvSpPr txBox="1"/>
            <p:nvPr/>
          </p:nvSpPr>
          <p:spPr>
            <a:xfrm>
              <a:off x="0" y="-76200"/>
              <a:ext cx="4501889" cy="219449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3319972" y="6718564"/>
            <a:ext cx="4810866" cy="3603370"/>
          </a:xfrm>
          <a:custGeom>
            <a:avLst/>
            <a:gdLst/>
            <a:ahLst/>
            <a:cxnLst/>
            <a:rect l="l" t="t" r="r" b="b"/>
            <a:pathLst>
              <a:path w="4810866" h="3603370">
                <a:moveTo>
                  <a:pt x="0" y="0"/>
                </a:moveTo>
                <a:lnTo>
                  <a:pt x="4810867" y="0"/>
                </a:lnTo>
                <a:lnTo>
                  <a:pt x="4810867" y="3603370"/>
                </a:lnTo>
                <a:lnTo>
                  <a:pt x="0" y="3603370"/>
                </a:lnTo>
                <a:lnTo>
                  <a:pt x="0" y="0"/>
                </a:lnTo>
                <a:close/>
              </a:path>
            </a:pathLst>
          </a:custGeom>
          <a:blipFill>
            <a:blip r:embed="rId3"/>
            <a:stretch>
              <a:fillRect t="-35935" r="-31349" b="-39428"/>
            </a:stretch>
          </a:blipFill>
        </p:spPr>
      </p:sp>
      <p:grpSp>
        <p:nvGrpSpPr>
          <p:cNvPr id="6" name="Group 6"/>
          <p:cNvGrpSpPr/>
          <p:nvPr/>
        </p:nvGrpSpPr>
        <p:grpSpPr>
          <a:xfrm>
            <a:off x="597444" y="393493"/>
            <a:ext cx="10375356" cy="849436"/>
            <a:chOff x="0" y="0"/>
            <a:chExt cx="2295265" cy="223720"/>
          </a:xfrm>
        </p:grpSpPr>
        <p:sp>
          <p:nvSpPr>
            <p:cNvPr id="7" name="Freeform 7"/>
            <p:cNvSpPr/>
            <p:nvPr/>
          </p:nvSpPr>
          <p:spPr>
            <a:xfrm>
              <a:off x="0" y="0"/>
              <a:ext cx="2295265" cy="223720"/>
            </a:xfrm>
            <a:custGeom>
              <a:avLst/>
              <a:gdLst/>
              <a:ahLst/>
              <a:cxnLst/>
              <a:rect l="l" t="t" r="r" b="b"/>
              <a:pathLst>
                <a:path w="2295265" h="223720">
                  <a:moveTo>
                    <a:pt x="0" y="0"/>
                  </a:moveTo>
                  <a:lnTo>
                    <a:pt x="2295265" y="0"/>
                  </a:lnTo>
                  <a:lnTo>
                    <a:pt x="2295265" y="223720"/>
                  </a:lnTo>
                  <a:lnTo>
                    <a:pt x="0" y="223720"/>
                  </a:lnTo>
                  <a:close/>
                </a:path>
              </a:pathLst>
            </a:custGeom>
            <a:solidFill>
              <a:srgbClr val="FFFFFF"/>
            </a:solidFill>
          </p:spPr>
        </p:sp>
        <p:sp>
          <p:nvSpPr>
            <p:cNvPr id="8" name="TextBox 8"/>
            <p:cNvSpPr txBox="1"/>
            <p:nvPr/>
          </p:nvSpPr>
          <p:spPr>
            <a:xfrm>
              <a:off x="0" y="-76200"/>
              <a:ext cx="2295265" cy="29992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4"/>
            <a:stretch>
              <a:fillRect l="-101" r="-101"/>
            </a:stretch>
          </a:blipFill>
        </p:spPr>
      </p:sp>
      <p:sp>
        <p:nvSpPr>
          <p:cNvPr id="10" name="TextBox 10"/>
          <p:cNvSpPr txBox="1"/>
          <p:nvPr/>
        </p:nvSpPr>
        <p:spPr>
          <a:xfrm>
            <a:off x="723718" y="393493"/>
            <a:ext cx="9715682" cy="799130"/>
          </a:xfrm>
          <a:prstGeom prst="rect">
            <a:avLst/>
          </a:prstGeom>
        </p:spPr>
        <p:txBody>
          <a:bodyPr wrap="square" lIns="0" tIns="0" rIns="0" bIns="0" rtlCol="0" anchor="t">
            <a:spAutoFit/>
          </a:bodyPr>
          <a:lstStyle/>
          <a:p>
            <a:pPr algn="l">
              <a:lnSpc>
                <a:spcPts val="6926"/>
              </a:lnSpc>
            </a:pPr>
            <a:r>
              <a:rPr lang="en-US" sz="4947" b="1" dirty="0">
                <a:solidFill>
                  <a:srgbClr val="000000"/>
                </a:solidFill>
                <a:latin typeface="GH Guardian Headline 1"/>
                <a:ea typeface="GH Guardian Headline 1"/>
                <a:cs typeface="GH Guardian Headline 1"/>
                <a:sym typeface="GH Guardian Headline 1"/>
              </a:rPr>
              <a:t>Science &amp; environment news</a:t>
            </a:r>
          </a:p>
        </p:txBody>
      </p:sp>
      <p:sp>
        <p:nvSpPr>
          <p:cNvPr id="11" name="TextBox 11"/>
          <p:cNvSpPr txBox="1"/>
          <p:nvPr/>
        </p:nvSpPr>
        <p:spPr>
          <a:xfrm>
            <a:off x="760729" y="1425755"/>
            <a:ext cx="16785592" cy="7790816"/>
          </a:xfrm>
          <a:prstGeom prst="rect">
            <a:avLst/>
          </a:prstGeom>
        </p:spPr>
        <p:txBody>
          <a:bodyPr lIns="0" tIns="0" rIns="0" bIns="0" rtlCol="0" anchor="t">
            <a:spAutoFit/>
          </a:bodyPr>
          <a:lstStyle/>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The last coal power plant in the UK has been shut down.</a:t>
            </a:r>
          </a:p>
          <a:p>
            <a:pPr algn="l">
              <a:lnSpc>
                <a:spcPts val="2100"/>
              </a:lnSpc>
            </a:pPr>
            <a:endParaRPr lang="en-US" sz="4199" dirty="0">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Two astronauts are stuck in space after problems with their spaceship.</a:t>
            </a:r>
          </a:p>
          <a:p>
            <a:pPr algn="l">
              <a:lnSpc>
                <a:spcPts val="2100"/>
              </a:lnSpc>
            </a:pPr>
            <a:endParaRPr lang="en-US" sz="4199" dirty="0">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Some beaches in Singapore have turned black after a massive oil spill.</a:t>
            </a:r>
          </a:p>
          <a:p>
            <a:pPr algn="l">
              <a:lnSpc>
                <a:spcPts val="2100"/>
              </a:lnSpc>
            </a:pPr>
            <a:endParaRPr lang="en-US" sz="4199" dirty="0">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Record numbers of sea turtle nests have been recorded in a Greek island.</a:t>
            </a:r>
          </a:p>
          <a:p>
            <a:pPr algn="l">
              <a:lnSpc>
                <a:spcPts val="2100"/>
              </a:lnSpc>
            </a:pPr>
            <a:endParaRPr lang="en-US" sz="4199" dirty="0">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Many rare plants have been found in an army </a:t>
            </a:r>
          </a:p>
          <a:p>
            <a:pPr algn="l">
              <a:lnSpc>
                <a:spcPts val="5739"/>
              </a:lnSpc>
            </a:pPr>
            <a:r>
              <a:rPr lang="en-US" sz="4099" dirty="0">
                <a:solidFill>
                  <a:srgbClr val="000000"/>
                </a:solidFill>
                <a:latin typeface="GH Guardian Headline 2"/>
                <a:ea typeface="GH Guardian Headline 2"/>
                <a:cs typeface="GH Guardian Headline 2"/>
                <a:sym typeface="GH Guardian Headline 2"/>
              </a:rPr>
              <a:t>          training base.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760729" y="1871012"/>
            <a:ext cx="17070071" cy="6853887"/>
            <a:chOff x="0" y="0"/>
            <a:chExt cx="4501889" cy="1562169"/>
          </a:xfrm>
        </p:grpSpPr>
        <p:sp>
          <p:nvSpPr>
            <p:cNvPr id="3" name="Freeform 3"/>
            <p:cNvSpPr/>
            <p:nvPr/>
          </p:nvSpPr>
          <p:spPr>
            <a:xfrm>
              <a:off x="0" y="0"/>
              <a:ext cx="4501890" cy="1562169"/>
            </a:xfrm>
            <a:custGeom>
              <a:avLst/>
              <a:gdLst/>
              <a:ahLst/>
              <a:cxnLst/>
              <a:rect l="l" t="t" r="r" b="b"/>
              <a:pathLst>
                <a:path w="4501890" h="1562169">
                  <a:moveTo>
                    <a:pt x="0" y="0"/>
                  </a:moveTo>
                  <a:lnTo>
                    <a:pt x="4501890" y="0"/>
                  </a:lnTo>
                  <a:lnTo>
                    <a:pt x="4501890" y="1562169"/>
                  </a:lnTo>
                  <a:lnTo>
                    <a:pt x="0" y="1562169"/>
                  </a:lnTo>
                  <a:close/>
                </a:path>
              </a:pathLst>
            </a:custGeom>
            <a:solidFill>
              <a:srgbClr val="FFFFFF"/>
            </a:solidFill>
          </p:spPr>
        </p:sp>
        <p:sp>
          <p:nvSpPr>
            <p:cNvPr id="4" name="TextBox 4"/>
            <p:cNvSpPr txBox="1"/>
            <p:nvPr/>
          </p:nvSpPr>
          <p:spPr>
            <a:xfrm>
              <a:off x="0" y="-76200"/>
              <a:ext cx="4501889" cy="1638369"/>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3929551" y="7104295"/>
            <a:ext cx="4209996" cy="3153314"/>
          </a:xfrm>
          <a:custGeom>
            <a:avLst/>
            <a:gdLst/>
            <a:ahLst/>
            <a:cxnLst/>
            <a:rect l="l" t="t" r="r" b="b"/>
            <a:pathLst>
              <a:path w="4209996" h="3153314">
                <a:moveTo>
                  <a:pt x="0" y="0"/>
                </a:moveTo>
                <a:lnTo>
                  <a:pt x="4209996" y="0"/>
                </a:lnTo>
                <a:lnTo>
                  <a:pt x="4209996" y="3153313"/>
                </a:lnTo>
                <a:lnTo>
                  <a:pt x="0" y="3153313"/>
                </a:lnTo>
                <a:lnTo>
                  <a:pt x="0" y="0"/>
                </a:lnTo>
                <a:close/>
              </a:path>
            </a:pathLst>
          </a:custGeom>
          <a:blipFill>
            <a:blip r:embed="rId3"/>
            <a:stretch>
              <a:fillRect t="-35935" r="-31349" b="-39428"/>
            </a:stretch>
          </a:blipFill>
        </p:spPr>
      </p:sp>
      <p:grpSp>
        <p:nvGrpSpPr>
          <p:cNvPr id="6" name="Group 6"/>
          <p:cNvGrpSpPr/>
          <p:nvPr/>
        </p:nvGrpSpPr>
        <p:grpSpPr>
          <a:xfrm>
            <a:off x="805367" y="371462"/>
            <a:ext cx="9841956" cy="1212660"/>
            <a:chOff x="0" y="0"/>
            <a:chExt cx="2394546" cy="223720"/>
          </a:xfrm>
        </p:grpSpPr>
        <p:sp>
          <p:nvSpPr>
            <p:cNvPr id="7" name="Freeform 7"/>
            <p:cNvSpPr/>
            <p:nvPr/>
          </p:nvSpPr>
          <p:spPr>
            <a:xfrm>
              <a:off x="0" y="0"/>
              <a:ext cx="2394546" cy="223720"/>
            </a:xfrm>
            <a:custGeom>
              <a:avLst/>
              <a:gdLst/>
              <a:ahLst/>
              <a:cxnLst/>
              <a:rect l="l" t="t" r="r" b="b"/>
              <a:pathLst>
                <a:path w="2394546" h="223720">
                  <a:moveTo>
                    <a:pt x="0" y="0"/>
                  </a:moveTo>
                  <a:lnTo>
                    <a:pt x="2394546" y="0"/>
                  </a:lnTo>
                  <a:lnTo>
                    <a:pt x="2394546" y="223720"/>
                  </a:lnTo>
                  <a:lnTo>
                    <a:pt x="0" y="223720"/>
                  </a:lnTo>
                  <a:close/>
                </a:path>
              </a:pathLst>
            </a:custGeom>
            <a:solidFill>
              <a:srgbClr val="FFFFFF"/>
            </a:solidFill>
          </p:spPr>
        </p:sp>
        <p:sp>
          <p:nvSpPr>
            <p:cNvPr id="8" name="TextBox 8"/>
            <p:cNvSpPr txBox="1"/>
            <p:nvPr/>
          </p:nvSpPr>
          <p:spPr>
            <a:xfrm>
              <a:off x="0" y="-76200"/>
              <a:ext cx="2394546" cy="29992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4"/>
            <a:stretch>
              <a:fillRect l="-101" r="-101"/>
            </a:stretch>
          </a:blipFill>
        </p:spPr>
      </p:sp>
      <p:sp>
        <p:nvSpPr>
          <p:cNvPr id="10" name="TextBox 10"/>
          <p:cNvSpPr txBox="1"/>
          <p:nvPr/>
        </p:nvSpPr>
        <p:spPr>
          <a:xfrm>
            <a:off x="953412" y="530655"/>
            <a:ext cx="9491660" cy="799130"/>
          </a:xfrm>
          <a:prstGeom prst="rect">
            <a:avLst/>
          </a:prstGeom>
        </p:spPr>
        <p:txBody>
          <a:bodyPr wrap="square" lIns="0" tIns="0" rIns="0" bIns="0" rtlCol="0" anchor="t">
            <a:spAutoFit/>
          </a:bodyPr>
          <a:lstStyle/>
          <a:p>
            <a:pPr algn="l">
              <a:lnSpc>
                <a:spcPts val="6926"/>
              </a:lnSpc>
            </a:pPr>
            <a:r>
              <a:rPr lang="en-US" sz="4947" b="1" dirty="0">
                <a:solidFill>
                  <a:srgbClr val="000000"/>
                </a:solidFill>
                <a:latin typeface="GH Guardian Headline 1"/>
                <a:ea typeface="GH Guardian Headline 1"/>
                <a:cs typeface="GH Guardian Headline 1"/>
                <a:sym typeface="GH Guardian Headline 1"/>
              </a:rPr>
              <a:t>Entertainment &amp; culture news</a:t>
            </a:r>
          </a:p>
        </p:txBody>
      </p:sp>
      <p:sp>
        <p:nvSpPr>
          <p:cNvPr id="11" name="TextBox 11"/>
          <p:cNvSpPr txBox="1"/>
          <p:nvPr/>
        </p:nvSpPr>
        <p:spPr>
          <a:xfrm>
            <a:off x="805367" y="1947810"/>
            <a:ext cx="16785592" cy="6299353"/>
          </a:xfrm>
          <a:prstGeom prst="rect">
            <a:avLst/>
          </a:prstGeom>
        </p:spPr>
        <p:txBody>
          <a:bodyPr lIns="0" tIns="0" rIns="0" bIns="0" rtlCol="0" anchor="t">
            <a:spAutoFit/>
          </a:bodyPr>
          <a:lstStyle/>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Patrice Lawrence has been named the new children’s laureate.</a:t>
            </a:r>
          </a:p>
          <a:p>
            <a:pPr algn="l">
              <a:lnSpc>
                <a:spcPts val="2100"/>
              </a:lnSpc>
            </a:pPr>
            <a:endParaRPr lang="en-US" sz="4199" dirty="0">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A local theatre has closed down after running out of money.</a:t>
            </a:r>
          </a:p>
          <a:p>
            <a:pPr algn="l">
              <a:lnSpc>
                <a:spcPts val="2100"/>
              </a:lnSpc>
            </a:pPr>
            <a:endParaRPr lang="en-US" sz="4199" dirty="0">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Bafta awards will be given to children’s TV shows from next year.</a:t>
            </a:r>
          </a:p>
          <a:p>
            <a:pPr algn="l">
              <a:lnSpc>
                <a:spcPts val="2100"/>
              </a:lnSpc>
            </a:pPr>
            <a:endParaRPr lang="en-US" sz="4199" dirty="0">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Taylor Swift has donated $5 million to charities after a hurricane caused major damage in the USA.</a:t>
            </a:r>
          </a:p>
          <a:p>
            <a:pPr algn="l">
              <a:lnSpc>
                <a:spcPts val="2100"/>
              </a:lnSpc>
            </a:pPr>
            <a:endParaRPr lang="en-US" sz="4199" dirty="0">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A piece of art featuring 125 inflatable penguins will </a:t>
            </a:r>
            <a:br>
              <a:rPr lang="en-US" sz="4199" dirty="0">
                <a:solidFill>
                  <a:srgbClr val="000000"/>
                </a:solidFill>
                <a:latin typeface="GH Guardian Headline 2"/>
                <a:ea typeface="GH Guardian Headline 2"/>
                <a:cs typeface="GH Guardian Headline 2"/>
                <a:sym typeface="GH Guardian Headline 2"/>
              </a:rPr>
            </a:br>
            <a:r>
              <a:rPr lang="en-US" sz="4199" dirty="0">
                <a:solidFill>
                  <a:srgbClr val="000000"/>
                </a:solidFill>
                <a:latin typeface="GH Guardian Headline 2"/>
                <a:ea typeface="GH Guardian Headline 2"/>
                <a:cs typeface="GH Guardian Headline 2"/>
                <a:sym typeface="GH Guardian Headline 2"/>
              </a:rPr>
              <a:t>go on display.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5940460" y="180539"/>
            <a:ext cx="2190750" cy="944014"/>
          </a:xfrm>
          <a:custGeom>
            <a:avLst/>
            <a:gdLst/>
            <a:ahLst/>
            <a:cxnLst/>
            <a:rect l="l" t="t" r="r" b="b"/>
            <a:pathLst>
              <a:path w="2190750" h="944014">
                <a:moveTo>
                  <a:pt x="0" y="0"/>
                </a:moveTo>
                <a:lnTo>
                  <a:pt x="2190750" y="0"/>
                </a:lnTo>
                <a:lnTo>
                  <a:pt x="2190750" y="944014"/>
                </a:lnTo>
                <a:lnTo>
                  <a:pt x="0" y="944014"/>
                </a:lnTo>
                <a:lnTo>
                  <a:pt x="0" y="0"/>
                </a:lnTo>
                <a:close/>
              </a:path>
            </a:pathLst>
          </a:custGeom>
          <a:blipFill>
            <a:blip r:embed="rId3"/>
            <a:stretch>
              <a:fillRect/>
            </a:stretch>
          </a:blipFill>
        </p:spPr>
      </p:sp>
      <p:grpSp>
        <p:nvGrpSpPr>
          <p:cNvPr id="3" name="Group 3"/>
          <p:cNvGrpSpPr/>
          <p:nvPr/>
        </p:nvGrpSpPr>
        <p:grpSpPr>
          <a:xfrm>
            <a:off x="597444" y="1404854"/>
            <a:ext cx="17093112" cy="8277530"/>
            <a:chOff x="0" y="0"/>
            <a:chExt cx="4501889" cy="2180090"/>
          </a:xfrm>
        </p:grpSpPr>
        <p:sp>
          <p:nvSpPr>
            <p:cNvPr id="4" name="Freeform 4"/>
            <p:cNvSpPr/>
            <p:nvPr/>
          </p:nvSpPr>
          <p:spPr>
            <a:xfrm>
              <a:off x="0" y="0"/>
              <a:ext cx="4501890" cy="2180090"/>
            </a:xfrm>
            <a:custGeom>
              <a:avLst/>
              <a:gdLst/>
              <a:ahLst/>
              <a:cxnLst/>
              <a:rect l="l" t="t" r="r" b="b"/>
              <a:pathLst>
                <a:path w="4501890" h="2180090">
                  <a:moveTo>
                    <a:pt x="0" y="0"/>
                  </a:moveTo>
                  <a:lnTo>
                    <a:pt x="4501890" y="0"/>
                  </a:lnTo>
                  <a:lnTo>
                    <a:pt x="4501890" y="2180090"/>
                  </a:lnTo>
                  <a:lnTo>
                    <a:pt x="0" y="2180090"/>
                  </a:lnTo>
                  <a:close/>
                </a:path>
              </a:pathLst>
            </a:custGeom>
            <a:solidFill>
              <a:srgbClr val="FFFFFF"/>
            </a:solidFill>
          </p:spPr>
        </p:sp>
        <p:sp>
          <p:nvSpPr>
            <p:cNvPr id="5" name="TextBox 5"/>
            <p:cNvSpPr txBox="1"/>
            <p:nvPr/>
          </p:nvSpPr>
          <p:spPr>
            <a:xfrm>
              <a:off x="0" y="-76200"/>
              <a:ext cx="4501889" cy="225629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3320344" y="6683630"/>
            <a:ext cx="4810866" cy="3603370"/>
          </a:xfrm>
          <a:custGeom>
            <a:avLst/>
            <a:gdLst/>
            <a:ahLst/>
            <a:cxnLst/>
            <a:rect l="l" t="t" r="r" b="b"/>
            <a:pathLst>
              <a:path w="4810866" h="3603370">
                <a:moveTo>
                  <a:pt x="0" y="0"/>
                </a:moveTo>
                <a:lnTo>
                  <a:pt x="4810867" y="0"/>
                </a:lnTo>
                <a:lnTo>
                  <a:pt x="4810867" y="3603370"/>
                </a:lnTo>
                <a:lnTo>
                  <a:pt x="0" y="3603370"/>
                </a:lnTo>
                <a:lnTo>
                  <a:pt x="0" y="0"/>
                </a:lnTo>
                <a:close/>
              </a:path>
            </a:pathLst>
          </a:custGeom>
          <a:blipFill>
            <a:blip r:embed="rId4"/>
            <a:stretch>
              <a:fillRect t="-35935" r="-31349" b="-39428"/>
            </a:stretch>
          </a:blipFill>
        </p:spPr>
      </p:sp>
      <p:grpSp>
        <p:nvGrpSpPr>
          <p:cNvPr id="7" name="Group 7"/>
          <p:cNvGrpSpPr/>
          <p:nvPr/>
        </p:nvGrpSpPr>
        <p:grpSpPr>
          <a:xfrm>
            <a:off x="597444" y="393492"/>
            <a:ext cx="4736556" cy="905413"/>
            <a:chOff x="0" y="0"/>
            <a:chExt cx="912081" cy="223720"/>
          </a:xfrm>
        </p:grpSpPr>
        <p:sp>
          <p:nvSpPr>
            <p:cNvPr id="8" name="Freeform 8"/>
            <p:cNvSpPr/>
            <p:nvPr/>
          </p:nvSpPr>
          <p:spPr>
            <a:xfrm>
              <a:off x="0" y="0"/>
              <a:ext cx="912081" cy="223720"/>
            </a:xfrm>
            <a:custGeom>
              <a:avLst/>
              <a:gdLst/>
              <a:ahLst/>
              <a:cxnLst/>
              <a:rect l="l" t="t" r="r" b="b"/>
              <a:pathLst>
                <a:path w="912081" h="223720">
                  <a:moveTo>
                    <a:pt x="0" y="0"/>
                  </a:moveTo>
                  <a:lnTo>
                    <a:pt x="912081" y="0"/>
                  </a:lnTo>
                  <a:lnTo>
                    <a:pt x="912081" y="223720"/>
                  </a:lnTo>
                  <a:lnTo>
                    <a:pt x="0" y="223720"/>
                  </a:lnTo>
                  <a:close/>
                </a:path>
              </a:pathLst>
            </a:custGeom>
            <a:solidFill>
              <a:srgbClr val="FFFFFF"/>
            </a:solidFill>
          </p:spPr>
        </p:sp>
        <p:sp>
          <p:nvSpPr>
            <p:cNvPr id="9" name="TextBox 9"/>
            <p:cNvSpPr txBox="1"/>
            <p:nvPr/>
          </p:nvSpPr>
          <p:spPr>
            <a:xfrm>
              <a:off x="0" y="-76200"/>
              <a:ext cx="912081" cy="299920"/>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769438" y="355107"/>
            <a:ext cx="3342308" cy="799130"/>
          </a:xfrm>
          <a:prstGeom prst="rect">
            <a:avLst/>
          </a:prstGeom>
        </p:spPr>
        <p:txBody>
          <a:bodyPr lIns="0" tIns="0" rIns="0" bIns="0" rtlCol="0" anchor="t">
            <a:spAutoFit/>
          </a:bodyPr>
          <a:lstStyle/>
          <a:p>
            <a:pPr algn="l">
              <a:lnSpc>
                <a:spcPts val="6926"/>
              </a:lnSpc>
            </a:pPr>
            <a:r>
              <a:rPr lang="en-US" sz="4947" b="1" dirty="0">
                <a:solidFill>
                  <a:srgbClr val="000000"/>
                </a:solidFill>
                <a:latin typeface="GH Guardian Headline 1"/>
                <a:ea typeface="GH Guardian Headline 1"/>
                <a:cs typeface="GH Guardian Headline 1"/>
                <a:sym typeface="GH Guardian Headline 1"/>
              </a:rPr>
              <a:t>Sport news</a:t>
            </a:r>
          </a:p>
        </p:txBody>
      </p:sp>
      <p:sp>
        <p:nvSpPr>
          <p:cNvPr id="11" name="TextBox 11"/>
          <p:cNvSpPr txBox="1"/>
          <p:nvPr/>
        </p:nvSpPr>
        <p:spPr>
          <a:xfrm>
            <a:off x="760729" y="1425755"/>
            <a:ext cx="16785592" cy="7773036"/>
          </a:xfrm>
          <a:prstGeom prst="rect">
            <a:avLst/>
          </a:prstGeom>
        </p:spPr>
        <p:txBody>
          <a:bodyPr lIns="0" tIns="0" rIns="0" bIns="0" rtlCol="0" anchor="t">
            <a:spAutoFit/>
          </a:bodyPr>
          <a:lstStyle/>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Paralympic swimming champion visits local primary school.</a:t>
            </a:r>
          </a:p>
          <a:p>
            <a:pPr algn="l">
              <a:lnSpc>
                <a:spcPts val="2100"/>
              </a:lnSpc>
            </a:pPr>
            <a:endParaRPr lang="en-US" sz="4199" dirty="0">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16-year-old darts player has reached the final of the world championship.</a:t>
            </a:r>
          </a:p>
          <a:p>
            <a:pPr algn="l">
              <a:lnSpc>
                <a:spcPts val="2100"/>
              </a:lnSpc>
            </a:pPr>
            <a:endParaRPr lang="en-US" sz="4199" dirty="0">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Football fans are complaining about pigeon poo at their football team’s stadium.</a:t>
            </a:r>
          </a:p>
          <a:p>
            <a:pPr algn="l">
              <a:lnSpc>
                <a:spcPts val="2100"/>
              </a:lnSpc>
            </a:pPr>
            <a:endParaRPr lang="en-US" sz="4199" dirty="0">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An American woman won the Gloucestershire cheese-rolling competition for the second time .</a:t>
            </a:r>
          </a:p>
          <a:p>
            <a:pPr algn="l">
              <a:lnSpc>
                <a:spcPts val="2100"/>
              </a:lnSpc>
            </a:pPr>
            <a:endParaRPr lang="en-US" sz="4199" dirty="0">
              <a:solidFill>
                <a:srgbClr val="000000"/>
              </a:solidFill>
              <a:latin typeface="GH Guardian Headline 2"/>
              <a:ea typeface="GH Guardian Headline 2"/>
              <a:cs typeface="GH Guardian Headline 2"/>
              <a:sym typeface="GH Guardian Headline 2"/>
            </a:endParaRPr>
          </a:p>
          <a:p>
            <a:pPr marL="906767" lvl="1" indent="-453384" algn="l">
              <a:lnSpc>
                <a:spcPts val="5879"/>
              </a:lnSpc>
              <a:buFont typeface="Arial"/>
              <a:buChar char="•"/>
            </a:pPr>
            <a:r>
              <a:rPr lang="en-US" sz="4199" dirty="0">
                <a:solidFill>
                  <a:srgbClr val="000000"/>
                </a:solidFill>
                <a:latin typeface="GH Guardian Headline 2"/>
                <a:ea typeface="GH Guardian Headline 2"/>
                <a:cs typeface="GH Guardian Headline 2"/>
                <a:sym typeface="GH Guardian Headline 2"/>
              </a:rPr>
              <a:t>Nearly 2,000 runners attended a parkrun* event </a:t>
            </a:r>
          </a:p>
          <a:p>
            <a:pPr algn="l">
              <a:lnSpc>
                <a:spcPts val="5599"/>
              </a:lnSpc>
            </a:pPr>
            <a:r>
              <a:rPr lang="en-US" sz="3999" dirty="0">
                <a:solidFill>
                  <a:srgbClr val="000000"/>
                </a:solidFill>
                <a:latin typeface="GH Guardian Headline 2"/>
                <a:ea typeface="GH Guardian Headline 2"/>
                <a:cs typeface="GH Guardian Headline 2"/>
                <a:sym typeface="GH Guardian Headline 2"/>
              </a:rPr>
              <a:t>          on its 20th anniversary.</a:t>
            </a:r>
          </a:p>
        </p:txBody>
      </p:sp>
      <p:sp>
        <p:nvSpPr>
          <p:cNvPr id="12" name="TextBox 12"/>
          <p:cNvSpPr txBox="1"/>
          <p:nvPr/>
        </p:nvSpPr>
        <p:spPr>
          <a:xfrm>
            <a:off x="1698167" y="9172575"/>
            <a:ext cx="9256327" cy="403861"/>
          </a:xfrm>
          <a:prstGeom prst="rect">
            <a:avLst/>
          </a:prstGeom>
        </p:spPr>
        <p:txBody>
          <a:bodyPr lIns="0" tIns="0" rIns="0" bIns="0" rtlCol="0" anchor="t">
            <a:spAutoFit/>
          </a:bodyPr>
          <a:lstStyle/>
          <a:p>
            <a:pPr algn="l">
              <a:lnSpc>
                <a:spcPts val="2939"/>
              </a:lnSpc>
            </a:pPr>
            <a:r>
              <a:rPr lang="en-US" sz="2099">
                <a:solidFill>
                  <a:srgbClr val="000000"/>
                </a:solidFill>
                <a:latin typeface="GH Guardian Headline 2"/>
                <a:ea typeface="GH Guardian Headline 2"/>
                <a:cs typeface="GH Guardian Headline 2"/>
                <a:sym typeface="GH Guardian Headline 2"/>
              </a:rPr>
              <a:t>*a free 5 km fun run that takes place every Saturday in parks all over the world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776483" y="258048"/>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3" name="Group 3"/>
          <p:cNvGrpSpPr/>
          <p:nvPr/>
        </p:nvGrpSpPr>
        <p:grpSpPr>
          <a:xfrm>
            <a:off x="588786" y="2027730"/>
            <a:ext cx="7443748" cy="6673515"/>
            <a:chOff x="0" y="0"/>
            <a:chExt cx="1960493" cy="1757634"/>
          </a:xfrm>
        </p:grpSpPr>
        <p:sp>
          <p:nvSpPr>
            <p:cNvPr id="4" name="Freeform 4"/>
            <p:cNvSpPr/>
            <p:nvPr/>
          </p:nvSpPr>
          <p:spPr>
            <a:xfrm>
              <a:off x="0" y="0"/>
              <a:ext cx="1960493" cy="1757634"/>
            </a:xfrm>
            <a:custGeom>
              <a:avLst/>
              <a:gdLst/>
              <a:ahLst/>
              <a:cxnLst/>
              <a:rect l="l" t="t" r="r" b="b"/>
              <a:pathLst>
                <a:path w="1960493" h="1757634">
                  <a:moveTo>
                    <a:pt x="0" y="0"/>
                  </a:moveTo>
                  <a:lnTo>
                    <a:pt x="1960493" y="0"/>
                  </a:lnTo>
                  <a:lnTo>
                    <a:pt x="1960493" y="1757634"/>
                  </a:lnTo>
                  <a:lnTo>
                    <a:pt x="0" y="1757634"/>
                  </a:lnTo>
                  <a:close/>
                </a:path>
              </a:pathLst>
            </a:custGeom>
            <a:solidFill>
              <a:srgbClr val="FFFFFF"/>
            </a:solidFill>
          </p:spPr>
        </p:sp>
        <p:sp>
          <p:nvSpPr>
            <p:cNvPr id="5" name="TextBox 5"/>
            <p:cNvSpPr txBox="1"/>
            <p:nvPr/>
          </p:nvSpPr>
          <p:spPr>
            <a:xfrm>
              <a:off x="0" y="-171450"/>
              <a:ext cx="1960493" cy="1929084"/>
            </a:xfrm>
            <a:prstGeom prst="rect">
              <a:avLst/>
            </a:prstGeom>
          </p:spPr>
          <p:txBody>
            <a:bodyPr lIns="101600" tIns="101600" rIns="101600" bIns="101600" rtlCol="0" anchor="t"/>
            <a:lstStyle/>
            <a:p>
              <a:pPr algn="l">
                <a:lnSpc>
                  <a:spcPts val="6159"/>
                </a:lnSpc>
              </a:pPr>
              <a:r>
                <a:rPr lang="en-US" sz="4399">
                  <a:solidFill>
                    <a:srgbClr val="000000"/>
                  </a:solidFill>
                  <a:latin typeface="GH Guardian Headline 2"/>
                  <a:ea typeface="GH Guardian Headline 2"/>
                  <a:cs typeface="GH Guardian Headline 2"/>
                  <a:sym typeface="GH Guardian Headline 2"/>
                </a:rPr>
                <a:t>                                  </a:t>
              </a:r>
            </a:p>
            <a:p>
              <a:pPr algn="l">
                <a:lnSpc>
                  <a:spcPts val="6159"/>
                </a:lnSpc>
              </a:pPr>
              <a:endParaRPr lang="en-US" sz="4399">
                <a:solidFill>
                  <a:srgbClr val="000000"/>
                </a:solidFill>
                <a:latin typeface="GH Guardian Headline 2"/>
                <a:ea typeface="GH Guardian Headline 2"/>
                <a:cs typeface="GH Guardian Headline 2"/>
                <a:sym typeface="GH Guardian Headline 2"/>
              </a:endParaRPr>
            </a:p>
          </p:txBody>
        </p:sp>
      </p:grpSp>
      <p:sp>
        <p:nvSpPr>
          <p:cNvPr id="6" name="Freeform 6"/>
          <p:cNvSpPr/>
          <p:nvPr/>
        </p:nvSpPr>
        <p:spPr>
          <a:xfrm rot="4615867">
            <a:off x="10810634" y="7949070"/>
            <a:ext cx="2186858" cy="1288258"/>
          </a:xfrm>
          <a:custGeom>
            <a:avLst/>
            <a:gdLst/>
            <a:ahLst/>
            <a:cxnLst/>
            <a:rect l="l" t="t" r="r" b="b"/>
            <a:pathLst>
              <a:path w="2186858" h="1288258">
                <a:moveTo>
                  <a:pt x="0" y="0"/>
                </a:moveTo>
                <a:lnTo>
                  <a:pt x="2186858" y="0"/>
                </a:lnTo>
                <a:lnTo>
                  <a:pt x="2186858" y="1288258"/>
                </a:lnTo>
                <a:lnTo>
                  <a:pt x="0" y="128825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8558241" y="2092621"/>
            <a:ext cx="9209860" cy="5726400"/>
          </a:xfrm>
          <a:custGeom>
            <a:avLst/>
            <a:gdLst/>
            <a:ahLst/>
            <a:cxnLst/>
            <a:rect l="l" t="t" r="r" b="b"/>
            <a:pathLst>
              <a:path w="9209860" h="5726400">
                <a:moveTo>
                  <a:pt x="0" y="0"/>
                </a:moveTo>
                <a:lnTo>
                  <a:pt x="9209860" y="0"/>
                </a:lnTo>
                <a:lnTo>
                  <a:pt x="9209860" y="5726400"/>
                </a:lnTo>
                <a:lnTo>
                  <a:pt x="0" y="5726400"/>
                </a:lnTo>
                <a:lnTo>
                  <a:pt x="0" y="0"/>
                </a:lnTo>
                <a:close/>
              </a:path>
            </a:pathLst>
          </a:custGeom>
          <a:blipFill>
            <a:blip r:embed="rId5"/>
            <a:stretch>
              <a:fillRect l="-5360" r="-5360"/>
            </a:stretch>
          </a:blipFill>
        </p:spPr>
      </p:sp>
      <p:sp>
        <p:nvSpPr>
          <p:cNvPr id="8" name="TextBox 8"/>
          <p:cNvSpPr txBox="1"/>
          <p:nvPr/>
        </p:nvSpPr>
        <p:spPr>
          <a:xfrm>
            <a:off x="1028700" y="96838"/>
            <a:ext cx="16230600" cy="1296252"/>
          </a:xfrm>
          <a:prstGeom prst="rect">
            <a:avLst/>
          </a:prstGeom>
        </p:spPr>
        <p:txBody>
          <a:bodyPr lIns="0" tIns="0" rIns="0" bIns="0" rtlCol="0" anchor="t">
            <a:spAutoFit/>
          </a:bodyPr>
          <a:lstStyle/>
          <a:p>
            <a:pPr algn="ctr">
              <a:lnSpc>
                <a:spcPts val="11200"/>
              </a:lnSpc>
            </a:pPr>
            <a:r>
              <a:rPr lang="en-US" sz="8000" b="1" dirty="0">
                <a:solidFill>
                  <a:srgbClr val="FFFFFF"/>
                </a:solidFill>
                <a:latin typeface="GH Guardian Headline 3"/>
                <a:ea typeface="GH Guardian Headline 3"/>
                <a:cs typeface="GH Guardian Headline 3"/>
                <a:sym typeface="GH Guardian Headline 3"/>
              </a:rPr>
              <a:t>News conference</a:t>
            </a:r>
          </a:p>
        </p:txBody>
      </p:sp>
      <p:sp>
        <p:nvSpPr>
          <p:cNvPr id="9" name="TextBox 9"/>
          <p:cNvSpPr txBox="1"/>
          <p:nvPr/>
        </p:nvSpPr>
        <p:spPr>
          <a:xfrm>
            <a:off x="588786" y="2303704"/>
            <a:ext cx="7202847" cy="5732217"/>
          </a:xfrm>
          <a:prstGeom prst="rect">
            <a:avLst/>
          </a:prstGeom>
        </p:spPr>
        <p:txBody>
          <a:bodyPr lIns="0" tIns="0" rIns="0" bIns="0" rtlCol="0" anchor="t">
            <a:spAutoFit/>
          </a:bodyPr>
          <a:lstStyle/>
          <a:p>
            <a:pPr algn="ctr">
              <a:lnSpc>
                <a:spcPts val="7451"/>
              </a:lnSpc>
            </a:pPr>
            <a:r>
              <a:rPr lang="en-US" sz="5322">
                <a:solidFill>
                  <a:srgbClr val="000000"/>
                </a:solidFill>
                <a:latin typeface="GH Guardian Headline 2"/>
                <a:ea typeface="GH Guardian Headline 2"/>
                <a:cs typeface="GH Guardian Headline 2"/>
                <a:sym typeface="GH Guardian Headline 2"/>
              </a:rPr>
              <a:t>Every day in the newsroom, journalists and editors meet to discuss what stories they are going to report on that day.</a:t>
            </a:r>
          </a:p>
        </p:txBody>
      </p:sp>
      <p:sp>
        <p:nvSpPr>
          <p:cNvPr id="10" name="TextBox 10"/>
          <p:cNvSpPr txBox="1"/>
          <p:nvPr/>
        </p:nvSpPr>
        <p:spPr>
          <a:xfrm>
            <a:off x="12778757" y="8567895"/>
            <a:ext cx="4764294" cy="1247497"/>
          </a:xfrm>
          <a:prstGeom prst="rect">
            <a:avLst/>
          </a:prstGeom>
        </p:spPr>
        <p:txBody>
          <a:bodyPr lIns="0" tIns="0" rIns="0" bIns="0" rtlCol="0" anchor="t">
            <a:spAutoFit/>
          </a:bodyPr>
          <a:lstStyle/>
          <a:p>
            <a:pPr algn="ctr">
              <a:lnSpc>
                <a:spcPts val="4740"/>
              </a:lnSpc>
            </a:pPr>
            <a:r>
              <a:rPr lang="en-US" sz="3385">
                <a:solidFill>
                  <a:srgbClr val="FFFFFF"/>
                </a:solidFill>
                <a:latin typeface="GH Guardian Headline 2"/>
                <a:ea typeface="GH Guardian Headline 2"/>
                <a:cs typeface="GH Guardian Headline 2"/>
                <a:sym typeface="GH Guardian Headline 2"/>
              </a:rPr>
              <a:t>Journalists in conference at The Guardian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301264"/>
            <a:ext cx="16230600" cy="6676075"/>
            <a:chOff x="0" y="0"/>
            <a:chExt cx="4274726" cy="1758308"/>
          </a:xfrm>
        </p:grpSpPr>
        <p:sp>
          <p:nvSpPr>
            <p:cNvPr id="3" name="Freeform 3"/>
            <p:cNvSpPr/>
            <p:nvPr/>
          </p:nvSpPr>
          <p:spPr>
            <a:xfrm>
              <a:off x="0" y="0"/>
              <a:ext cx="4274726" cy="1758308"/>
            </a:xfrm>
            <a:custGeom>
              <a:avLst/>
              <a:gdLst/>
              <a:ahLst/>
              <a:cxnLst/>
              <a:rect l="l" t="t" r="r" b="b"/>
              <a:pathLst>
                <a:path w="4274726" h="1758308">
                  <a:moveTo>
                    <a:pt x="0" y="0"/>
                  </a:moveTo>
                  <a:lnTo>
                    <a:pt x="4274726" y="0"/>
                  </a:lnTo>
                  <a:lnTo>
                    <a:pt x="4274726" y="1758308"/>
                  </a:lnTo>
                  <a:lnTo>
                    <a:pt x="0" y="1758308"/>
                  </a:lnTo>
                  <a:close/>
                </a:path>
              </a:pathLst>
            </a:custGeom>
            <a:solidFill>
              <a:srgbClr val="FFFFFF"/>
            </a:solidFill>
          </p:spPr>
        </p:sp>
        <p:sp>
          <p:nvSpPr>
            <p:cNvPr id="4" name="TextBox 4"/>
            <p:cNvSpPr txBox="1"/>
            <p:nvPr/>
          </p:nvSpPr>
          <p:spPr>
            <a:xfrm>
              <a:off x="0" y="-171450"/>
              <a:ext cx="4274726" cy="1929758"/>
            </a:xfrm>
            <a:prstGeom prst="rect">
              <a:avLst/>
            </a:prstGeom>
          </p:spPr>
          <p:txBody>
            <a:bodyPr lIns="101600" tIns="101600" rIns="101600" bIns="101600" rtlCol="0" anchor="t"/>
            <a:lstStyle/>
            <a:p>
              <a:pPr algn="l">
                <a:lnSpc>
                  <a:spcPts val="6159"/>
                </a:lnSpc>
              </a:pPr>
              <a:r>
                <a:rPr lang="en-US" sz="4399">
                  <a:solidFill>
                    <a:srgbClr val="000000"/>
                  </a:solidFill>
                  <a:latin typeface="GH Guardian Headline 2"/>
                  <a:ea typeface="GH Guardian Headline 2"/>
                  <a:cs typeface="GH Guardian Headline 2"/>
                  <a:sym typeface="GH Guardian Headline 2"/>
                </a:rPr>
                <a:t>                                  </a:t>
              </a:r>
            </a:p>
            <a:p>
              <a:pPr algn="l">
                <a:lnSpc>
                  <a:spcPts val="6159"/>
                </a:lnSpc>
              </a:pPr>
              <a:endParaRPr lang="en-US" sz="4399">
                <a:solidFill>
                  <a:srgbClr val="000000"/>
                </a:solidFill>
                <a:latin typeface="GH Guardian Headline 2"/>
                <a:ea typeface="GH Guardian Headline 2"/>
                <a:cs typeface="GH Guardian Headline 2"/>
                <a:sym typeface="GH Guardian Headline 2"/>
              </a:endParaRPr>
            </a:p>
          </p:txBody>
        </p:sp>
      </p:grpSp>
      <p:sp>
        <p:nvSpPr>
          <p:cNvPr id="5" name="Freeform 5"/>
          <p:cNvSpPr/>
          <p:nvPr/>
        </p:nvSpPr>
        <p:spPr>
          <a:xfrm>
            <a:off x="15917126" y="9129243"/>
            <a:ext cx="2204085" cy="952348"/>
          </a:xfrm>
          <a:custGeom>
            <a:avLst/>
            <a:gdLst/>
            <a:ahLst/>
            <a:cxnLst/>
            <a:rect l="l" t="t" r="r" b="b"/>
            <a:pathLst>
              <a:path w="2204085" h="952348">
                <a:moveTo>
                  <a:pt x="0" y="0"/>
                </a:moveTo>
                <a:lnTo>
                  <a:pt x="2204085" y="0"/>
                </a:lnTo>
                <a:lnTo>
                  <a:pt x="2204085" y="952349"/>
                </a:lnTo>
                <a:lnTo>
                  <a:pt x="0" y="952349"/>
                </a:lnTo>
                <a:lnTo>
                  <a:pt x="0" y="0"/>
                </a:lnTo>
                <a:close/>
              </a:path>
            </a:pathLst>
          </a:custGeom>
          <a:blipFill>
            <a:blip r:embed="rId2"/>
            <a:stretch>
              <a:fillRect/>
            </a:stretch>
          </a:blipFill>
        </p:spPr>
      </p:sp>
      <p:sp>
        <p:nvSpPr>
          <p:cNvPr id="6" name="Freeform 6"/>
          <p:cNvSpPr/>
          <p:nvPr/>
        </p:nvSpPr>
        <p:spPr>
          <a:xfrm>
            <a:off x="1667576" y="2934644"/>
            <a:ext cx="4422812" cy="4422812"/>
          </a:xfrm>
          <a:custGeom>
            <a:avLst/>
            <a:gdLst/>
            <a:ahLst/>
            <a:cxnLst/>
            <a:rect l="l" t="t" r="r" b="b"/>
            <a:pathLst>
              <a:path w="4422812" h="4422812">
                <a:moveTo>
                  <a:pt x="0" y="0"/>
                </a:moveTo>
                <a:lnTo>
                  <a:pt x="4422811" y="0"/>
                </a:lnTo>
                <a:lnTo>
                  <a:pt x="4422811" y="4422811"/>
                </a:lnTo>
                <a:lnTo>
                  <a:pt x="0" y="44228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1028700" y="96838"/>
            <a:ext cx="16230600" cy="1296252"/>
          </a:xfrm>
          <a:prstGeom prst="rect">
            <a:avLst/>
          </a:prstGeom>
        </p:spPr>
        <p:txBody>
          <a:bodyPr lIns="0" tIns="0" rIns="0" bIns="0" rtlCol="0" anchor="t">
            <a:spAutoFit/>
          </a:bodyPr>
          <a:lstStyle/>
          <a:p>
            <a:pPr algn="ctr">
              <a:lnSpc>
                <a:spcPts val="11200"/>
              </a:lnSpc>
            </a:pPr>
            <a:r>
              <a:rPr lang="en-US" sz="8000" b="1" dirty="0">
                <a:solidFill>
                  <a:srgbClr val="FFFFFF"/>
                </a:solidFill>
                <a:latin typeface="GH Guardian Headline 3"/>
                <a:ea typeface="GH Guardian Headline 3"/>
                <a:cs typeface="GH Guardian Headline 3"/>
                <a:sym typeface="GH Guardian Headline 3"/>
              </a:rPr>
              <a:t>News conference</a:t>
            </a:r>
          </a:p>
        </p:txBody>
      </p:sp>
      <p:sp>
        <p:nvSpPr>
          <p:cNvPr id="8" name="Freeform 8"/>
          <p:cNvSpPr/>
          <p:nvPr/>
        </p:nvSpPr>
        <p:spPr>
          <a:xfrm>
            <a:off x="6778266" y="2967486"/>
            <a:ext cx="4389970" cy="4389970"/>
          </a:xfrm>
          <a:custGeom>
            <a:avLst/>
            <a:gdLst/>
            <a:ahLst/>
            <a:cxnLst/>
            <a:rect l="l" t="t" r="r" b="b"/>
            <a:pathLst>
              <a:path w="4389970" h="4389970">
                <a:moveTo>
                  <a:pt x="0" y="0"/>
                </a:moveTo>
                <a:lnTo>
                  <a:pt x="4389969" y="0"/>
                </a:lnTo>
                <a:lnTo>
                  <a:pt x="4389969" y="4389969"/>
                </a:lnTo>
                <a:lnTo>
                  <a:pt x="0" y="438996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Freeform 9"/>
          <p:cNvSpPr/>
          <p:nvPr/>
        </p:nvSpPr>
        <p:spPr>
          <a:xfrm>
            <a:off x="12092160" y="3052155"/>
            <a:ext cx="4305300" cy="4305300"/>
          </a:xfrm>
          <a:custGeom>
            <a:avLst/>
            <a:gdLst/>
            <a:ahLst/>
            <a:cxnLst/>
            <a:rect l="l" t="t" r="r" b="b"/>
            <a:pathLst>
              <a:path w="4305300" h="4305300">
                <a:moveTo>
                  <a:pt x="0" y="0"/>
                </a:moveTo>
                <a:lnTo>
                  <a:pt x="4305300" y="0"/>
                </a:lnTo>
                <a:lnTo>
                  <a:pt x="4305300" y="4305300"/>
                </a:lnTo>
                <a:lnTo>
                  <a:pt x="0" y="43053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1916477" y="3591938"/>
            <a:ext cx="3925010" cy="3063810"/>
          </a:xfrm>
          <a:prstGeom prst="rect">
            <a:avLst/>
          </a:prstGeom>
        </p:spPr>
        <p:txBody>
          <a:bodyPr lIns="0" tIns="0" rIns="0" bIns="0" rtlCol="0" anchor="t">
            <a:spAutoFit/>
          </a:bodyPr>
          <a:lstStyle/>
          <a:p>
            <a:pPr algn="ctr">
              <a:lnSpc>
                <a:spcPts val="5953"/>
              </a:lnSpc>
            </a:pPr>
            <a:r>
              <a:rPr lang="en-US" sz="4252">
                <a:solidFill>
                  <a:srgbClr val="160F0E"/>
                </a:solidFill>
                <a:latin typeface="GH Guardian Headline 2"/>
                <a:ea typeface="GH Guardian Headline 2"/>
                <a:cs typeface="GH Guardian Headline 2"/>
                <a:sym typeface="GH Guardian Headline 2"/>
              </a:rPr>
              <a:t>What is the story informing your audience about?</a:t>
            </a:r>
          </a:p>
        </p:txBody>
      </p:sp>
      <p:sp>
        <p:nvSpPr>
          <p:cNvPr id="11" name="TextBox 11"/>
          <p:cNvSpPr txBox="1"/>
          <p:nvPr/>
        </p:nvSpPr>
        <p:spPr>
          <a:xfrm>
            <a:off x="7010746" y="3968175"/>
            <a:ext cx="3925010" cy="2311335"/>
          </a:xfrm>
          <a:prstGeom prst="rect">
            <a:avLst/>
          </a:prstGeom>
        </p:spPr>
        <p:txBody>
          <a:bodyPr lIns="0" tIns="0" rIns="0" bIns="0" rtlCol="0" anchor="t">
            <a:spAutoFit/>
          </a:bodyPr>
          <a:lstStyle/>
          <a:p>
            <a:pPr algn="ctr">
              <a:lnSpc>
                <a:spcPts val="5953"/>
              </a:lnSpc>
            </a:pPr>
            <a:r>
              <a:rPr lang="en-US" sz="4252">
                <a:solidFill>
                  <a:srgbClr val="160F0E"/>
                </a:solidFill>
                <a:latin typeface="GH Guardian Headline 2"/>
                <a:ea typeface="GH Guardian Headline 2"/>
                <a:cs typeface="GH Guardian Headline 2"/>
                <a:sym typeface="GH Guardian Headline 2"/>
              </a:rPr>
              <a:t>What is the purpose of the story?</a:t>
            </a:r>
          </a:p>
        </p:txBody>
      </p:sp>
      <p:sp>
        <p:nvSpPr>
          <p:cNvPr id="12" name="TextBox 12"/>
          <p:cNvSpPr txBox="1"/>
          <p:nvPr/>
        </p:nvSpPr>
        <p:spPr>
          <a:xfrm>
            <a:off x="12339810" y="3591938"/>
            <a:ext cx="3925010" cy="3063810"/>
          </a:xfrm>
          <a:prstGeom prst="rect">
            <a:avLst/>
          </a:prstGeom>
        </p:spPr>
        <p:txBody>
          <a:bodyPr lIns="0" tIns="0" rIns="0" bIns="0" rtlCol="0" anchor="t">
            <a:spAutoFit/>
          </a:bodyPr>
          <a:lstStyle/>
          <a:p>
            <a:pPr algn="ctr">
              <a:lnSpc>
                <a:spcPts val="5953"/>
              </a:lnSpc>
            </a:pPr>
            <a:r>
              <a:rPr lang="en-US" sz="4252">
                <a:solidFill>
                  <a:srgbClr val="160F0E"/>
                </a:solidFill>
                <a:latin typeface="GH Guardian Headline 2"/>
                <a:ea typeface="GH Guardian Headline 2"/>
                <a:cs typeface="GH Guardian Headline 2"/>
                <a:sym typeface="GH Guardian Headline 2"/>
              </a:rPr>
              <a:t>Why would this story be interesting for your audience?</a:t>
            </a:r>
          </a:p>
        </p:txBody>
      </p:sp>
      <p:sp>
        <p:nvSpPr>
          <p:cNvPr id="13" name="TextBox 13"/>
          <p:cNvSpPr txBox="1"/>
          <p:nvPr/>
        </p:nvSpPr>
        <p:spPr>
          <a:xfrm>
            <a:off x="1155440" y="7830713"/>
            <a:ext cx="16230600" cy="671830"/>
          </a:xfrm>
          <a:prstGeom prst="rect">
            <a:avLst/>
          </a:prstGeom>
        </p:spPr>
        <p:txBody>
          <a:bodyPr lIns="0" tIns="0" rIns="0" bIns="0" rtlCol="0" anchor="t">
            <a:spAutoFit/>
          </a:bodyPr>
          <a:lstStyle/>
          <a:p>
            <a:pPr algn="ctr">
              <a:lnSpc>
                <a:spcPts val="4969"/>
              </a:lnSpc>
            </a:pPr>
            <a:r>
              <a:rPr lang="en-US" sz="3549">
                <a:solidFill>
                  <a:srgbClr val="000000"/>
                </a:solidFill>
                <a:latin typeface="GH Guardian Headline 3"/>
                <a:ea typeface="GH Guardian Headline 3"/>
                <a:cs typeface="GH Guardian Headline 3"/>
                <a:sym typeface="GH Guardian Headline 3"/>
              </a:rPr>
              <a:t>Which of your stories should feature as the lead story on the front page?</a:t>
            </a:r>
          </a:p>
        </p:txBody>
      </p:sp>
      <p:sp>
        <p:nvSpPr>
          <p:cNvPr id="14" name="TextBox 14"/>
          <p:cNvSpPr txBox="1"/>
          <p:nvPr/>
        </p:nvSpPr>
        <p:spPr>
          <a:xfrm>
            <a:off x="4965464" y="1518487"/>
            <a:ext cx="8357071" cy="531940"/>
          </a:xfrm>
          <a:prstGeom prst="rect">
            <a:avLst/>
          </a:prstGeom>
        </p:spPr>
        <p:txBody>
          <a:bodyPr wrap="square" lIns="0" tIns="0" rIns="0" bIns="0" rtlCol="0" anchor="t">
            <a:spAutoFit/>
          </a:bodyPr>
          <a:lstStyle/>
          <a:p>
            <a:pPr algn="ctr">
              <a:lnSpc>
                <a:spcPts val="4581"/>
              </a:lnSpc>
              <a:spcBef>
                <a:spcPct val="0"/>
              </a:spcBef>
            </a:pPr>
            <a:r>
              <a:rPr lang="en-US" sz="3272" dirty="0">
                <a:solidFill>
                  <a:srgbClr val="000000"/>
                </a:solidFill>
                <a:latin typeface="GH Guardian Headline 2"/>
                <a:ea typeface="GH Guardian Headline 2"/>
                <a:cs typeface="GH Guardian Headline 2"/>
                <a:sym typeface="GH Guardian Headline 2"/>
              </a:rPr>
              <a:t> </a:t>
            </a:r>
            <a:r>
              <a:rPr lang="en-US" sz="3272" dirty="0">
                <a:solidFill>
                  <a:srgbClr val="FFFFFF"/>
                </a:solidFill>
                <a:latin typeface="GH Guardian Headline 2"/>
                <a:ea typeface="GH Guardian Headline 2"/>
                <a:cs typeface="GH Guardian Headline 2"/>
                <a:sym typeface="GH Guardian Headline 2"/>
              </a:rPr>
              <a:t>It’s time to share your chosen stories!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sp>
        <p:nvSpPr>
          <p:cNvPr id="3" name="TextBox 3"/>
          <p:cNvSpPr txBox="1"/>
          <p:nvPr/>
        </p:nvSpPr>
        <p:spPr>
          <a:xfrm>
            <a:off x="4484117" y="822815"/>
            <a:ext cx="9319766" cy="2164182"/>
          </a:xfrm>
          <a:prstGeom prst="rect">
            <a:avLst/>
          </a:prstGeom>
        </p:spPr>
        <p:txBody>
          <a:bodyPr lIns="0" tIns="0" rIns="0" bIns="0" rtlCol="0" anchor="t">
            <a:spAutoFit/>
          </a:bodyPr>
          <a:lstStyle/>
          <a:p>
            <a:pPr algn="ctr">
              <a:lnSpc>
                <a:spcPts val="18694"/>
              </a:lnSpc>
            </a:pPr>
            <a:r>
              <a:rPr lang="en-US" sz="13353" b="1" dirty="0">
                <a:solidFill>
                  <a:srgbClr val="FFFFFF"/>
                </a:solidFill>
                <a:latin typeface="GH Guardian Headline 3"/>
                <a:ea typeface="GH Guardian Headline 3"/>
                <a:cs typeface="GH Guardian Headline 3"/>
                <a:sym typeface="GH Guardian Headline 3"/>
              </a:rPr>
              <a:t>Lesson 2</a:t>
            </a:r>
          </a:p>
        </p:txBody>
      </p:sp>
      <p:sp>
        <p:nvSpPr>
          <p:cNvPr id="4" name="TextBox 4"/>
          <p:cNvSpPr txBox="1"/>
          <p:nvPr/>
        </p:nvSpPr>
        <p:spPr>
          <a:xfrm>
            <a:off x="2104604" y="3459755"/>
            <a:ext cx="14078792" cy="4418362"/>
          </a:xfrm>
          <a:prstGeom prst="rect">
            <a:avLst/>
          </a:prstGeom>
        </p:spPr>
        <p:txBody>
          <a:bodyPr lIns="0" tIns="0" rIns="0" bIns="0" rtlCol="0" anchor="t">
            <a:spAutoFit/>
          </a:bodyPr>
          <a:lstStyle/>
          <a:p>
            <a:pPr algn="ctr">
              <a:lnSpc>
                <a:spcPts val="16868"/>
              </a:lnSpc>
            </a:pPr>
            <a:r>
              <a:rPr lang="en-US" sz="12048">
                <a:solidFill>
                  <a:srgbClr val="FFFFFF"/>
                </a:solidFill>
                <a:latin typeface="GH Guardian Headline 2"/>
                <a:ea typeface="GH Guardian Headline 2"/>
                <a:cs typeface="GH Guardian Headline 2"/>
                <a:sym typeface="GH Guardian Headline 2"/>
              </a:rPr>
              <a:t>Identifying newsworthy stories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5869722" y="9137749"/>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3" name="Group 3"/>
          <p:cNvGrpSpPr/>
          <p:nvPr/>
        </p:nvGrpSpPr>
        <p:grpSpPr>
          <a:xfrm>
            <a:off x="1719468" y="2667571"/>
            <a:ext cx="14849063" cy="5545192"/>
            <a:chOff x="0" y="0"/>
            <a:chExt cx="3910864" cy="1460462"/>
          </a:xfrm>
        </p:grpSpPr>
        <p:sp>
          <p:nvSpPr>
            <p:cNvPr id="4" name="Freeform 4"/>
            <p:cNvSpPr/>
            <p:nvPr/>
          </p:nvSpPr>
          <p:spPr>
            <a:xfrm>
              <a:off x="0" y="0"/>
              <a:ext cx="3910864" cy="1460462"/>
            </a:xfrm>
            <a:custGeom>
              <a:avLst/>
              <a:gdLst/>
              <a:ahLst/>
              <a:cxnLst/>
              <a:rect l="l" t="t" r="r" b="b"/>
              <a:pathLst>
                <a:path w="3910864" h="1460462">
                  <a:moveTo>
                    <a:pt x="0" y="0"/>
                  </a:moveTo>
                  <a:lnTo>
                    <a:pt x="3910864" y="0"/>
                  </a:lnTo>
                  <a:lnTo>
                    <a:pt x="3910864" y="1460462"/>
                  </a:lnTo>
                  <a:lnTo>
                    <a:pt x="0" y="1460462"/>
                  </a:lnTo>
                  <a:close/>
                </a:path>
              </a:pathLst>
            </a:custGeom>
            <a:solidFill>
              <a:srgbClr val="FFFFFF"/>
            </a:solidFill>
          </p:spPr>
        </p:sp>
        <p:sp>
          <p:nvSpPr>
            <p:cNvPr id="5" name="TextBox 5"/>
            <p:cNvSpPr txBox="1"/>
            <p:nvPr/>
          </p:nvSpPr>
          <p:spPr>
            <a:xfrm>
              <a:off x="0" y="-76200"/>
              <a:ext cx="3910864" cy="1536662"/>
            </a:xfrm>
            <a:prstGeom prst="rect">
              <a:avLst/>
            </a:prstGeom>
          </p:spPr>
          <p:txBody>
            <a:bodyPr lIns="50800" tIns="50800" rIns="50800" bIns="50800" rtlCol="0" anchor="ctr"/>
            <a:lstStyle/>
            <a:p>
              <a:pPr algn="ctr">
                <a:lnSpc>
                  <a:spcPts val="2808"/>
                </a:lnSpc>
              </a:pPr>
              <a:endParaRPr/>
            </a:p>
          </p:txBody>
        </p:sp>
      </p:grpSp>
      <p:sp>
        <p:nvSpPr>
          <p:cNvPr id="6" name="TextBox 6"/>
          <p:cNvSpPr txBox="1"/>
          <p:nvPr/>
        </p:nvSpPr>
        <p:spPr>
          <a:xfrm>
            <a:off x="1484851" y="2684006"/>
            <a:ext cx="15318297" cy="5397500"/>
          </a:xfrm>
          <a:prstGeom prst="rect">
            <a:avLst/>
          </a:prstGeom>
        </p:spPr>
        <p:txBody>
          <a:bodyPr lIns="0" tIns="0" rIns="0" bIns="0" rtlCol="0" anchor="t">
            <a:spAutoFit/>
          </a:bodyPr>
          <a:lstStyle/>
          <a:p>
            <a:pPr marL="1079501" lvl="1" indent="-539750" algn="l">
              <a:lnSpc>
                <a:spcPts val="7000"/>
              </a:lnSpc>
              <a:buFont typeface="Arial"/>
              <a:buChar char="•"/>
            </a:pPr>
            <a:r>
              <a:rPr lang="en-US" sz="5000">
                <a:solidFill>
                  <a:srgbClr val="160F0E"/>
                </a:solidFill>
                <a:latin typeface="GH Guardian Headline 1"/>
                <a:ea typeface="GH Guardian Headline 1"/>
                <a:cs typeface="GH Guardian Headline 1"/>
                <a:sym typeface="GH Guardian Headline 1"/>
              </a:rPr>
              <a:t>What would the world be like without news?</a:t>
            </a:r>
          </a:p>
          <a:p>
            <a:pPr marL="1079501" lvl="1" indent="-539750" algn="l">
              <a:lnSpc>
                <a:spcPts val="7000"/>
              </a:lnSpc>
              <a:buFont typeface="Arial"/>
              <a:buChar char="•"/>
            </a:pPr>
            <a:r>
              <a:rPr lang="en-US" sz="5000">
                <a:solidFill>
                  <a:srgbClr val="160F0E"/>
                </a:solidFill>
                <a:latin typeface="GH Guardian Headline 1"/>
                <a:ea typeface="GH Guardian Headline 1"/>
                <a:cs typeface="GH Guardian Headline 1"/>
                <a:sym typeface="GH Guardian Headline 1"/>
              </a:rPr>
              <a:t>What would happen if news companies didn’t exist? </a:t>
            </a:r>
          </a:p>
          <a:p>
            <a:pPr marL="1079501" lvl="1" indent="-539750" algn="l">
              <a:lnSpc>
                <a:spcPts val="7000"/>
              </a:lnSpc>
              <a:buFont typeface="Arial"/>
              <a:buChar char="•"/>
            </a:pPr>
            <a:r>
              <a:rPr lang="en-US" sz="5000">
                <a:solidFill>
                  <a:srgbClr val="160F0E"/>
                </a:solidFill>
                <a:latin typeface="GH Guardian Headline 1"/>
                <a:ea typeface="GH Guardian Headline 1"/>
                <a:cs typeface="GH Guardian Headline 1"/>
                <a:sym typeface="GH Guardian Headline 1"/>
              </a:rPr>
              <a:t>What would happen without news? </a:t>
            </a:r>
          </a:p>
          <a:p>
            <a:pPr marL="1079501" lvl="1" indent="-539750" algn="l">
              <a:lnSpc>
                <a:spcPts val="7000"/>
              </a:lnSpc>
              <a:buFont typeface="Arial"/>
              <a:buChar char="•"/>
            </a:pPr>
            <a:r>
              <a:rPr lang="en-US" sz="5000">
                <a:solidFill>
                  <a:srgbClr val="160F0E"/>
                </a:solidFill>
                <a:latin typeface="GH Guardian Headline 1"/>
                <a:ea typeface="GH Guardian Headline 1"/>
                <a:cs typeface="GH Guardian Headline 1"/>
                <a:sym typeface="GH Guardian Headline 1"/>
              </a:rPr>
              <a:t>What would people no longer be able to find out?</a:t>
            </a:r>
          </a:p>
        </p:txBody>
      </p:sp>
      <p:sp>
        <p:nvSpPr>
          <p:cNvPr id="7" name="TextBox 7"/>
          <p:cNvSpPr txBox="1"/>
          <p:nvPr/>
        </p:nvSpPr>
        <p:spPr>
          <a:xfrm>
            <a:off x="5410200" y="610061"/>
            <a:ext cx="6687443" cy="1157561"/>
          </a:xfrm>
          <a:prstGeom prst="rect">
            <a:avLst/>
          </a:prstGeom>
        </p:spPr>
        <p:txBody>
          <a:bodyPr wrap="square" lIns="0" tIns="0" rIns="0" bIns="0" rtlCol="0" anchor="t">
            <a:spAutoFit/>
          </a:bodyPr>
          <a:lstStyle/>
          <a:p>
            <a:pPr algn="ctr">
              <a:lnSpc>
                <a:spcPts val="10009"/>
              </a:lnSpc>
            </a:pPr>
            <a:r>
              <a:rPr lang="en-US" sz="7149" b="1" dirty="0">
                <a:solidFill>
                  <a:srgbClr val="FFFFFF"/>
                </a:solidFill>
                <a:latin typeface="GH Guardian Headline 3"/>
                <a:ea typeface="GH Guardian Headline 3"/>
                <a:cs typeface="GH Guardian Headline 3"/>
                <a:sym typeface="GH Guardian Headline 3"/>
              </a:rPr>
              <a:t>Let’s discuss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1028700" y="4929068"/>
            <a:ext cx="16230600" cy="2421160"/>
            <a:chOff x="0" y="0"/>
            <a:chExt cx="4274726" cy="637672"/>
          </a:xfrm>
        </p:grpSpPr>
        <p:sp>
          <p:nvSpPr>
            <p:cNvPr id="3" name="Freeform 3"/>
            <p:cNvSpPr/>
            <p:nvPr/>
          </p:nvSpPr>
          <p:spPr>
            <a:xfrm>
              <a:off x="0" y="0"/>
              <a:ext cx="4274726" cy="637672"/>
            </a:xfrm>
            <a:custGeom>
              <a:avLst/>
              <a:gdLst/>
              <a:ahLst/>
              <a:cxnLst/>
              <a:rect l="l" t="t" r="r" b="b"/>
              <a:pathLst>
                <a:path w="4274726" h="637672">
                  <a:moveTo>
                    <a:pt x="0" y="0"/>
                  </a:moveTo>
                  <a:lnTo>
                    <a:pt x="4274726" y="0"/>
                  </a:lnTo>
                  <a:lnTo>
                    <a:pt x="4274726" y="637672"/>
                  </a:lnTo>
                  <a:lnTo>
                    <a:pt x="0" y="637672"/>
                  </a:lnTo>
                  <a:close/>
                </a:path>
              </a:pathLst>
            </a:custGeom>
            <a:solidFill>
              <a:srgbClr val="FFFFFF"/>
            </a:solidFill>
          </p:spPr>
        </p:sp>
        <p:sp>
          <p:nvSpPr>
            <p:cNvPr id="4" name="TextBox 4"/>
            <p:cNvSpPr txBox="1"/>
            <p:nvPr/>
          </p:nvSpPr>
          <p:spPr>
            <a:xfrm>
              <a:off x="0" y="-57150"/>
              <a:ext cx="4274726" cy="694822"/>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6" name="Group 6"/>
          <p:cNvGrpSpPr/>
          <p:nvPr/>
        </p:nvGrpSpPr>
        <p:grpSpPr>
          <a:xfrm>
            <a:off x="1028700" y="1028700"/>
            <a:ext cx="11038753" cy="1756366"/>
            <a:chOff x="0" y="0"/>
            <a:chExt cx="2907326" cy="462582"/>
          </a:xfrm>
        </p:grpSpPr>
        <p:sp>
          <p:nvSpPr>
            <p:cNvPr id="7" name="Freeform 7"/>
            <p:cNvSpPr/>
            <p:nvPr/>
          </p:nvSpPr>
          <p:spPr>
            <a:xfrm>
              <a:off x="0" y="0"/>
              <a:ext cx="2907326" cy="462582"/>
            </a:xfrm>
            <a:custGeom>
              <a:avLst/>
              <a:gdLst/>
              <a:ahLst/>
              <a:cxnLst/>
              <a:rect l="l" t="t" r="r" b="b"/>
              <a:pathLst>
                <a:path w="2907326" h="462582">
                  <a:moveTo>
                    <a:pt x="0" y="0"/>
                  </a:moveTo>
                  <a:lnTo>
                    <a:pt x="2907326" y="0"/>
                  </a:lnTo>
                  <a:lnTo>
                    <a:pt x="2907326" y="462582"/>
                  </a:lnTo>
                  <a:lnTo>
                    <a:pt x="0" y="462582"/>
                  </a:lnTo>
                  <a:close/>
                </a:path>
              </a:pathLst>
            </a:custGeom>
            <a:solidFill>
              <a:srgbClr val="FFFFFF"/>
            </a:solidFill>
          </p:spPr>
        </p:sp>
        <p:sp>
          <p:nvSpPr>
            <p:cNvPr id="8" name="TextBox 8"/>
            <p:cNvSpPr txBox="1"/>
            <p:nvPr/>
          </p:nvSpPr>
          <p:spPr>
            <a:xfrm>
              <a:off x="0" y="-57150"/>
              <a:ext cx="2907326" cy="519732"/>
            </a:xfrm>
            <a:prstGeom prst="rect">
              <a:avLst/>
            </a:prstGeom>
          </p:spPr>
          <p:txBody>
            <a:bodyPr lIns="50800" tIns="50800" rIns="50800" bIns="50800" rtlCol="0" anchor="ctr"/>
            <a:lstStyle/>
            <a:p>
              <a:pPr algn="ctr">
                <a:lnSpc>
                  <a:spcPts val="1960"/>
                </a:lnSpc>
              </a:pPr>
              <a:endParaRPr/>
            </a:p>
          </p:txBody>
        </p:sp>
      </p:grpSp>
      <p:sp>
        <p:nvSpPr>
          <p:cNvPr id="9" name="TextBox 9"/>
          <p:cNvSpPr txBox="1"/>
          <p:nvPr/>
        </p:nvSpPr>
        <p:spPr>
          <a:xfrm>
            <a:off x="1196480" y="4962525"/>
            <a:ext cx="15895040" cy="2003369"/>
          </a:xfrm>
          <a:prstGeom prst="rect">
            <a:avLst/>
          </a:prstGeom>
        </p:spPr>
        <p:txBody>
          <a:bodyPr lIns="0" tIns="0" rIns="0" bIns="0" rtlCol="0" anchor="t">
            <a:spAutoFit/>
          </a:bodyPr>
          <a:lstStyle/>
          <a:p>
            <a:pPr algn="l">
              <a:lnSpc>
                <a:spcPts val="6299"/>
              </a:lnSpc>
            </a:pPr>
            <a:r>
              <a:rPr lang="en-US" sz="4499" b="1" dirty="0">
                <a:solidFill>
                  <a:srgbClr val="160F0E"/>
                </a:solidFill>
                <a:latin typeface="GH Guardian Headline 1"/>
                <a:ea typeface="GH Guardian Headline 1"/>
                <a:cs typeface="GH Guardian Headline 1"/>
                <a:sym typeface="GH Guardian Headline 1"/>
              </a:rPr>
              <a:t>Journalist training school</a:t>
            </a:r>
          </a:p>
          <a:p>
            <a:pPr algn="l">
              <a:lnSpc>
                <a:spcPts val="4899"/>
              </a:lnSpc>
            </a:pPr>
            <a:r>
              <a:rPr lang="en-US" sz="3499" dirty="0">
                <a:solidFill>
                  <a:srgbClr val="160F0E"/>
                </a:solidFill>
                <a:latin typeface="GH Guardian Headline 2"/>
                <a:ea typeface="GH Guardian Headline 2"/>
                <a:cs typeface="GH Guardian Headline 2"/>
                <a:sym typeface="GH Guardian Headline 2"/>
              </a:rPr>
              <a:t>Journalists must be able to identify newsworthy stories that will be interesting and informative for their audience.</a:t>
            </a:r>
          </a:p>
        </p:txBody>
      </p:sp>
      <p:sp>
        <p:nvSpPr>
          <p:cNvPr id="10" name="TextBox 10"/>
          <p:cNvSpPr txBox="1"/>
          <p:nvPr/>
        </p:nvSpPr>
        <p:spPr>
          <a:xfrm>
            <a:off x="1175507" y="996796"/>
            <a:ext cx="10681892" cy="2968625"/>
          </a:xfrm>
          <a:prstGeom prst="rect">
            <a:avLst/>
          </a:prstGeom>
        </p:spPr>
        <p:txBody>
          <a:bodyPr lIns="0" tIns="0" rIns="0" bIns="0" rtlCol="0" anchor="t">
            <a:spAutoFit/>
          </a:bodyPr>
          <a:lstStyle/>
          <a:p>
            <a:pPr algn="l">
              <a:lnSpc>
                <a:spcPts val="6299"/>
              </a:lnSpc>
              <a:spcBef>
                <a:spcPct val="0"/>
              </a:spcBef>
            </a:pPr>
            <a:r>
              <a:rPr lang="en-US" sz="4500" b="1" dirty="0">
                <a:solidFill>
                  <a:srgbClr val="160F0E"/>
                </a:solidFill>
                <a:latin typeface="GH Guardian Headline 3"/>
                <a:ea typeface="GH Guardian Headline 3"/>
                <a:cs typeface="GH Guardian Headline 3"/>
                <a:sym typeface="GH Guardian Headline 3"/>
              </a:rPr>
              <a:t>Learning objective</a:t>
            </a:r>
          </a:p>
          <a:p>
            <a:pPr algn="l">
              <a:lnSpc>
                <a:spcPts val="5599"/>
              </a:lnSpc>
              <a:spcBef>
                <a:spcPct val="0"/>
              </a:spcBef>
            </a:pPr>
            <a:r>
              <a:rPr lang="en-US" sz="3999" dirty="0">
                <a:solidFill>
                  <a:srgbClr val="160F0E"/>
                </a:solidFill>
                <a:latin typeface="GH Guardian Headline 2"/>
                <a:ea typeface="GH Guardian Headline 2"/>
                <a:cs typeface="GH Guardian Headline 2"/>
                <a:sym typeface="GH Guardian Headline 2"/>
              </a:rPr>
              <a:t>To know what makes a story newsworthy.</a:t>
            </a:r>
          </a:p>
          <a:p>
            <a:pPr algn="l">
              <a:lnSpc>
                <a:spcPts val="5599"/>
              </a:lnSpc>
              <a:spcBef>
                <a:spcPct val="0"/>
              </a:spcBef>
            </a:pPr>
            <a:endParaRPr lang="en-US" sz="3999" dirty="0">
              <a:solidFill>
                <a:srgbClr val="160F0E"/>
              </a:solidFill>
              <a:latin typeface="GH Guardian Headline 2"/>
              <a:ea typeface="GH Guardian Headline 2"/>
              <a:cs typeface="GH Guardian Headline 2"/>
              <a:sym typeface="GH Guardian Headline 2"/>
            </a:endParaRPr>
          </a:p>
          <a:p>
            <a:pPr algn="l">
              <a:lnSpc>
                <a:spcPts val="5599"/>
              </a:lnSpc>
              <a:spcBef>
                <a:spcPct val="0"/>
              </a:spcBef>
            </a:pPr>
            <a:endParaRPr lang="en-US" sz="3999" dirty="0">
              <a:solidFill>
                <a:srgbClr val="160F0E"/>
              </a:solidFill>
              <a:latin typeface="GH Guardian Headline 2"/>
              <a:ea typeface="GH Guardian Headline 2"/>
              <a:cs typeface="GH Guardian Headline 2"/>
              <a:sym typeface="GH Guardian Headline 2"/>
            </a:endParaRPr>
          </a:p>
        </p:txBody>
      </p:sp>
      <p:sp>
        <p:nvSpPr>
          <p:cNvPr id="11" name="Freeform 11"/>
          <p:cNvSpPr/>
          <p:nvPr/>
        </p:nvSpPr>
        <p:spPr>
          <a:xfrm>
            <a:off x="9239748" y="0"/>
            <a:ext cx="8592957" cy="6446537"/>
          </a:xfrm>
          <a:custGeom>
            <a:avLst/>
            <a:gdLst/>
            <a:ahLst/>
            <a:cxnLst/>
            <a:rect l="l" t="t" r="r" b="b"/>
            <a:pathLst>
              <a:path w="8592957" h="6446537">
                <a:moveTo>
                  <a:pt x="0" y="0"/>
                </a:moveTo>
                <a:lnTo>
                  <a:pt x="8592957" y="0"/>
                </a:lnTo>
                <a:lnTo>
                  <a:pt x="8592957" y="6446537"/>
                </a:lnTo>
                <a:lnTo>
                  <a:pt x="0" y="6446537"/>
                </a:lnTo>
                <a:lnTo>
                  <a:pt x="0" y="0"/>
                </a:lnTo>
                <a:close/>
              </a:path>
            </a:pathLst>
          </a:custGeom>
          <a:blipFill>
            <a:blip r:embed="rId3"/>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1028700" y="3879695"/>
            <a:ext cx="16230600" cy="3918820"/>
            <a:chOff x="0" y="0"/>
            <a:chExt cx="4274726" cy="1032117"/>
          </a:xfrm>
        </p:grpSpPr>
        <p:sp>
          <p:nvSpPr>
            <p:cNvPr id="3" name="Freeform 3"/>
            <p:cNvSpPr/>
            <p:nvPr/>
          </p:nvSpPr>
          <p:spPr>
            <a:xfrm>
              <a:off x="0" y="0"/>
              <a:ext cx="4274726" cy="1032117"/>
            </a:xfrm>
            <a:custGeom>
              <a:avLst/>
              <a:gdLst/>
              <a:ahLst/>
              <a:cxnLst/>
              <a:rect l="l" t="t" r="r" b="b"/>
              <a:pathLst>
                <a:path w="4274726" h="1032117">
                  <a:moveTo>
                    <a:pt x="0" y="0"/>
                  </a:moveTo>
                  <a:lnTo>
                    <a:pt x="4274726" y="0"/>
                  </a:lnTo>
                  <a:lnTo>
                    <a:pt x="4274726" y="1032117"/>
                  </a:lnTo>
                  <a:lnTo>
                    <a:pt x="0" y="1032117"/>
                  </a:lnTo>
                  <a:close/>
                </a:path>
              </a:pathLst>
            </a:custGeom>
            <a:solidFill>
              <a:srgbClr val="FFFFFF"/>
            </a:solidFill>
          </p:spPr>
        </p:sp>
        <p:sp>
          <p:nvSpPr>
            <p:cNvPr id="4" name="TextBox 4"/>
            <p:cNvSpPr txBox="1"/>
            <p:nvPr/>
          </p:nvSpPr>
          <p:spPr>
            <a:xfrm>
              <a:off x="0" y="-57150"/>
              <a:ext cx="4274726" cy="1089267"/>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6" name="Group 6"/>
          <p:cNvGrpSpPr/>
          <p:nvPr/>
        </p:nvGrpSpPr>
        <p:grpSpPr>
          <a:xfrm>
            <a:off x="1028700" y="1052419"/>
            <a:ext cx="6170474" cy="1091300"/>
            <a:chOff x="0" y="0"/>
            <a:chExt cx="1625145" cy="287421"/>
          </a:xfrm>
        </p:grpSpPr>
        <p:sp>
          <p:nvSpPr>
            <p:cNvPr id="7" name="Freeform 7"/>
            <p:cNvSpPr/>
            <p:nvPr/>
          </p:nvSpPr>
          <p:spPr>
            <a:xfrm>
              <a:off x="0" y="0"/>
              <a:ext cx="1625145" cy="287421"/>
            </a:xfrm>
            <a:custGeom>
              <a:avLst/>
              <a:gdLst/>
              <a:ahLst/>
              <a:cxnLst/>
              <a:rect l="l" t="t" r="r" b="b"/>
              <a:pathLst>
                <a:path w="1625145" h="287421">
                  <a:moveTo>
                    <a:pt x="0" y="0"/>
                  </a:moveTo>
                  <a:lnTo>
                    <a:pt x="1625145" y="0"/>
                  </a:lnTo>
                  <a:lnTo>
                    <a:pt x="1625145" y="287421"/>
                  </a:lnTo>
                  <a:lnTo>
                    <a:pt x="0" y="287421"/>
                  </a:lnTo>
                  <a:close/>
                </a:path>
              </a:pathLst>
            </a:custGeom>
            <a:solidFill>
              <a:srgbClr val="FFFFFF"/>
            </a:solidFill>
          </p:spPr>
        </p:sp>
        <p:sp>
          <p:nvSpPr>
            <p:cNvPr id="8" name="TextBox 8"/>
            <p:cNvSpPr txBox="1"/>
            <p:nvPr/>
          </p:nvSpPr>
          <p:spPr>
            <a:xfrm>
              <a:off x="0" y="-57150"/>
              <a:ext cx="1625145" cy="344571"/>
            </a:xfrm>
            <a:prstGeom prst="rect">
              <a:avLst/>
            </a:prstGeom>
          </p:spPr>
          <p:txBody>
            <a:bodyPr lIns="50800" tIns="50800" rIns="50800" bIns="50800" rtlCol="0" anchor="ctr"/>
            <a:lstStyle/>
            <a:p>
              <a:pPr algn="ctr">
                <a:lnSpc>
                  <a:spcPts val="1960"/>
                </a:lnSpc>
              </a:pPr>
              <a:endParaRPr/>
            </a:p>
          </p:txBody>
        </p:sp>
      </p:grpSp>
      <p:sp>
        <p:nvSpPr>
          <p:cNvPr id="9" name="Freeform 9"/>
          <p:cNvSpPr/>
          <p:nvPr/>
        </p:nvSpPr>
        <p:spPr>
          <a:xfrm>
            <a:off x="11633153" y="-173293"/>
            <a:ext cx="6012397" cy="6012397"/>
          </a:xfrm>
          <a:custGeom>
            <a:avLst/>
            <a:gdLst/>
            <a:ahLst/>
            <a:cxnLst/>
            <a:rect l="l" t="t" r="r" b="b"/>
            <a:pathLst>
              <a:path w="6012397" h="6012397">
                <a:moveTo>
                  <a:pt x="0" y="0"/>
                </a:moveTo>
                <a:lnTo>
                  <a:pt x="6012397" y="0"/>
                </a:lnTo>
                <a:lnTo>
                  <a:pt x="6012397" y="6012397"/>
                </a:lnTo>
                <a:lnTo>
                  <a:pt x="0" y="6012397"/>
                </a:lnTo>
                <a:lnTo>
                  <a:pt x="0" y="0"/>
                </a:lnTo>
                <a:close/>
              </a:path>
            </a:pathLst>
          </a:custGeom>
          <a:blipFill>
            <a:blip r:embed="rId3"/>
            <a:stretch>
              <a:fillRect/>
            </a:stretch>
          </a:blipFill>
        </p:spPr>
      </p:sp>
      <p:sp>
        <p:nvSpPr>
          <p:cNvPr id="10" name="TextBox 10"/>
          <p:cNvSpPr txBox="1"/>
          <p:nvPr/>
        </p:nvSpPr>
        <p:spPr>
          <a:xfrm>
            <a:off x="1028700" y="4288789"/>
            <a:ext cx="15895040" cy="3860727"/>
          </a:xfrm>
          <a:prstGeom prst="rect">
            <a:avLst/>
          </a:prstGeom>
        </p:spPr>
        <p:txBody>
          <a:bodyPr lIns="0" tIns="0" rIns="0" bIns="0" rtlCol="0" anchor="t">
            <a:spAutoFit/>
          </a:bodyPr>
          <a:lstStyle/>
          <a:p>
            <a:pPr marL="971535" lvl="1" indent="-485768" algn="l">
              <a:lnSpc>
                <a:spcPts val="6299"/>
              </a:lnSpc>
              <a:buFont typeface="Arial"/>
              <a:buChar char="•"/>
            </a:pPr>
            <a:r>
              <a:rPr lang="en-US" sz="4499">
                <a:solidFill>
                  <a:srgbClr val="160F0E"/>
                </a:solidFill>
                <a:latin typeface="GH Guardian Headline 2"/>
                <a:ea typeface="GH Guardian Headline 2"/>
                <a:cs typeface="GH Guardian Headline 2"/>
                <a:sym typeface="GH Guardian Headline 2"/>
              </a:rPr>
              <a:t>Identify the main categories of news.</a:t>
            </a:r>
          </a:p>
          <a:p>
            <a:pPr marL="971535" lvl="1" indent="-485768" algn="l">
              <a:lnSpc>
                <a:spcPts val="6299"/>
              </a:lnSpc>
              <a:buFont typeface="Arial"/>
              <a:buChar char="•"/>
            </a:pPr>
            <a:r>
              <a:rPr lang="en-US" sz="4499">
                <a:solidFill>
                  <a:srgbClr val="160F0E"/>
                </a:solidFill>
                <a:latin typeface="GH Guardian Headline 2"/>
                <a:ea typeface="GH Guardian Headline 2"/>
                <a:cs typeface="GH Guardian Headline 2"/>
                <a:sym typeface="GH Guardian Headline 2"/>
              </a:rPr>
              <a:t>Explain how news stories are chosen by desk editors.</a:t>
            </a:r>
          </a:p>
          <a:p>
            <a:pPr marL="971535" lvl="1" indent="-485768" algn="l">
              <a:lnSpc>
                <a:spcPts val="6299"/>
              </a:lnSpc>
              <a:buFont typeface="Arial"/>
              <a:buChar char="•"/>
            </a:pPr>
            <a:r>
              <a:rPr lang="en-US" sz="4499">
                <a:solidFill>
                  <a:srgbClr val="160F0E"/>
                </a:solidFill>
                <a:latin typeface="GH Guardian Headline 2"/>
                <a:ea typeface="GH Guardian Headline 2"/>
                <a:cs typeface="GH Guardian Headline 2"/>
                <a:sym typeface="GH Guardian Headline 2"/>
              </a:rPr>
              <a:t>Use news criteria to justify why a news story is newsworthy.</a:t>
            </a:r>
          </a:p>
          <a:p>
            <a:pPr algn="l">
              <a:lnSpc>
                <a:spcPts val="6299"/>
              </a:lnSpc>
            </a:pPr>
            <a:endParaRPr lang="en-US" sz="4499">
              <a:solidFill>
                <a:srgbClr val="160F0E"/>
              </a:solidFill>
              <a:latin typeface="GH Guardian Headline 2"/>
              <a:ea typeface="GH Guardian Headline 2"/>
              <a:cs typeface="GH Guardian Headline 2"/>
              <a:sym typeface="GH Guardian Headline 2"/>
            </a:endParaRPr>
          </a:p>
          <a:p>
            <a:pPr algn="l">
              <a:lnSpc>
                <a:spcPts val="4899"/>
              </a:lnSpc>
            </a:pPr>
            <a:endParaRPr lang="en-US" sz="4499">
              <a:solidFill>
                <a:srgbClr val="160F0E"/>
              </a:solidFill>
              <a:latin typeface="GH Guardian Headline 2"/>
              <a:ea typeface="GH Guardian Headline 2"/>
              <a:cs typeface="GH Guardian Headline 2"/>
              <a:sym typeface="GH Guardian Headline 2"/>
            </a:endParaRPr>
          </a:p>
        </p:txBody>
      </p:sp>
      <p:sp>
        <p:nvSpPr>
          <p:cNvPr id="11" name="TextBox 11"/>
          <p:cNvSpPr txBox="1"/>
          <p:nvPr/>
        </p:nvSpPr>
        <p:spPr>
          <a:xfrm>
            <a:off x="1175507" y="996796"/>
            <a:ext cx="10681892" cy="729174"/>
          </a:xfrm>
          <a:prstGeom prst="rect">
            <a:avLst/>
          </a:prstGeom>
        </p:spPr>
        <p:txBody>
          <a:bodyPr lIns="0" tIns="0" rIns="0" bIns="0" rtlCol="0" anchor="t">
            <a:spAutoFit/>
          </a:bodyPr>
          <a:lstStyle/>
          <a:p>
            <a:pPr algn="l">
              <a:lnSpc>
                <a:spcPts val="6299"/>
              </a:lnSpc>
              <a:spcBef>
                <a:spcPct val="0"/>
              </a:spcBef>
            </a:pPr>
            <a:r>
              <a:rPr lang="en-US" sz="4500" b="1" dirty="0">
                <a:solidFill>
                  <a:srgbClr val="160F0E"/>
                </a:solidFill>
                <a:latin typeface="GH Guardian Headline 3"/>
                <a:ea typeface="GH Guardian Headline 3"/>
                <a:cs typeface="GH Guardian Headline 3"/>
                <a:sym typeface="GH Guardian Headline 3"/>
              </a:rPr>
              <a:t>Learning outcomes: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9898380"/>
          </a:xfrm>
          <a:custGeom>
            <a:avLst/>
            <a:gdLst/>
            <a:ahLst/>
            <a:cxnLst/>
            <a:rect l="l" t="t" r="r" b="b"/>
            <a:pathLst>
              <a:path w="18288000" h="9898380">
                <a:moveTo>
                  <a:pt x="0" y="0"/>
                </a:moveTo>
                <a:lnTo>
                  <a:pt x="18288000" y="0"/>
                </a:lnTo>
                <a:lnTo>
                  <a:pt x="18288000" y="9898380"/>
                </a:lnTo>
                <a:lnTo>
                  <a:pt x="0" y="9898380"/>
                </a:lnTo>
                <a:lnTo>
                  <a:pt x="0" y="0"/>
                </a:lnTo>
                <a:close/>
              </a:path>
            </a:pathLst>
          </a:custGeom>
          <a:blipFill>
            <a:blip r:embed="rId2"/>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0" y="237022"/>
            <a:ext cx="18288000" cy="9812955"/>
          </a:xfrm>
          <a:custGeom>
            <a:avLst/>
            <a:gdLst/>
            <a:ahLst/>
            <a:cxnLst/>
            <a:rect l="l" t="t" r="r" b="b"/>
            <a:pathLst>
              <a:path w="18288000" h="9812955">
                <a:moveTo>
                  <a:pt x="0" y="0"/>
                </a:moveTo>
                <a:lnTo>
                  <a:pt x="18288000" y="0"/>
                </a:lnTo>
                <a:lnTo>
                  <a:pt x="18288000" y="9812956"/>
                </a:lnTo>
                <a:lnTo>
                  <a:pt x="0" y="9812956"/>
                </a:lnTo>
                <a:lnTo>
                  <a:pt x="0" y="0"/>
                </a:lnTo>
                <a:close/>
              </a:path>
            </a:pathLst>
          </a:custGeom>
          <a:blipFill>
            <a:blip r:embed="rId2"/>
            <a:stretch>
              <a:fillRect b="-1103"/>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12720937" y="6038055"/>
            <a:ext cx="3246058" cy="3246058"/>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AAE0"/>
            </a:solidFill>
          </p:spPr>
        </p:sp>
        <p:sp>
          <p:nvSpPr>
            <p:cNvPr id="4" name="TextBox 4"/>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839853" y="906690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7" name="Group 7"/>
          <p:cNvGrpSpPr/>
          <p:nvPr/>
        </p:nvGrpSpPr>
        <p:grpSpPr>
          <a:xfrm>
            <a:off x="518525" y="561661"/>
            <a:ext cx="9930084" cy="3404235"/>
            <a:chOff x="0" y="0"/>
            <a:chExt cx="2393553" cy="665531"/>
          </a:xfrm>
        </p:grpSpPr>
        <p:sp>
          <p:nvSpPr>
            <p:cNvPr id="8" name="Freeform 8"/>
            <p:cNvSpPr/>
            <p:nvPr/>
          </p:nvSpPr>
          <p:spPr>
            <a:xfrm>
              <a:off x="0" y="0"/>
              <a:ext cx="2393553" cy="665531"/>
            </a:xfrm>
            <a:custGeom>
              <a:avLst/>
              <a:gdLst/>
              <a:ahLst/>
              <a:cxnLst/>
              <a:rect l="l" t="t" r="r" b="b"/>
              <a:pathLst>
                <a:path w="2393553" h="665531">
                  <a:moveTo>
                    <a:pt x="0" y="0"/>
                  </a:moveTo>
                  <a:lnTo>
                    <a:pt x="2393553" y="0"/>
                  </a:lnTo>
                  <a:lnTo>
                    <a:pt x="2393553" y="665531"/>
                  </a:lnTo>
                  <a:lnTo>
                    <a:pt x="0" y="665531"/>
                  </a:lnTo>
                  <a:close/>
                </a:path>
              </a:pathLst>
            </a:custGeom>
            <a:solidFill>
              <a:srgbClr val="FFFFFF"/>
            </a:solidFill>
          </p:spPr>
        </p:sp>
        <p:sp>
          <p:nvSpPr>
            <p:cNvPr id="9" name="TextBox 9"/>
            <p:cNvSpPr txBox="1"/>
            <p:nvPr/>
          </p:nvSpPr>
          <p:spPr>
            <a:xfrm>
              <a:off x="0" y="-57150"/>
              <a:ext cx="2393553" cy="722681"/>
            </a:xfrm>
            <a:prstGeom prst="rect">
              <a:avLst/>
            </a:prstGeom>
          </p:spPr>
          <p:txBody>
            <a:bodyPr lIns="50800" tIns="50800" rIns="50800" bIns="50800" rtlCol="0" anchor="ctr"/>
            <a:lstStyle/>
            <a:p>
              <a:pPr algn="ctr">
                <a:lnSpc>
                  <a:spcPts val="1960"/>
                </a:lnSpc>
              </a:pPr>
              <a:endParaRPr/>
            </a:p>
          </p:txBody>
        </p:sp>
      </p:grpSp>
      <p:grpSp>
        <p:nvGrpSpPr>
          <p:cNvPr id="10" name="Group 10"/>
          <p:cNvGrpSpPr/>
          <p:nvPr/>
        </p:nvGrpSpPr>
        <p:grpSpPr>
          <a:xfrm>
            <a:off x="518525" y="4182888"/>
            <a:ext cx="9088021" cy="2666071"/>
            <a:chOff x="0" y="0"/>
            <a:chExt cx="2393553" cy="702175"/>
          </a:xfrm>
        </p:grpSpPr>
        <p:sp>
          <p:nvSpPr>
            <p:cNvPr id="11" name="Freeform 11"/>
            <p:cNvSpPr/>
            <p:nvPr/>
          </p:nvSpPr>
          <p:spPr>
            <a:xfrm>
              <a:off x="0" y="0"/>
              <a:ext cx="2393553" cy="702175"/>
            </a:xfrm>
            <a:custGeom>
              <a:avLst/>
              <a:gdLst/>
              <a:ahLst/>
              <a:cxnLst/>
              <a:rect l="l" t="t" r="r" b="b"/>
              <a:pathLst>
                <a:path w="2393553" h="702175">
                  <a:moveTo>
                    <a:pt x="0" y="0"/>
                  </a:moveTo>
                  <a:lnTo>
                    <a:pt x="2393553" y="0"/>
                  </a:lnTo>
                  <a:lnTo>
                    <a:pt x="2393553" y="702175"/>
                  </a:lnTo>
                  <a:lnTo>
                    <a:pt x="0" y="702175"/>
                  </a:lnTo>
                  <a:close/>
                </a:path>
              </a:pathLst>
            </a:custGeom>
            <a:solidFill>
              <a:srgbClr val="FFFFFF"/>
            </a:solidFill>
          </p:spPr>
        </p:sp>
        <p:sp>
          <p:nvSpPr>
            <p:cNvPr id="12" name="TextBox 12"/>
            <p:cNvSpPr txBox="1"/>
            <p:nvPr/>
          </p:nvSpPr>
          <p:spPr>
            <a:xfrm>
              <a:off x="0" y="-57150"/>
              <a:ext cx="2393553" cy="759325"/>
            </a:xfrm>
            <a:prstGeom prst="rect">
              <a:avLst/>
            </a:prstGeom>
          </p:spPr>
          <p:txBody>
            <a:bodyPr lIns="50800" tIns="50800" rIns="50800" bIns="50800" rtlCol="0" anchor="ctr"/>
            <a:lstStyle/>
            <a:p>
              <a:pPr algn="ctr">
                <a:lnSpc>
                  <a:spcPts val="1960"/>
                </a:lnSpc>
              </a:pPr>
              <a:endParaRPr/>
            </a:p>
          </p:txBody>
        </p:sp>
      </p:grpSp>
      <p:sp>
        <p:nvSpPr>
          <p:cNvPr id="13" name="TextBox 13"/>
          <p:cNvSpPr txBox="1"/>
          <p:nvPr/>
        </p:nvSpPr>
        <p:spPr>
          <a:xfrm>
            <a:off x="731937" y="598452"/>
            <a:ext cx="9456336" cy="2553520"/>
          </a:xfrm>
          <a:prstGeom prst="rect">
            <a:avLst/>
          </a:prstGeom>
        </p:spPr>
        <p:txBody>
          <a:bodyPr lIns="0" tIns="0" rIns="0" bIns="0" rtlCol="0" anchor="t">
            <a:spAutoFit/>
          </a:bodyPr>
          <a:lstStyle/>
          <a:p>
            <a:pPr algn="l">
              <a:lnSpc>
                <a:spcPts val="10500"/>
              </a:lnSpc>
            </a:pPr>
            <a:r>
              <a:rPr lang="en-US" sz="7200" b="1" dirty="0">
                <a:solidFill>
                  <a:srgbClr val="160F0E"/>
                </a:solidFill>
                <a:latin typeface="GH Guardian Headline 2"/>
                <a:ea typeface="GH Guardian Headline 2"/>
                <a:cs typeface="GH Guardian Headline 2"/>
                <a:sym typeface="GH Guardian Headline 2"/>
              </a:rPr>
              <a:t>We are going to become desk editors. </a:t>
            </a:r>
          </a:p>
        </p:txBody>
      </p:sp>
      <p:sp>
        <p:nvSpPr>
          <p:cNvPr id="14" name="TextBox 14"/>
          <p:cNvSpPr txBox="1"/>
          <p:nvPr/>
        </p:nvSpPr>
        <p:spPr>
          <a:xfrm>
            <a:off x="731181" y="4102480"/>
            <a:ext cx="9427069" cy="2730657"/>
          </a:xfrm>
          <a:prstGeom prst="rect">
            <a:avLst/>
          </a:prstGeom>
        </p:spPr>
        <p:txBody>
          <a:bodyPr lIns="0" tIns="0" rIns="0" bIns="0" rtlCol="0" anchor="t">
            <a:spAutoFit/>
          </a:bodyPr>
          <a:lstStyle/>
          <a:p>
            <a:pPr algn="l">
              <a:lnSpc>
                <a:spcPts val="6991"/>
              </a:lnSpc>
            </a:pPr>
            <a:r>
              <a:rPr lang="en-US" sz="4993" dirty="0">
                <a:solidFill>
                  <a:srgbClr val="160F0E"/>
                </a:solidFill>
                <a:latin typeface="GH Guardian Headline 2"/>
                <a:ea typeface="GH Guardian Headline 2"/>
                <a:cs typeface="GH Guardian Headline 2"/>
                <a:sym typeface="GH Guardian Headline 2"/>
              </a:rPr>
              <a:t>It is our job to decide on the newsworthiness of potential stories to publish in the news.</a:t>
            </a:r>
          </a:p>
        </p:txBody>
      </p:sp>
      <p:sp>
        <p:nvSpPr>
          <p:cNvPr id="15" name="TextBox 15"/>
          <p:cNvSpPr txBox="1"/>
          <p:nvPr/>
        </p:nvSpPr>
        <p:spPr>
          <a:xfrm>
            <a:off x="11119323" y="439740"/>
            <a:ext cx="6139977" cy="1854195"/>
          </a:xfrm>
          <a:prstGeom prst="rect">
            <a:avLst/>
          </a:prstGeom>
        </p:spPr>
        <p:txBody>
          <a:bodyPr lIns="0" tIns="0" rIns="0" bIns="0" rtlCol="0" anchor="t">
            <a:spAutoFit/>
          </a:bodyPr>
          <a:lstStyle/>
          <a:p>
            <a:pPr algn="ctr">
              <a:lnSpc>
                <a:spcPts val="7000"/>
              </a:lnSpc>
            </a:pPr>
            <a:r>
              <a:rPr lang="en-US" sz="5000">
                <a:solidFill>
                  <a:srgbClr val="FFFFFF"/>
                </a:solidFill>
                <a:latin typeface="GH Guardian Headline 2"/>
                <a:ea typeface="GH Guardian Headline 2"/>
                <a:cs typeface="GH Guardian Headline 2"/>
                <a:sym typeface="GH Guardian Headline 2"/>
              </a:rPr>
              <a:t>What type of publication are we?</a:t>
            </a:r>
          </a:p>
        </p:txBody>
      </p:sp>
      <p:grpSp>
        <p:nvGrpSpPr>
          <p:cNvPr id="16" name="Group 16"/>
          <p:cNvGrpSpPr/>
          <p:nvPr/>
        </p:nvGrpSpPr>
        <p:grpSpPr>
          <a:xfrm>
            <a:off x="10752927" y="2712018"/>
            <a:ext cx="3246058" cy="3246058"/>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AAE0"/>
            </a:solidFill>
          </p:spPr>
        </p:sp>
        <p:sp>
          <p:nvSpPr>
            <p:cNvPr id="18" name="TextBox 18"/>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1205609" y="3617496"/>
            <a:ext cx="2340694" cy="1292226"/>
          </a:xfrm>
          <a:prstGeom prst="rect">
            <a:avLst/>
          </a:prstGeom>
        </p:spPr>
        <p:txBody>
          <a:bodyPr lIns="0" tIns="0" rIns="0" bIns="0" rtlCol="0" anchor="t">
            <a:spAutoFit/>
          </a:bodyPr>
          <a:lstStyle/>
          <a:p>
            <a:pPr algn="ctr">
              <a:lnSpc>
                <a:spcPts val="4899"/>
              </a:lnSpc>
            </a:pPr>
            <a:r>
              <a:rPr lang="en-US" sz="3499">
                <a:solidFill>
                  <a:srgbClr val="FFFFFF"/>
                </a:solidFill>
                <a:latin typeface="GH Guardian Headline 1"/>
                <a:ea typeface="GH Guardian Headline 1"/>
                <a:cs typeface="GH Guardian Headline 1"/>
                <a:sym typeface="GH Guardian Headline 1"/>
              </a:rPr>
              <a:t>School </a:t>
            </a:r>
          </a:p>
          <a:p>
            <a:pPr algn="ctr">
              <a:lnSpc>
                <a:spcPts val="4899"/>
              </a:lnSpc>
            </a:pPr>
            <a:r>
              <a:rPr lang="en-US" sz="3499">
                <a:solidFill>
                  <a:srgbClr val="FFFFFF"/>
                </a:solidFill>
                <a:latin typeface="GH Guardian Headline 1"/>
                <a:ea typeface="GH Guardian Headline 1"/>
                <a:cs typeface="GH Guardian Headline 1"/>
                <a:sym typeface="GH Guardian Headline 1"/>
              </a:rPr>
              <a:t>Newspaper</a:t>
            </a:r>
          </a:p>
        </p:txBody>
      </p:sp>
      <p:grpSp>
        <p:nvGrpSpPr>
          <p:cNvPr id="20" name="Group 20"/>
          <p:cNvGrpSpPr/>
          <p:nvPr/>
        </p:nvGrpSpPr>
        <p:grpSpPr>
          <a:xfrm>
            <a:off x="14494285" y="2791997"/>
            <a:ext cx="3246058" cy="3246058"/>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AAE0"/>
            </a:solidFill>
          </p:spPr>
        </p:sp>
        <p:sp>
          <p:nvSpPr>
            <p:cNvPr id="22" name="TextBox 22"/>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sp>
        <p:nvSpPr>
          <p:cNvPr id="23" name="TextBox 23"/>
          <p:cNvSpPr txBox="1"/>
          <p:nvPr/>
        </p:nvSpPr>
        <p:spPr>
          <a:xfrm>
            <a:off x="14948211" y="3697476"/>
            <a:ext cx="2580308" cy="1292226"/>
          </a:xfrm>
          <a:prstGeom prst="rect">
            <a:avLst/>
          </a:prstGeom>
        </p:spPr>
        <p:txBody>
          <a:bodyPr lIns="0" tIns="0" rIns="0" bIns="0" rtlCol="0" anchor="t">
            <a:spAutoFit/>
          </a:bodyPr>
          <a:lstStyle/>
          <a:p>
            <a:pPr algn="ctr">
              <a:lnSpc>
                <a:spcPts val="4899"/>
              </a:lnSpc>
            </a:pPr>
            <a:r>
              <a:rPr lang="en-US" sz="3499">
                <a:solidFill>
                  <a:srgbClr val="FFFFFF"/>
                </a:solidFill>
                <a:latin typeface="GH Guardian Headline 1"/>
                <a:ea typeface="GH Guardian Headline 1"/>
                <a:cs typeface="GH Guardian Headline 1"/>
                <a:sym typeface="GH Guardian Headline 1"/>
              </a:rPr>
              <a:t>Community </a:t>
            </a:r>
          </a:p>
          <a:p>
            <a:pPr algn="ctr">
              <a:lnSpc>
                <a:spcPts val="4899"/>
              </a:lnSpc>
            </a:pPr>
            <a:r>
              <a:rPr lang="en-US" sz="3499">
                <a:solidFill>
                  <a:srgbClr val="FFFFFF"/>
                </a:solidFill>
                <a:latin typeface="GH Guardian Headline 1"/>
                <a:ea typeface="GH Guardian Headline 1"/>
                <a:cs typeface="GH Guardian Headline 1"/>
                <a:sym typeface="GH Guardian Headline 1"/>
              </a:rPr>
              <a:t>Newspaper</a:t>
            </a:r>
          </a:p>
        </p:txBody>
      </p:sp>
      <p:sp>
        <p:nvSpPr>
          <p:cNvPr id="24" name="TextBox 24"/>
          <p:cNvSpPr txBox="1"/>
          <p:nvPr/>
        </p:nvSpPr>
        <p:spPr>
          <a:xfrm>
            <a:off x="13033327" y="6715820"/>
            <a:ext cx="2806526" cy="1911351"/>
          </a:xfrm>
          <a:prstGeom prst="rect">
            <a:avLst/>
          </a:prstGeom>
        </p:spPr>
        <p:txBody>
          <a:bodyPr lIns="0" tIns="0" rIns="0" bIns="0" rtlCol="0" anchor="t">
            <a:spAutoFit/>
          </a:bodyPr>
          <a:lstStyle/>
          <a:p>
            <a:pPr algn="ctr">
              <a:lnSpc>
                <a:spcPts val="4899"/>
              </a:lnSpc>
            </a:pPr>
            <a:r>
              <a:rPr lang="en-US" sz="3499">
                <a:solidFill>
                  <a:srgbClr val="FFFFFF"/>
                </a:solidFill>
                <a:latin typeface="GH Guardian Headline 1"/>
                <a:ea typeface="GH Guardian Headline 1"/>
                <a:cs typeface="GH Guardian Headline 1"/>
                <a:sym typeface="GH Guardian Headline 1"/>
              </a:rPr>
              <a:t>National/</a:t>
            </a:r>
          </a:p>
          <a:p>
            <a:pPr algn="ctr">
              <a:lnSpc>
                <a:spcPts val="4899"/>
              </a:lnSpc>
            </a:pPr>
            <a:r>
              <a:rPr lang="en-US" sz="3499">
                <a:solidFill>
                  <a:srgbClr val="FFFFFF"/>
                </a:solidFill>
                <a:latin typeface="GH Guardian Headline 1"/>
                <a:ea typeface="GH Guardian Headline 1"/>
                <a:cs typeface="GH Guardian Headline 1"/>
                <a:sym typeface="GH Guardian Headline 1"/>
              </a:rPr>
              <a:t>International</a:t>
            </a:r>
          </a:p>
          <a:p>
            <a:pPr algn="ctr">
              <a:lnSpc>
                <a:spcPts val="4899"/>
              </a:lnSpc>
            </a:pPr>
            <a:r>
              <a:rPr lang="en-US" sz="3499">
                <a:solidFill>
                  <a:srgbClr val="FFFFFF"/>
                </a:solidFill>
                <a:latin typeface="GH Guardian Headline 1"/>
                <a:ea typeface="GH Guardian Headline 1"/>
                <a:cs typeface="GH Guardian Headline 1"/>
                <a:sym typeface="GH Guardian Headline 1"/>
              </a:rPr>
              <a:t>news</a:t>
            </a:r>
          </a:p>
        </p:txBody>
      </p:sp>
      <p:sp>
        <p:nvSpPr>
          <p:cNvPr id="6" name="Freeform 6"/>
          <p:cNvSpPr/>
          <p:nvPr/>
        </p:nvSpPr>
        <p:spPr>
          <a:xfrm flipH="1">
            <a:off x="136504" y="6671316"/>
            <a:ext cx="5199013" cy="3626796"/>
          </a:xfrm>
          <a:custGeom>
            <a:avLst/>
            <a:gdLst/>
            <a:ahLst/>
            <a:cxnLst/>
            <a:rect l="l" t="t" r="r" b="b"/>
            <a:pathLst>
              <a:path w="5199013" h="3626796">
                <a:moveTo>
                  <a:pt x="5199014" y="0"/>
                </a:moveTo>
                <a:lnTo>
                  <a:pt x="0" y="0"/>
                </a:lnTo>
                <a:lnTo>
                  <a:pt x="0" y="3626796"/>
                </a:lnTo>
                <a:lnTo>
                  <a:pt x="5199014" y="3626796"/>
                </a:lnTo>
                <a:lnTo>
                  <a:pt x="5199014" y="0"/>
                </a:lnTo>
                <a:close/>
              </a:path>
            </a:pathLst>
          </a:custGeom>
          <a:blipFill>
            <a:blip r:embed="rId3"/>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755360" y="9031404"/>
            <a:ext cx="2204085" cy="952348"/>
          </a:xfrm>
          <a:custGeom>
            <a:avLst/>
            <a:gdLst/>
            <a:ahLst/>
            <a:cxnLst/>
            <a:rect l="l" t="t" r="r" b="b"/>
            <a:pathLst>
              <a:path w="2204085" h="952348">
                <a:moveTo>
                  <a:pt x="0" y="0"/>
                </a:moveTo>
                <a:lnTo>
                  <a:pt x="2204085" y="0"/>
                </a:lnTo>
                <a:lnTo>
                  <a:pt x="2204085" y="952349"/>
                </a:lnTo>
                <a:lnTo>
                  <a:pt x="0" y="952349"/>
                </a:lnTo>
                <a:lnTo>
                  <a:pt x="0" y="0"/>
                </a:lnTo>
                <a:close/>
              </a:path>
            </a:pathLst>
          </a:custGeom>
          <a:blipFill>
            <a:blip r:embed="rId2"/>
            <a:stretch>
              <a:fillRect/>
            </a:stretch>
          </a:blipFill>
        </p:spPr>
      </p:sp>
      <p:grpSp>
        <p:nvGrpSpPr>
          <p:cNvPr id="3" name="Group 3"/>
          <p:cNvGrpSpPr/>
          <p:nvPr/>
        </p:nvGrpSpPr>
        <p:grpSpPr>
          <a:xfrm>
            <a:off x="2234179" y="923571"/>
            <a:ext cx="15179785" cy="3122715"/>
            <a:chOff x="0" y="0"/>
            <a:chExt cx="3997968" cy="822443"/>
          </a:xfrm>
        </p:grpSpPr>
        <p:sp>
          <p:nvSpPr>
            <p:cNvPr id="4" name="Freeform 4"/>
            <p:cNvSpPr/>
            <p:nvPr/>
          </p:nvSpPr>
          <p:spPr>
            <a:xfrm>
              <a:off x="0" y="0"/>
              <a:ext cx="3997968" cy="822443"/>
            </a:xfrm>
            <a:custGeom>
              <a:avLst/>
              <a:gdLst/>
              <a:ahLst/>
              <a:cxnLst/>
              <a:rect l="l" t="t" r="r" b="b"/>
              <a:pathLst>
                <a:path w="3997968" h="822443">
                  <a:moveTo>
                    <a:pt x="0" y="0"/>
                  </a:moveTo>
                  <a:lnTo>
                    <a:pt x="3997968" y="0"/>
                  </a:lnTo>
                  <a:lnTo>
                    <a:pt x="3997968" y="822443"/>
                  </a:lnTo>
                  <a:lnTo>
                    <a:pt x="0" y="822443"/>
                  </a:lnTo>
                  <a:close/>
                </a:path>
              </a:pathLst>
            </a:custGeom>
            <a:solidFill>
              <a:srgbClr val="FFFFFF"/>
            </a:solidFill>
          </p:spPr>
        </p:sp>
        <p:sp>
          <p:nvSpPr>
            <p:cNvPr id="5" name="TextBox 5"/>
            <p:cNvSpPr txBox="1"/>
            <p:nvPr/>
          </p:nvSpPr>
          <p:spPr>
            <a:xfrm>
              <a:off x="0" y="-57150"/>
              <a:ext cx="3997968" cy="879593"/>
            </a:xfrm>
            <a:prstGeom prst="rect">
              <a:avLst/>
            </a:prstGeom>
          </p:spPr>
          <p:txBody>
            <a:bodyPr lIns="50800" tIns="50800" rIns="50800" bIns="50800" rtlCol="0" anchor="ctr"/>
            <a:lstStyle/>
            <a:p>
              <a:pPr algn="ctr">
                <a:lnSpc>
                  <a:spcPts val="1960"/>
                </a:lnSpc>
              </a:pPr>
              <a:endParaRPr/>
            </a:p>
          </p:txBody>
        </p:sp>
      </p:grpSp>
      <p:sp>
        <p:nvSpPr>
          <p:cNvPr id="6" name="Freeform 6"/>
          <p:cNvSpPr/>
          <p:nvPr/>
        </p:nvSpPr>
        <p:spPr>
          <a:xfrm>
            <a:off x="581359" y="1270012"/>
            <a:ext cx="1486135" cy="1486135"/>
          </a:xfrm>
          <a:custGeom>
            <a:avLst/>
            <a:gdLst/>
            <a:ahLst/>
            <a:cxnLst/>
            <a:rect l="l" t="t" r="r" b="b"/>
            <a:pathLst>
              <a:path w="1486135" h="1486135">
                <a:moveTo>
                  <a:pt x="0" y="0"/>
                </a:moveTo>
                <a:lnTo>
                  <a:pt x="1486135" y="0"/>
                </a:lnTo>
                <a:lnTo>
                  <a:pt x="1486135" y="1486134"/>
                </a:lnTo>
                <a:lnTo>
                  <a:pt x="0" y="1486134"/>
                </a:lnTo>
                <a:lnTo>
                  <a:pt x="0" y="0"/>
                </a:lnTo>
                <a:close/>
              </a:path>
            </a:pathLst>
          </a:custGeom>
          <a:blipFill>
            <a:blip r:embed="rId3"/>
            <a:stretch>
              <a:fillRect/>
            </a:stretch>
          </a:blipFill>
        </p:spPr>
      </p:sp>
      <p:sp>
        <p:nvSpPr>
          <p:cNvPr id="7" name="TextBox 7"/>
          <p:cNvSpPr txBox="1"/>
          <p:nvPr/>
        </p:nvSpPr>
        <p:spPr>
          <a:xfrm>
            <a:off x="637698" y="998679"/>
            <a:ext cx="1373456" cy="2028800"/>
          </a:xfrm>
          <a:prstGeom prst="rect">
            <a:avLst/>
          </a:prstGeom>
        </p:spPr>
        <p:txBody>
          <a:bodyPr lIns="0" tIns="0" rIns="0" bIns="0" rtlCol="0" anchor="t">
            <a:spAutoFit/>
          </a:bodyPr>
          <a:lstStyle/>
          <a:p>
            <a:pPr algn="ctr">
              <a:lnSpc>
                <a:spcPts val="14701"/>
              </a:lnSpc>
            </a:pPr>
            <a:r>
              <a:rPr lang="en-US" sz="10500" dirty="0">
                <a:solidFill>
                  <a:srgbClr val="FFFFFF"/>
                </a:solidFill>
                <a:latin typeface="House Slant"/>
                <a:ea typeface="House Slant"/>
                <a:cs typeface="House Slant"/>
                <a:sym typeface="House Slant"/>
              </a:rPr>
              <a:t>1</a:t>
            </a:r>
          </a:p>
        </p:txBody>
      </p:sp>
      <p:sp>
        <p:nvSpPr>
          <p:cNvPr id="8" name="TextBox 8"/>
          <p:cNvSpPr txBox="1"/>
          <p:nvPr/>
        </p:nvSpPr>
        <p:spPr>
          <a:xfrm>
            <a:off x="2505623" y="955946"/>
            <a:ext cx="14351780" cy="3579745"/>
          </a:xfrm>
          <a:prstGeom prst="rect">
            <a:avLst/>
          </a:prstGeom>
        </p:spPr>
        <p:txBody>
          <a:bodyPr lIns="0" tIns="0" rIns="0" bIns="0" rtlCol="0" anchor="t">
            <a:spAutoFit/>
          </a:bodyPr>
          <a:lstStyle/>
          <a:p>
            <a:pPr algn="l">
              <a:lnSpc>
                <a:spcPts val="6920"/>
              </a:lnSpc>
            </a:pPr>
            <a:r>
              <a:rPr lang="en-US" sz="4943">
                <a:solidFill>
                  <a:srgbClr val="160F0E"/>
                </a:solidFill>
                <a:latin typeface="GH Guardian Headline 2"/>
                <a:ea typeface="GH Guardian Headline 2"/>
                <a:cs typeface="GH Guardian Headline 2"/>
                <a:sym typeface="GH Guardian Headline 2"/>
              </a:rPr>
              <a:t>In your group, you will be allocated a section of our  news publication: National, International, Science &amp; Environment, Entertainment &amp; Culture or Sport.</a:t>
            </a:r>
          </a:p>
          <a:p>
            <a:pPr algn="l">
              <a:lnSpc>
                <a:spcPts val="6920"/>
              </a:lnSpc>
            </a:pPr>
            <a:endParaRPr lang="en-US" sz="4943">
              <a:solidFill>
                <a:srgbClr val="160F0E"/>
              </a:solidFill>
              <a:latin typeface="GH Guardian Headline 2"/>
              <a:ea typeface="GH Guardian Headline 2"/>
              <a:cs typeface="GH Guardian Headline 2"/>
              <a:sym typeface="GH Guardian Headline 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3" name="Group 3"/>
          <p:cNvGrpSpPr/>
          <p:nvPr/>
        </p:nvGrpSpPr>
        <p:grpSpPr>
          <a:xfrm>
            <a:off x="914886" y="2613084"/>
            <a:ext cx="3446520" cy="3446520"/>
            <a:chOff x="0" y="0"/>
            <a:chExt cx="812800" cy="812800"/>
          </a:xfrm>
        </p:grpSpPr>
        <p:sp>
          <p:nvSpPr>
            <p:cNvPr id="4" name="Freeform 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FFFF"/>
            </a:solidFill>
          </p:spPr>
        </p:sp>
        <p:sp>
          <p:nvSpPr>
            <p:cNvPr id="5" name="TextBox 5"/>
            <p:cNvSpPr txBox="1"/>
            <p:nvPr/>
          </p:nvSpPr>
          <p:spPr>
            <a:xfrm>
              <a:off x="0" y="-114300"/>
              <a:ext cx="812800" cy="927100"/>
            </a:xfrm>
            <a:prstGeom prst="rect">
              <a:avLst/>
            </a:prstGeom>
          </p:spPr>
          <p:txBody>
            <a:bodyPr lIns="50800" tIns="50800" rIns="50800" bIns="50800" rtlCol="0" anchor="ctr"/>
            <a:lstStyle/>
            <a:p>
              <a:pPr algn="ctr">
                <a:lnSpc>
                  <a:spcPts val="3919"/>
                </a:lnSpc>
              </a:pPr>
              <a:r>
                <a:rPr lang="en-US" sz="2799">
                  <a:solidFill>
                    <a:srgbClr val="160F0E"/>
                  </a:solidFill>
                  <a:latin typeface="House Slant"/>
                  <a:ea typeface="House Slant"/>
                  <a:cs typeface="House Slant"/>
                  <a:sym typeface="House Slant"/>
                </a:rPr>
                <a:t>national</a:t>
              </a:r>
            </a:p>
            <a:p>
              <a:pPr algn="ctr">
                <a:lnSpc>
                  <a:spcPts val="3359"/>
                </a:lnSpc>
              </a:pPr>
              <a:r>
                <a:rPr lang="en-US" sz="2399">
                  <a:solidFill>
                    <a:srgbClr val="160F0E"/>
                  </a:solidFill>
                  <a:latin typeface="GH Guardian Headline 2"/>
                  <a:ea typeface="GH Guardian Headline 2"/>
                  <a:cs typeface="GH Guardian Headline 2"/>
                  <a:sym typeface="GH Guardian Headline 2"/>
                </a:rPr>
                <a:t>Stories happening in your home country (eg the UK).</a:t>
              </a:r>
            </a:p>
          </p:txBody>
        </p:sp>
      </p:grpSp>
      <p:grpSp>
        <p:nvGrpSpPr>
          <p:cNvPr id="6" name="Group 6"/>
          <p:cNvGrpSpPr/>
          <p:nvPr/>
        </p:nvGrpSpPr>
        <p:grpSpPr>
          <a:xfrm>
            <a:off x="4715986" y="2613084"/>
            <a:ext cx="3446520" cy="3446520"/>
            <a:chOff x="0" y="0"/>
            <a:chExt cx="812800" cy="812800"/>
          </a:xfrm>
        </p:grpSpPr>
        <p:sp>
          <p:nvSpPr>
            <p:cNvPr id="7" name="Freeform 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FFFF"/>
            </a:solidFill>
          </p:spPr>
        </p:sp>
        <p:sp>
          <p:nvSpPr>
            <p:cNvPr id="8" name="TextBox 8"/>
            <p:cNvSpPr txBox="1"/>
            <p:nvPr/>
          </p:nvSpPr>
          <p:spPr>
            <a:xfrm>
              <a:off x="0" y="-114300"/>
              <a:ext cx="812800" cy="927100"/>
            </a:xfrm>
            <a:prstGeom prst="rect">
              <a:avLst/>
            </a:prstGeom>
          </p:spPr>
          <p:txBody>
            <a:bodyPr lIns="50800" tIns="50800" rIns="50800" bIns="50800" rtlCol="0" anchor="ctr"/>
            <a:lstStyle/>
            <a:p>
              <a:pPr algn="ctr">
                <a:lnSpc>
                  <a:spcPts val="3919"/>
                </a:lnSpc>
              </a:pPr>
              <a:r>
                <a:rPr lang="en-US" sz="2799">
                  <a:solidFill>
                    <a:srgbClr val="160F0E"/>
                  </a:solidFill>
                  <a:latin typeface="House Slant"/>
                  <a:ea typeface="House Slant"/>
                  <a:cs typeface="House Slant"/>
                  <a:sym typeface="House Slant"/>
                </a:rPr>
                <a:t>InTernational</a:t>
              </a:r>
            </a:p>
            <a:p>
              <a:pPr algn="ctr">
                <a:lnSpc>
                  <a:spcPts val="3359"/>
                </a:lnSpc>
              </a:pPr>
              <a:r>
                <a:rPr lang="en-US" sz="2399">
                  <a:solidFill>
                    <a:srgbClr val="160F0E"/>
                  </a:solidFill>
                  <a:latin typeface="GH Guardian Headline 2"/>
                  <a:ea typeface="GH Guardian Headline 2"/>
                  <a:cs typeface="GH Guardian Headline 2"/>
                  <a:sym typeface="GH Guardian Headline 2"/>
                </a:rPr>
                <a:t>News stories happening in other countries around the world.</a:t>
              </a:r>
            </a:p>
          </p:txBody>
        </p:sp>
      </p:grpSp>
      <p:grpSp>
        <p:nvGrpSpPr>
          <p:cNvPr id="9" name="Group 9"/>
          <p:cNvGrpSpPr/>
          <p:nvPr/>
        </p:nvGrpSpPr>
        <p:grpSpPr>
          <a:xfrm>
            <a:off x="8513541" y="2613084"/>
            <a:ext cx="3446520" cy="344652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FFFF"/>
            </a:solidFill>
          </p:spPr>
        </p:sp>
        <p:sp>
          <p:nvSpPr>
            <p:cNvPr id="11" name="TextBox 11"/>
            <p:cNvSpPr txBox="1"/>
            <p:nvPr/>
          </p:nvSpPr>
          <p:spPr>
            <a:xfrm>
              <a:off x="0" y="-114300"/>
              <a:ext cx="812800" cy="927100"/>
            </a:xfrm>
            <a:prstGeom prst="rect">
              <a:avLst/>
            </a:prstGeom>
          </p:spPr>
          <p:txBody>
            <a:bodyPr lIns="50800" tIns="50800" rIns="50800" bIns="50800" rtlCol="0" anchor="ctr"/>
            <a:lstStyle/>
            <a:p>
              <a:pPr algn="ctr">
                <a:lnSpc>
                  <a:spcPts val="3919"/>
                </a:lnSpc>
              </a:pPr>
              <a:r>
                <a:rPr lang="en-US" sz="2799">
                  <a:solidFill>
                    <a:srgbClr val="160F0E"/>
                  </a:solidFill>
                  <a:latin typeface="House Slant"/>
                  <a:ea typeface="House Slant"/>
                  <a:cs typeface="House Slant"/>
                  <a:sym typeface="House Slant"/>
                </a:rPr>
                <a:t>SCIENCE</a:t>
              </a:r>
            </a:p>
            <a:p>
              <a:pPr algn="ctr">
                <a:lnSpc>
                  <a:spcPts val="3359"/>
                </a:lnSpc>
              </a:pPr>
              <a:r>
                <a:rPr lang="en-US" sz="2399">
                  <a:solidFill>
                    <a:srgbClr val="160F0E"/>
                  </a:solidFill>
                  <a:latin typeface="GH Guardian Headline 2"/>
                  <a:ea typeface="GH Guardian Headline 2"/>
                  <a:cs typeface="GH Guardian Headline 2"/>
                  <a:sym typeface="GH Guardian Headline 2"/>
                </a:rPr>
                <a:t>News stories about topics like: space, animals, plants, technology, environment.</a:t>
              </a:r>
            </a:p>
          </p:txBody>
        </p:sp>
      </p:grpSp>
      <p:grpSp>
        <p:nvGrpSpPr>
          <p:cNvPr id="12" name="Group 12"/>
          <p:cNvGrpSpPr/>
          <p:nvPr/>
        </p:nvGrpSpPr>
        <p:grpSpPr>
          <a:xfrm>
            <a:off x="2817209" y="6453188"/>
            <a:ext cx="3446520" cy="3446520"/>
            <a:chOff x="0" y="0"/>
            <a:chExt cx="812800" cy="812800"/>
          </a:xfrm>
        </p:grpSpPr>
        <p:sp>
          <p:nvSpPr>
            <p:cNvPr id="13" name="Freeform 1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FFFF"/>
            </a:solidFill>
          </p:spPr>
        </p:sp>
        <p:sp>
          <p:nvSpPr>
            <p:cNvPr id="14" name="TextBox 14"/>
            <p:cNvSpPr txBox="1"/>
            <p:nvPr/>
          </p:nvSpPr>
          <p:spPr>
            <a:xfrm>
              <a:off x="0" y="-114300"/>
              <a:ext cx="812800" cy="927100"/>
            </a:xfrm>
            <a:prstGeom prst="rect">
              <a:avLst/>
            </a:prstGeom>
          </p:spPr>
          <p:txBody>
            <a:bodyPr lIns="50800" tIns="50800" rIns="50800" bIns="50800" rtlCol="0" anchor="ctr"/>
            <a:lstStyle/>
            <a:p>
              <a:pPr algn="ctr">
                <a:lnSpc>
                  <a:spcPts val="3919"/>
                </a:lnSpc>
              </a:pPr>
              <a:r>
                <a:rPr lang="en-US" sz="2799">
                  <a:solidFill>
                    <a:srgbClr val="160F0E"/>
                  </a:solidFill>
                  <a:latin typeface="House Slant"/>
                  <a:ea typeface="House Slant"/>
                  <a:cs typeface="House Slant"/>
                  <a:sym typeface="House Slant"/>
                </a:rPr>
                <a:t>Entertainment</a:t>
              </a:r>
            </a:p>
            <a:p>
              <a:pPr algn="ctr">
                <a:lnSpc>
                  <a:spcPts val="3359"/>
                </a:lnSpc>
              </a:pPr>
              <a:r>
                <a:rPr lang="en-US" sz="2399">
                  <a:solidFill>
                    <a:srgbClr val="160F0E"/>
                  </a:solidFill>
                  <a:latin typeface="GH Guardian Headline 2"/>
                  <a:ea typeface="GH Guardian Headline 2"/>
                  <a:cs typeface="GH Guardian Headline 2"/>
                  <a:sym typeface="GH Guardian Headline 2"/>
                </a:rPr>
                <a:t>News stories about topics like: TV, video, films, artists, dance, plays, books, video games, music.</a:t>
              </a:r>
            </a:p>
          </p:txBody>
        </p:sp>
      </p:grpSp>
      <p:grpSp>
        <p:nvGrpSpPr>
          <p:cNvPr id="15" name="Group 15"/>
          <p:cNvGrpSpPr/>
          <p:nvPr/>
        </p:nvGrpSpPr>
        <p:grpSpPr>
          <a:xfrm>
            <a:off x="6614763" y="6453188"/>
            <a:ext cx="3446520" cy="3446520"/>
            <a:chOff x="0" y="0"/>
            <a:chExt cx="812800" cy="812800"/>
          </a:xfrm>
        </p:grpSpPr>
        <p:sp>
          <p:nvSpPr>
            <p:cNvPr id="16" name="Freeform 1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FFFF"/>
            </a:solidFill>
          </p:spPr>
        </p:sp>
        <p:sp>
          <p:nvSpPr>
            <p:cNvPr id="17" name="TextBox 17"/>
            <p:cNvSpPr txBox="1"/>
            <p:nvPr/>
          </p:nvSpPr>
          <p:spPr>
            <a:xfrm>
              <a:off x="0" y="-114300"/>
              <a:ext cx="812800" cy="927100"/>
            </a:xfrm>
            <a:prstGeom prst="rect">
              <a:avLst/>
            </a:prstGeom>
          </p:spPr>
          <p:txBody>
            <a:bodyPr lIns="50800" tIns="50800" rIns="50800" bIns="50800" rtlCol="0" anchor="ctr"/>
            <a:lstStyle/>
            <a:p>
              <a:pPr algn="ctr">
                <a:lnSpc>
                  <a:spcPts val="3919"/>
                </a:lnSpc>
              </a:pPr>
              <a:r>
                <a:rPr lang="en-US" sz="2799">
                  <a:solidFill>
                    <a:srgbClr val="160F0E"/>
                  </a:solidFill>
                  <a:latin typeface="House Slant"/>
                  <a:ea typeface="House Slant"/>
                  <a:cs typeface="House Slant"/>
                  <a:sym typeface="House Slant"/>
                </a:rPr>
                <a:t>Sport</a:t>
              </a:r>
            </a:p>
            <a:p>
              <a:pPr algn="ctr">
                <a:lnSpc>
                  <a:spcPts val="3359"/>
                </a:lnSpc>
              </a:pPr>
              <a:r>
                <a:rPr lang="en-US" sz="2399">
                  <a:solidFill>
                    <a:srgbClr val="160F0E"/>
                  </a:solidFill>
                  <a:latin typeface="GH Guardian Headline 2"/>
                  <a:ea typeface="GH Guardian Headline 2"/>
                  <a:cs typeface="GH Guardian Headline 2"/>
                  <a:sym typeface="GH Guardian Headline 2"/>
                </a:rPr>
                <a:t>News stories about any type of sport, including match reports and news about players.</a:t>
              </a:r>
            </a:p>
          </p:txBody>
        </p:sp>
      </p:grpSp>
      <p:sp>
        <p:nvSpPr>
          <p:cNvPr id="18" name="Freeform 18"/>
          <p:cNvSpPr/>
          <p:nvPr/>
        </p:nvSpPr>
        <p:spPr>
          <a:xfrm>
            <a:off x="11960060" y="3862413"/>
            <a:ext cx="5872645" cy="4959417"/>
          </a:xfrm>
          <a:custGeom>
            <a:avLst/>
            <a:gdLst/>
            <a:ahLst/>
            <a:cxnLst/>
            <a:rect l="l" t="t" r="r" b="b"/>
            <a:pathLst>
              <a:path w="5872645" h="4959417">
                <a:moveTo>
                  <a:pt x="0" y="0"/>
                </a:moveTo>
                <a:lnTo>
                  <a:pt x="5872645" y="0"/>
                </a:lnTo>
                <a:lnTo>
                  <a:pt x="5872645" y="4959416"/>
                </a:lnTo>
                <a:lnTo>
                  <a:pt x="0" y="4959416"/>
                </a:lnTo>
                <a:lnTo>
                  <a:pt x="0" y="0"/>
                </a:lnTo>
                <a:close/>
              </a:path>
            </a:pathLst>
          </a:custGeom>
          <a:blipFill>
            <a:blip r:embed="rId3"/>
            <a:stretch>
              <a:fillRect l="-4001" t="-8686" r="-4623" b="-19940"/>
            </a:stretch>
          </a:blipFill>
        </p:spPr>
      </p:sp>
      <p:sp>
        <p:nvSpPr>
          <p:cNvPr id="19" name="TextBox 19"/>
          <p:cNvSpPr txBox="1"/>
          <p:nvPr/>
        </p:nvSpPr>
        <p:spPr>
          <a:xfrm>
            <a:off x="1028700" y="96838"/>
            <a:ext cx="16230600" cy="1296252"/>
          </a:xfrm>
          <a:prstGeom prst="rect">
            <a:avLst/>
          </a:prstGeom>
        </p:spPr>
        <p:txBody>
          <a:bodyPr lIns="0" tIns="0" rIns="0" bIns="0" rtlCol="0" anchor="t">
            <a:spAutoFit/>
          </a:bodyPr>
          <a:lstStyle/>
          <a:p>
            <a:pPr algn="ctr">
              <a:lnSpc>
                <a:spcPts val="11200"/>
              </a:lnSpc>
            </a:pPr>
            <a:r>
              <a:rPr lang="en-US" sz="8000" b="1" dirty="0">
                <a:solidFill>
                  <a:srgbClr val="FFFFFF"/>
                </a:solidFill>
                <a:latin typeface="GH Guardian Headline 3"/>
                <a:ea typeface="GH Guardian Headline 3"/>
                <a:cs typeface="GH Guardian Headline 3"/>
                <a:sym typeface="GH Guardian Headline 3"/>
              </a:rPr>
              <a:t>Categories of news</a:t>
            </a:r>
          </a:p>
        </p:txBody>
      </p:sp>
      <p:sp>
        <p:nvSpPr>
          <p:cNvPr id="20" name="TextBox 20"/>
          <p:cNvSpPr txBox="1"/>
          <p:nvPr/>
        </p:nvSpPr>
        <p:spPr>
          <a:xfrm>
            <a:off x="2065645" y="1484312"/>
            <a:ext cx="14156710" cy="722632"/>
          </a:xfrm>
          <a:prstGeom prst="rect">
            <a:avLst/>
          </a:prstGeom>
        </p:spPr>
        <p:txBody>
          <a:bodyPr lIns="0" tIns="0" rIns="0" bIns="0" rtlCol="0" anchor="t">
            <a:spAutoFit/>
          </a:bodyPr>
          <a:lstStyle/>
          <a:p>
            <a:pPr algn="ctr">
              <a:lnSpc>
                <a:spcPts val="5319"/>
              </a:lnSpc>
            </a:pPr>
            <a:r>
              <a:rPr lang="en-US" sz="3799">
                <a:solidFill>
                  <a:srgbClr val="FFFFFF"/>
                </a:solidFill>
                <a:latin typeface="GH Guardian Headline 2"/>
                <a:ea typeface="GH Guardian Headline 2"/>
                <a:cs typeface="GH Guardian Headline 2"/>
                <a:sym typeface="GH Guardian Headline 2"/>
              </a:rPr>
              <a:t>Some of the different categories of news you might see include...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1703</Words>
  <Application>Microsoft Macintosh PowerPoint</Application>
  <PresentationFormat>Custom</PresentationFormat>
  <Paragraphs>221</Paragraphs>
  <Slides>20</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GH Guardian Headline 3</vt:lpstr>
      <vt:lpstr>House Slant</vt:lpstr>
      <vt:lpstr>GH Guardian Headline 2</vt:lpstr>
      <vt:lpstr>Calibri</vt:lpstr>
      <vt:lpstr>Arial</vt:lpstr>
      <vt:lpstr>GH Guardian Headline 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2: Identifying newsworthy stories</dc:title>
  <cp:lastModifiedBy>Microsoft Office User</cp:lastModifiedBy>
  <cp:revision>2</cp:revision>
  <dcterms:created xsi:type="dcterms:W3CDTF">2006-08-16T00:00:00Z</dcterms:created>
  <dcterms:modified xsi:type="dcterms:W3CDTF">2026-08-03T09:21:27Z</dcterms:modified>
  <dc:identifier>DAHGW6jwZOU</dc:identifier>
</cp:coreProperties>
</file>