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8288000" cy="10287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GH Guardian Headline 1" pitchFamily="2" charset="0"/>
      <p:regular r:id="rId37"/>
      <p:bold r:id="rId38"/>
      <p:italic r:id="rId39"/>
      <p:boldItalic r:id="rId40"/>
    </p:embeddedFont>
    <p:embeddedFont>
      <p:font typeface="GH Guardian Headline 2" pitchFamily="2" charset="0"/>
      <p:regular r:id="rId41"/>
      <p:bold r:id="rId42"/>
      <p:italic r:id="rId43"/>
      <p:boldItalic r:id="rId44"/>
    </p:embeddedFont>
    <p:embeddedFont>
      <p:font typeface="GH Guardian Headline 3" pitchFamily="2" charset="0"/>
      <p:regular r:id="rId45"/>
      <p:bold r:id="rId46"/>
      <p:italic r:id="rId47"/>
      <p:boldItalic r:id="rId48"/>
    </p:embeddedFont>
    <p:embeddedFont>
      <p:font typeface="House Slant" panose="03060602040402030204" pitchFamily="66" charset="77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 autoAdjust="0"/>
    <p:restoredTop sz="94626" autoAdjust="0"/>
  </p:normalViewPr>
  <p:slideViewPr>
    <p:cSldViewPr>
      <p:cViewPr>
        <p:scale>
          <a:sx n="53" d="100"/>
          <a:sy n="53" d="100"/>
        </p:scale>
        <p:origin x="2344" y="10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8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unsplash.com/photos/a-grizzly-bear-stands-in-a-rushing-river-6J-JBKLdhpY?utm_source=unsplash&amp;utm_medium=referral&amp;utm_content=creditCopyText" TargetMode="External"/><Relationship Id="rId4" Type="http://schemas.openxmlformats.org/officeDocument/2006/relationships/hyperlink" Target="https://unsplash.com/@calrollins17?utm_source=unsplash&amp;utm_medium=referral&amp;utm_content=creditCopyText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3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oxZgYL4ab4s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7400" y="2101961"/>
            <a:ext cx="7587638" cy="7470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1"/>
              </a:lnSpc>
            </a:pPr>
            <a:r>
              <a:rPr lang="en-US" sz="302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Page furniture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Everything on a news page that isn’t the report or photos, eg headlines, captions.</a:t>
            </a:r>
          </a:p>
          <a:p>
            <a:pPr algn="l">
              <a:lnSpc>
                <a:spcPts val="4241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41"/>
              </a:lnSpc>
            </a:pPr>
            <a:r>
              <a:rPr lang="en-US" sz="302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Headline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phrase that summarises the main point of the article. Headlines are in large print and aim to catch the attention of the reader. </a:t>
            </a:r>
          </a:p>
          <a:p>
            <a:pPr algn="l">
              <a:lnSpc>
                <a:spcPts val="4241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41"/>
              </a:lnSpc>
            </a:pPr>
            <a:r>
              <a:rPr lang="en-US" sz="302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Caption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brief description of a photograph.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Redundant words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Not needed or no longer needed.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57400" y="556375"/>
            <a:ext cx="10663457" cy="78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3"/>
              </a:lnSpc>
            </a:pPr>
            <a:r>
              <a:rPr lang="en-US" sz="4859" b="1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Vocabulary to pre-teach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947120" y="1965408"/>
            <a:ext cx="8044203" cy="937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41"/>
              </a:lnSpc>
            </a:pPr>
            <a:r>
              <a:rPr lang="en-US" sz="302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Puns</a:t>
            </a: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Using words with multiple meanings to make jokes. Often used in headlines.</a:t>
            </a:r>
          </a:p>
          <a:p>
            <a:pPr algn="just">
              <a:lnSpc>
                <a:spcPts val="4241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just">
              <a:lnSpc>
                <a:spcPts val="4241"/>
              </a:lnSpc>
            </a:pPr>
            <a:r>
              <a:rPr lang="en-US" sz="302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Powerful verbs</a:t>
            </a: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Action words that are descriptive and exciting.</a:t>
            </a:r>
          </a:p>
          <a:p>
            <a:pPr algn="just">
              <a:lnSpc>
                <a:spcPts val="4241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just">
              <a:lnSpc>
                <a:spcPts val="4241"/>
              </a:lnSpc>
            </a:pPr>
            <a:r>
              <a:rPr lang="en-US" sz="302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Byline</a:t>
            </a: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name of the person who wrote the report.</a:t>
            </a:r>
          </a:p>
          <a:p>
            <a:pPr algn="just">
              <a:lnSpc>
                <a:spcPts val="4241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just">
              <a:lnSpc>
                <a:spcPts val="4241"/>
              </a:lnSpc>
            </a:pPr>
            <a:r>
              <a:rPr lang="en-US" sz="302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Standfirst</a:t>
            </a: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very short summary of the story. It goes underneath the headline and includes a few more details than the headline. </a:t>
            </a:r>
          </a:p>
          <a:p>
            <a:pPr algn="just">
              <a:lnSpc>
                <a:spcPts val="3779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just">
              <a:lnSpc>
                <a:spcPts val="4241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just">
              <a:lnSpc>
                <a:spcPts val="4241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just">
              <a:lnSpc>
                <a:spcPts val="5921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5937315" y="303176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57163" y="0"/>
            <a:ext cx="18597966" cy="10287000"/>
          </a:xfrm>
          <a:custGeom>
            <a:avLst/>
            <a:gdLst/>
            <a:ahLst/>
            <a:cxnLst/>
            <a:rect l="l" t="t" r="r" b="b"/>
            <a:pathLst>
              <a:path w="18597966" h="10287000">
                <a:moveTo>
                  <a:pt x="0" y="0"/>
                </a:moveTo>
                <a:lnTo>
                  <a:pt x="18597967" y="0"/>
                </a:lnTo>
                <a:lnTo>
                  <a:pt x="1859796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7469" y="543320"/>
            <a:ext cx="8520654" cy="1133838"/>
            <a:chOff x="0" y="0"/>
            <a:chExt cx="2244123" cy="2986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4123" cy="298624"/>
            </a:xfrm>
            <a:custGeom>
              <a:avLst/>
              <a:gdLst/>
              <a:ahLst/>
              <a:cxnLst/>
              <a:rect l="l" t="t" r="r" b="b"/>
              <a:pathLst>
                <a:path w="2244123" h="298624">
                  <a:moveTo>
                    <a:pt x="0" y="0"/>
                  </a:moveTo>
                  <a:lnTo>
                    <a:pt x="2244123" y="0"/>
                  </a:lnTo>
                  <a:lnTo>
                    <a:pt x="2244123" y="298624"/>
                  </a:lnTo>
                  <a:lnTo>
                    <a:pt x="0" y="2986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2244123" cy="374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62530" y="543320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8"/>
                </a:lnTo>
                <a:lnTo>
                  <a:pt x="0" y="9439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10964" y="2167764"/>
            <a:ext cx="14772336" cy="1947377"/>
            <a:chOff x="0" y="0"/>
            <a:chExt cx="3890657" cy="512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90656" cy="512890"/>
            </a:xfrm>
            <a:custGeom>
              <a:avLst/>
              <a:gdLst/>
              <a:ahLst/>
              <a:cxnLst/>
              <a:rect l="l" t="t" r="r" b="b"/>
              <a:pathLst>
                <a:path w="3890656" h="512890">
                  <a:moveTo>
                    <a:pt x="0" y="0"/>
                  </a:moveTo>
                  <a:lnTo>
                    <a:pt x="3890656" y="0"/>
                  </a:lnTo>
                  <a:lnTo>
                    <a:pt x="3890656" y="512890"/>
                  </a:lnTo>
                  <a:lnTo>
                    <a:pt x="0" y="51289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890657" cy="57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904519" y="2294075"/>
            <a:ext cx="14058012" cy="1470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Headlines can use different language techniques</a:t>
            </a:r>
            <a:r>
              <a:rPr lang="en-US" sz="3999">
                <a:solidFill>
                  <a:srgbClr val="0D8AB1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 </a:t>
            </a: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to summarise a story and make it sound interesting.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0800" y="663327"/>
            <a:ext cx="8093991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The language of headlines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372921" y="4446878"/>
            <a:ext cx="8266879" cy="4411878"/>
            <a:chOff x="0" y="0"/>
            <a:chExt cx="1937769" cy="105376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37769" cy="1053763"/>
            </a:xfrm>
            <a:custGeom>
              <a:avLst/>
              <a:gdLst/>
              <a:ahLst/>
              <a:cxnLst/>
              <a:rect l="l" t="t" r="r" b="b"/>
              <a:pathLst>
                <a:path w="1937769" h="1053763">
                  <a:moveTo>
                    <a:pt x="0" y="0"/>
                  </a:moveTo>
                  <a:lnTo>
                    <a:pt x="1937769" y="0"/>
                  </a:lnTo>
                  <a:lnTo>
                    <a:pt x="1937769" y="1053763"/>
                  </a:lnTo>
                  <a:lnTo>
                    <a:pt x="0" y="105376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1937769" cy="1110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886292" y="4619967"/>
            <a:ext cx="6991508" cy="42387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Some of these are:</a:t>
            </a:r>
          </a:p>
          <a:p>
            <a:pPr marL="863598" lvl="1" indent="-431799" algn="just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Using subject-verb-object</a:t>
            </a:r>
          </a:p>
          <a:p>
            <a:pPr marL="863598" lvl="1" indent="-431799" algn="just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alliteration</a:t>
            </a:r>
          </a:p>
          <a:p>
            <a:pPr marL="863598" lvl="1" indent="-431799" algn="just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puns</a:t>
            </a:r>
          </a:p>
          <a:p>
            <a:pPr marL="863598" lvl="1" indent="-431799" algn="just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powerful verbs</a:t>
            </a:r>
          </a:p>
          <a:p>
            <a:pPr algn="just">
              <a:lnSpc>
                <a:spcPts val="5599"/>
              </a:lnSpc>
            </a:pPr>
            <a:endParaRPr lang="en-US" sz="3999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0" y="6072747"/>
            <a:ext cx="6423813" cy="4819219"/>
          </a:xfrm>
          <a:custGeom>
            <a:avLst/>
            <a:gdLst/>
            <a:ahLst/>
            <a:cxnLst/>
            <a:rect l="l" t="t" r="r" b="b"/>
            <a:pathLst>
              <a:path w="6423813" h="4819219">
                <a:moveTo>
                  <a:pt x="0" y="0"/>
                </a:moveTo>
                <a:lnTo>
                  <a:pt x="6423813" y="0"/>
                </a:lnTo>
                <a:lnTo>
                  <a:pt x="6423813" y="4819219"/>
                </a:lnTo>
                <a:lnTo>
                  <a:pt x="0" y="48192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7469" y="543320"/>
            <a:ext cx="6844341" cy="1133838"/>
            <a:chOff x="0" y="0"/>
            <a:chExt cx="1802625" cy="2986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02625" cy="298624"/>
            </a:xfrm>
            <a:custGeom>
              <a:avLst/>
              <a:gdLst/>
              <a:ahLst/>
              <a:cxnLst/>
              <a:rect l="l" t="t" r="r" b="b"/>
              <a:pathLst>
                <a:path w="1802625" h="298624">
                  <a:moveTo>
                    <a:pt x="0" y="0"/>
                  </a:moveTo>
                  <a:lnTo>
                    <a:pt x="1802625" y="0"/>
                  </a:lnTo>
                  <a:lnTo>
                    <a:pt x="1802625" y="298624"/>
                  </a:lnTo>
                  <a:lnTo>
                    <a:pt x="0" y="2986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02625" cy="374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47758" y="549593"/>
            <a:ext cx="8093991" cy="950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Subject-verb-object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209406" y="2170943"/>
            <a:ext cx="3292548" cy="1034255"/>
            <a:chOff x="0" y="0"/>
            <a:chExt cx="867173" cy="27239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67173" cy="272396"/>
            </a:xfrm>
            <a:custGeom>
              <a:avLst/>
              <a:gdLst/>
              <a:ahLst/>
              <a:cxnLst/>
              <a:rect l="l" t="t" r="r" b="b"/>
              <a:pathLst>
                <a:path w="867173" h="272396">
                  <a:moveTo>
                    <a:pt x="0" y="0"/>
                  </a:moveTo>
                  <a:lnTo>
                    <a:pt x="867173" y="0"/>
                  </a:lnTo>
                  <a:lnTo>
                    <a:pt x="867173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867173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384992" y="2170943"/>
            <a:ext cx="3292548" cy="1034255"/>
            <a:chOff x="0" y="0"/>
            <a:chExt cx="867173" cy="27239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67173" cy="272396"/>
            </a:xfrm>
            <a:custGeom>
              <a:avLst/>
              <a:gdLst/>
              <a:ahLst/>
              <a:cxnLst/>
              <a:rect l="l" t="t" r="r" b="b"/>
              <a:pathLst>
                <a:path w="867173" h="272396">
                  <a:moveTo>
                    <a:pt x="0" y="0"/>
                  </a:moveTo>
                  <a:lnTo>
                    <a:pt x="867173" y="0"/>
                  </a:lnTo>
                  <a:lnTo>
                    <a:pt x="867173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867173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560577" y="2170943"/>
            <a:ext cx="3292548" cy="1034255"/>
            <a:chOff x="0" y="0"/>
            <a:chExt cx="867173" cy="27239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67173" cy="272396"/>
            </a:xfrm>
            <a:custGeom>
              <a:avLst/>
              <a:gdLst/>
              <a:ahLst/>
              <a:cxnLst/>
              <a:rect l="l" t="t" r="r" b="b"/>
              <a:pathLst>
                <a:path w="867173" h="272396">
                  <a:moveTo>
                    <a:pt x="0" y="0"/>
                  </a:moveTo>
                  <a:lnTo>
                    <a:pt x="867173" y="0"/>
                  </a:lnTo>
                  <a:lnTo>
                    <a:pt x="867173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867173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731974" y="2242489"/>
            <a:ext cx="2521575" cy="95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Subject               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273606" y="2112751"/>
            <a:ext cx="1866491" cy="95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object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354190" y="2212763"/>
            <a:ext cx="1354150" cy="95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4950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verb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3209406" y="4014823"/>
            <a:ext cx="3292548" cy="1034255"/>
            <a:chOff x="0" y="0"/>
            <a:chExt cx="867173" cy="27239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7173" cy="272396"/>
            </a:xfrm>
            <a:custGeom>
              <a:avLst/>
              <a:gdLst/>
              <a:ahLst/>
              <a:cxnLst/>
              <a:rect l="l" t="t" r="r" b="b"/>
              <a:pathLst>
                <a:path w="867173" h="272396">
                  <a:moveTo>
                    <a:pt x="0" y="0"/>
                  </a:moveTo>
                  <a:lnTo>
                    <a:pt x="867173" y="0"/>
                  </a:lnTo>
                  <a:lnTo>
                    <a:pt x="867173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76200"/>
              <a:ext cx="867173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4095864" y="4049934"/>
            <a:ext cx="2521575" cy="95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Man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7384992" y="4014823"/>
            <a:ext cx="3292548" cy="1034255"/>
            <a:chOff x="0" y="0"/>
            <a:chExt cx="867173" cy="27239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67173" cy="272396"/>
            </a:xfrm>
            <a:custGeom>
              <a:avLst/>
              <a:gdLst/>
              <a:ahLst/>
              <a:cxnLst/>
              <a:rect l="l" t="t" r="r" b="b"/>
              <a:pathLst>
                <a:path w="867173" h="272396">
                  <a:moveTo>
                    <a:pt x="0" y="0"/>
                  </a:moveTo>
                  <a:lnTo>
                    <a:pt x="867173" y="0"/>
                  </a:lnTo>
                  <a:lnTo>
                    <a:pt x="867173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76200"/>
              <a:ext cx="867173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7691580" y="3956631"/>
            <a:ext cx="2679371" cy="95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4950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walks on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1560577" y="4014823"/>
            <a:ext cx="3292548" cy="1034255"/>
            <a:chOff x="0" y="0"/>
            <a:chExt cx="867173" cy="27239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67173" cy="272396"/>
            </a:xfrm>
            <a:custGeom>
              <a:avLst/>
              <a:gdLst/>
              <a:ahLst/>
              <a:cxnLst/>
              <a:rect l="l" t="t" r="r" b="b"/>
              <a:pathLst>
                <a:path w="867173" h="272396">
                  <a:moveTo>
                    <a:pt x="0" y="0"/>
                  </a:moveTo>
                  <a:lnTo>
                    <a:pt x="867173" y="0"/>
                  </a:lnTo>
                  <a:lnTo>
                    <a:pt x="867173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76200"/>
              <a:ext cx="867173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2336160" y="3956631"/>
            <a:ext cx="1741382" cy="95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moon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2147188" y="5544378"/>
            <a:ext cx="4354766" cy="1034255"/>
            <a:chOff x="0" y="0"/>
            <a:chExt cx="1146934" cy="272396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146934" cy="272396"/>
            </a:xfrm>
            <a:custGeom>
              <a:avLst/>
              <a:gdLst/>
              <a:ahLst/>
              <a:cxnLst/>
              <a:rect l="l" t="t" r="r" b="b"/>
              <a:pathLst>
                <a:path w="1146934" h="272396">
                  <a:moveTo>
                    <a:pt x="0" y="0"/>
                  </a:moveTo>
                  <a:lnTo>
                    <a:pt x="1146934" y="0"/>
                  </a:lnTo>
                  <a:lnTo>
                    <a:pt x="1146934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76200"/>
              <a:ext cx="1146934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2296866" y="5620516"/>
            <a:ext cx="4667802" cy="881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10"/>
              </a:lnSpc>
            </a:pPr>
            <a:r>
              <a:rPr lang="en-US" sz="4650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Primary school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7384992" y="5544378"/>
            <a:ext cx="3292548" cy="1034255"/>
            <a:chOff x="0" y="0"/>
            <a:chExt cx="867173" cy="272396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67173" cy="272396"/>
            </a:xfrm>
            <a:custGeom>
              <a:avLst/>
              <a:gdLst/>
              <a:ahLst/>
              <a:cxnLst/>
              <a:rect l="l" t="t" r="r" b="b"/>
              <a:pathLst>
                <a:path w="867173" h="272396">
                  <a:moveTo>
                    <a:pt x="0" y="0"/>
                  </a:moveTo>
                  <a:lnTo>
                    <a:pt x="867173" y="0"/>
                  </a:lnTo>
                  <a:lnTo>
                    <a:pt x="867173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76200"/>
              <a:ext cx="867173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8225640" y="5486186"/>
            <a:ext cx="1611250" cy="95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stops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11560577" y="5544378"/>
            <a:ext cx="3607894" cy="1034255"/>
            <a:chOff x="0" y="0"/>
            <a:chExt cx="950227" cy="272396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950227" cy="272396"/>
            </a:xfrm>
            <a:custGeom>
              <a:avLst/>
              <a:gdLst/>
              <a:ahLst/>
              <a:cxnLst/>
              <a:rect l="l" t="t" r="r" b="b"/>
              <a:pathLst>
                <a:path w="950227" h="272396">
                  <a:moveTo>
                    <a:pt x="0" y="0"/>
                  </a:moveTo>
                  <a:lnTo>
                    <a:pt x="950227" y="0"/>
                  </a:lnTo>
                  <a:lnTo>
                    <a:pt x="950227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76200"/>
              <a:ext cx="950227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1727182" y="5486186"/>
            <a:ext cx="3274684" cy="95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homework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3209406" y="7216807"/>
            <a:ext cx="3376467" cy="1034255"/>
            <a:chOff x="0" y="0"/>
            <a:chExt cx="889275" cy="272396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89275" cy="272396"/>
            </a:xfrm>
            <a:custGeom>
              <a:avLst/>
              <a:gdLst/>
              <a:ahLst/>
              <a:cxnLst/>
              <a:rect l="l" t="t" r="r" b="b"/>
              <a:pathLst>
                <a:path w="889275" h="272396">
                  <a:moveTo>
                    <a:pt x="0" y="0"/>
                  </a:moveTo>
                  <a:lnTo>
                    <a:pt x="889275" y="0"/>
                  </a:lnTo>
                  <a:lnTo>
                    <a:pt x="889275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-76200"/>
              <a:ext cx="889275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4313532" y="7226332"/>
            <a:ext cx="1431355" cy="881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10"/>
              </a:lnSpc>
            </a:pPr>
            <a:r>
              <a:rPr lang="en-US" sz="4650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Boy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7468911" y="7216807"/>
            <a:ext cx="3292548" cy="1034255"/>
            <a:chOff x="0" y="0"/>
            <a:chExt cx="867173" cy="272396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67173" cy="272396"/>
            </a:xfrm>
            <a:custGeom>
              <a:avLst/>
              <a:gdLst/>
              <a:ahLst/>
              <a:cxnLst/>
              <a:rect l="l" t="t" r="r" b="b"/>
              <a:pathLst>
                <a:path w="867173" h="272396">
                  <a:moveTo>
                    <a:pt x="0" y="0"/>
                  </a:moveTo>
                  <a:lnTo>
                    <a:pt x="867173" y="0"/>
                  </a:lnTo>
                  <a:lnTo>
                    <a:pt x="867173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-76200"/>
              <a:ext cx="867173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8489037" y="7226332"/>
            <a:ext cx="1252296" cy="95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4950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eats</a:t>
            </a:r>
          </a:p>
        </p:txBody>
      </p:sp>
      <p:grpSp>
        <p:nvGrpSpPr>
          <p:cNvPr id="50" name="Group 50"/>
          <p:cNvGrpSpPr/>
          <p:nvPr/>
        </p:nvGrpSpPr>
        <p:grpSpPr>
          <a:xfrm>
            <a:off x="11560577" y="7216807"/>
            <a:ext cx="3441289" cy="1034255"/>
            <a:chOff x="0" y="0"/>
            <a:chExt cx="906348" cy="27239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906348" cy="272396"/>
            </a:xfrm>
            <a:custGeom>
              <a:avLst/>
              <a:gdLst/>
              <a:ahLst/>
              <a:cxnLst/>
              <a:rect l="l" t="t" r="r" b="b"/>
              <a:pathLst>
                <a:path w="906348" h="272396">
                  <a:moveTo>
                    <a:pt x="0" y="0"/>
                  </a:moveTo>
                  <a:lnTo>
                    <a:pt x="906348" y="0"/>
                  </a:lnTo>
                  <a:lnTo>
                    <a:pt x="906348" y="272396"/>
                  </a:lnTo>
                  <a:lnTo>
                    <a:pt x="0" y="27239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-76200"/>
              <a:ext cx="906348" cy="34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11900187" y="7158615"/>
            <a:ext cx="2613329" cy="95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500 eggs</a:t>
            </a:r>
          </a:p>
        </p:txBody>
      </p:sp>
      <p:sp>
        <p:nvSpPr>
          <p:cNvPr id="54" name="Freeform 54"/>
          <p:cNvSpPr/>
          <p:nvPr/>
        </p:nvSpPr>
        <p:spPr>
          <a:xfrm>
            <a:off x="15871841" y="277654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7469" y="543320"/>
            <a:ext cx="4621740" cy="1133838"/>
            <a:chOff x="0" y="0"/>
            <a:chExt cx="1217248" cy="2986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7248" cy="298624"/>
            </a:xfrm>
            <a:custGeom>
              <a:avLst/>
              <a:gdLst/>
              <a:ahLst/>
              <a:cxnLst/>
              <a:rect l="l" t="t" r="r" b="b"/>
              <a:pathLst>
                <a:path w="1217248" h="298624">
                  <a:moveTo>
                    <a:pt x="0" y="0"/>
                  </a:moveTo>
                  <a:lnTo>
                    <a:pt x="1217248" y="0"/>
                  </a:lnTo>
                  <a:lnTo>
                    <a:pt x="1217248" y="298624"/>
                  </a:lnTo>
                  <a:lnTo>
                    <a:pt x="0" y="2986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217248" cy="374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38200" y="671165"/>
            <a:ext cx="4608587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Alliteration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2253" y="2247165"/>
            <a:ext cx="18003494" cy="104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Travelling turtles take the train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2253" y="4055346"/>
            <a:ext cx="18003494" cy="104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Seven seals swim to safety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4506" y="5863527"/>
            <a:ext cx="18003494" cy="104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Amazing artist wins award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558318" y="7614720"/>
            <a:ext cx="13276759" cy="2090270"/>
            <a:chOff x="0" y="0"/>
            <a:chExt cx="3496759" cy="55052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96759" cy="550524"/>
            </a:xfrm>
            <a:custGeom>
              <a:avLst/>
              <a:gdLst/>
              <a:ahLst/>
              <a:cxnLst/>
              <a:rect l="l" t="t" r="r" b="b"/>
              <a:pathLst>
                <a:path w="3496759" h="550524">
                  <a:moveTo>
                    <a:pt x="0" y="0"/>
                  </a:moveTo>
                  <a:lnTo>
                    <a:pt x="3496759" y="0"/>
                  </a:lnTo>
                  <a:lnTo>
                    <a:pt x="3496759" y="550524"/>
                  </a:lnTo>
                  <a:lnTo>
                    <a:pt x="0" y="5505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3496759" cy="626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558318" y="7428229"/>
            <a:ext cx="13455871" cy="219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Can you come up with an alliterative headline?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835076" y="543320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8"/>
                </a:lnTo>
                <a:lnTo>
                  <a:pt x="0" y="9439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7469" y="543320"/>
            <a:ext cx="2150848" cy="1133838"/>
            <a:chOff x="0" y="0"/>
            <a:chExt cx="566479" cy="2986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6479" cy="298624"/>
            </a:xfrm>
            <a:custGeom>
              <a:avLst/>
              <a:gdLst/>
              <a:ahLst/>
              <a:cxnLst/>
              <a:rect l="l" t="t" r="r" b="b"/>
              <a:pathLst>
                <a:path w="566479" h="298624">
                  <a:moveTo>
                    <a:pt x="0" y="0"/>
                  </a:moveTo>
                  <a:lnTo>
                    <a:pt x="566479" y="0"/>
                  </a:lnTo>
                  <a:lnTo>
                    <a:pt x="566479" y="298624"/>
                  </a:lnTo>
                  <a:lnTo>
                    <a:pt x="0" y="2986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566479" cy="374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85800" y="657234"/>
            <a:ext cx="4608587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Puns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2253" y="2247165"/>
            <a:ext cx="18003494" cy="104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Baa-</a:t>
            </a:r>
            <a:r>
              <a:rPr lang="en-US" sz="6436" b="1" dirty="0" err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rilliant</a:t>
            </a:r>
            <a:r>
              <a:rPr lang="en-US" sz="6436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 sheep win competition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2253" y="4055346"/>
            <a:ext cx="18003494" cy="104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Hat-trick footballer has a ball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4506" y="5863527"/>
            <a:ext cx="18003494" cy="104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Farmer reveals berry good news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558318" y="7614720"/>
            <a:ext cx="13276759" cy="2090270"/>
            <a:chOff x="0" y="0"/>
            <a:chExt cx="3496759" cy="55052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96759" cy="550524"/>
            </a:xfrm>
            <a:custGeom>
              <a:avLst/>
              <a:gdLst/>
              <a:ahLst/>
              <a:cxnLst/>
              <a:rect l="l" t="t" r="r" b="b"/>
              <a:pathLst>
                <a:path w="3496759" h="550524">
                  <a:moveTo>
                    <a:pt x="0" y="0"/>
                  </a:moveTo>
                  <a:lnTo>
                    <a:pt x="3496759" y="0"/>
                  </a:lnTo>
                  <a:lnTo>
                    <a:pt x="3496759" y="550524"/>
                  </a:lnTo>
                  <a:lnTo>
                    <a:pt x="0" y="5505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3496759" cy="626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558318" y="7428229"/>
            <a:ext cx="13455871" cy="219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Can you come up with a headline with a pun? 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835076" y="543320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8"/>
                </a:lnTo>
                <a:lnTo>
                  <a:pt x="0" y="9439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7469" y="543320"/>
            <a:ext cx="4986877" cy="1133838"/>
            <a:chOff x="0" y="0"/>
            <a:chExt cx="1313416" cy="2986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13416" cy="298624"/>
            </a:xfrm>
            <a:custGeom>
              <a:avLst/>
              <a:gdLst/>
              <a:ahLst/>
              <a:cxnLst/>
              <a:rect l="l" t="t" r="r" b="b"/>
              <a:pathLst>
                <a:path w="1313416" h="298624">
                  <a:moveTo>
                    <a:pt x="0" y="0"/>
                  </a:moveTo>
                  <a:lnTo>
                    <a:pt x="1313416" y="0"/>
                  </a:lnTo>
                  <a:lnTo>
                    <a:pt x="1313416" y="298624"/>
                  </a:lnTo>
                  <a:lnTo>
                    <a:pt x="0" y="2986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313416" cy="374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15687" y="644631"/>
            <a:ext cx="4608587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Powerful verbs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93473" y="1799042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Grab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558318" y="7614720"/>
            <a:ext cx="13276759" cy="2090270"/>
            <a:chOff x="0" y="0"/>
            <a:chExt cx="3496759" cy="55052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496759" cy="550524"/>
            </a:xfrm>
            <a:custGeom>
              <a:avLst/>
              <a:gdLst/>
              <a:ahLst/>
              <a:cxnLst/>
              <a:rect l="l" t="t" r="r" b="b"/>
              <a:pathLst>
                <a:path w="3496759" h="550524">
                  <a:moveTo>
                    <a:pt x="0" y="0"/>
                  </a:moveTo>
                  <a:lnTo>
                    <a:pt x="3496759" y="0"/>
                  </a:lnTo>
                  <a:lnTo>
                    <a:pt x="3496759" y="550524"/>
                  </a:lnTo>
                  <a:lnTo>
                    <a:pt x="0" y="5505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3496759" cy="626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558318" y="7428229"/>
            <a:ext cx="13455871" cy="219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Can you come up with more powerful verbs?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19780" y="4963190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Smash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853736" y="3335998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Climb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64772" y="3983684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Launch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194213" y="2514804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Claim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645390" y="1766489"/>
            <a:ext cx="4288152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Announce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402179" y="449535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Win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286253" y="5346771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Defeat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618437" y="4580160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Reveal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6172865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Boost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640212" y="281772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Stun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193757" y="738605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Crash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303414" y="5968852"/>
            <a:ext cx="3640863" cy="123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1"/>
              </a:lnSpc>
            </a:pPr>
            <a:r>
              <a:rPr lang="en-US" sz="6436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Rise</a:t>
            </a:r>
          </a:p>
        </p:txBody>
      </p:sp>
      <p:sp>
        <p:nvSpPr>
          <p:cNvPr id="23" name="Freeform 23"/>
          <p:cNvSpPr/>
          <p:nvPr/>
        </p:nvSpPr>
        <p:spPr>
          <a:xfrm>
            <a:off x="16014189" y="9068126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054485" y="180975"/>
            <a:ext cx="7051916" cy="9839325"/>
          </a:xfrm>
          <a:custGeom>
            <a:avLst/>
            <a:gdLst/>
            <a:ahLst/>
            <a:cxnLst/>
            <a:rect l="l" t="t" r="r" b="b"/>
            <a:pathLst>
              <a:path w="7102685" h="10106025">
                <a:moveTo>
                  <a:pt x="0" y="0"/>
                </a:moveTo>
                <a:lnTo>
                  <a:pt x="7102685" y="0"/>
                </a:lnTo>
                <a:lnTo>
                  <a:pt x="7102685" y="10106026"/>
                </a:lnTo>
                <a:lnTo>
                  <a:pt x="0" y="101060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0" r="-720" b="-1790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07469" y="543320"/>
            <a:ext cx="4009609" cy="1133838"/>
            <a:chOff x="0" y="0"/>
            <a:chExt cx="1056029" cy="2986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56029" cy="298624"/>
            </a:xfrm>
            <a:custGeom>
              <a:avLst/>
              <a:gdLst/>
              <a:ahLst/>
              <a:cxnLst/>
              <a:rect l="l" t="t" r="r" b="b"/>
              <a:pathLst>
                <a:path w="1056029" h="298624">
                  <a:moveTo>
                    <a:pt x="0" y="0"/>
                  </a:moveTo>
                  <a:lnTo>
                    <a:pt x="1056029" y="0"/>
                  </a:lnTo>
                  <a:lnTo>
                    <a:pt x="1056029" y="298624"/>
                  </a:lnTo>
                  <a:lnTo>
                    <a:pt x="0" y="2986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1056029" cy="374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34245" y="634932"/>
            <a:ext cx="3828780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Your turn!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07469" y="543320"/>
            <a:ext cx="4009609" cy="1133838"/>
            <a:chOff x="0" y="0"/>
            <a:chExt cx="1056029" cy="2986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56029" cy="298624"/>
            </a:xfrm>
            <a:custGeom>
              <a:avLst/>
              <a:gdLst/>
              <a:ahLst/>
              <a:cxnLst/>
              <a:rect l="l" t="t" r="r" b="b"/>
              <a:pathLst>
                <a:path w="1056029" h="298624">
                  <a:moveTo>
                    <a:pt x="0" y="0"/>
                  </a:moveTo>
                  <a:lnTo>
                    <a:pt x="1056029" y="0"/>
                  </a:lnTo>
                  <a:lnTo>
                    <a:pt x="1056029" y="298624"/>
                  </a:lnTo>
                  <a:lnTo>
                    <a:pt x="0" y="2986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1056029" cy="374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62000" y="652939"/>
            <a:ext cx="3828780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Your turn!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B8802C-6E1D-0B1E-7329-7E1236B9B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20" y="3390900"/>
            <a:ext cx="17371360" cy="350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07469" y="543320"/>
            <a:ext cx="4009609" cy="1133838"/>
            <a:chOff x="0" y="0"/>
            <a:chExt cx="1056029" cy="2986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56029" cy="298624"/>
            </a:xfrm>
            <a:custGeom>
              <a:avLst/>
              <a:gdLst/>
              <a:ahLst/>
              <a:cxnLst/>
              <a:rect l="l" t="t" r="r" b="b"/>
              <a:pathLst>
                <a:path w="1056029" h="298624">
                  <a:moveTo>
                    <a:pt x="0" y="0"/>
                  </a:moveTo>
                  <a:lnTo>
                    <a:pt x="1056029" y="0"/>
                  </a:lnTo>
                  <a:lnTo>
                    <a:pt x="1056029" y="298624"/>
                  </a:lnTo>
                  <a:lnTo>
                    <a:pt x="0" y="2986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1056029" cy="374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85800" y="649596"/>
            <a:ext cx="3828780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Your turn!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06BF33-99E5-7CDA-157E-D0611DD83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11" y="3437423"/>
            <a:ext cx="17518436" cy="353487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97883" y="534920"/>
            <a:ext cx="4009609" cy="1133838"/>
            <a:chOff x="0" y="0"/>
            <a:chExt cx="1056029" cy="2986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56029" cy="298624"/>
            </a:xfrm>
            <a:custGeom>
              <a:avLst/>
              <a:gdLst/>
              <a:ahLst/>
              <a:cxnLst/>
              <a:rect l="l" t="t" r="r" b="b"/>
              <a:pathLst>
                <a:path w="1056029" h="298624">
                  <a:moveTo>
                    <a:pt x="0" y="0"/>
                  </a:moveTo>
                  <a:lnTo>
                    <a:pt x="1056029" y="0"/>
                  </a:lnTo>
                  <a:lnTo>
                    <a:pt x="1056029" y="298624"/>
                  </a:lnTo>
                  <a:lnTo>
                    <a:pt x="0" y="2986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1056029" cy="374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38200" y="626532"/>
            <a:ext cx="3828780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Your turn!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83BA45-5DD1-580B-EFF9-8DAF17DEF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47" y="3817949"/>
            <a:ext cx="17419905" cy="31385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52321" y="974471"/>
            <a:ext cx="9319766" cy="3689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94"/>
              </a:lnSpc>
            </a:pPr>
            <a:r>
              <a:rPr lang="en-US" sz="13353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Lesson 15</a:t>
            </a:r>
          </a:p>
          <a:p>
            <a:pPr algn="ctr">
              <a:lnSpc>
                <a:spcPts val="3066"/>
              </a:lnSpc>
            </a:pPr>
            <a:endParaRPr lang="en-US" sz="13353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ctr">
              <a:lnSpc>
                <a:spcPts val="5096"/>
              </a:lnSpc>
            </a:pPr>
            <a:endParaRPr lang="en-US" sz="13353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165399" y="3567469"/>
            <a:ext cx="14565264" cy="4418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8"/>
              </a:lnSpc>
            </a:pPr>
            <a:r>
              <a:rPr lang="en-US" sz="12048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Producing a finished news report</a:t>
            </a:r>
          </a:p>
        </p:txBody>
      </p:sp>
      <p:sp>
        <p:nvSpPr>
          <p:cNvPr id="4" name="Freeform 4"/>
          <p:cNvSpPr/>
          <p:nvPr/>
        </p:nvSpPr>
        <p:spPr>
          <a:xfrm>
            <a:off x="15937315" y="303176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07469" y="543320"/>
            <a:ext cx="4009609" cy="1133838"/>
            <a:chOff x="0" y="0"/>
            <a:chExt cx="1056029" cy="2986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56029" cy="298624"/>
            </a:xfrm>
            <a:custGeom>
              <a:avLst/>
              <a:gdLst/>
              <a:ahLst/>
              <a:cxnLst/>
              <a:rect l="l" t="t" r="r" b="b"/>
              <a:pathLst>
                <a:path w="1056029" h="298624">
                  <a:moveTo>
                    <a:pt x="0" y="0"/>
                  </a:moveTo>
                  <a:lnTo>
                    <a:pt x="1056029" y="0"/>
                  </a:lnTo>
                  <a:lnTo>
                    <a:pt x="1056029" y="298624"/>
                  </a:lnTo>
                  <a:lnTo>
                    <a:pt x="0" y="29862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1056029" cy="374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38200" y="612237"/>
            <a:ext cx="3828780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Your turn!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AFFCB1-9489-C075-C0A8-BD44EA35C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746075"/>
            <a:ext cx="14706600" cy="826432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7614" y="652935"/>
            <a:ext cx="5223671" cy="1134643"/>
            <a:chOff x="0" y="0"/>
            <a:chExt cx="1375782" cy="2988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5782" cy="298836"/>
            </a:xfrm>
            <a:custGeom>
              <a:avLst/>
              <a:gdLst/>
              <a:ahLst/>
              <a:cxnLst/>
              <a:rect l="l" t="t" r="r" b="b"/>
              <a:pathLst>
                <a:path w="1375782" h="298836">
                  <a:moveTo>
                    <a:pt x="0" y="0"/>
                  </a:moveTo>
                  <a:lnTo>
                    <a:pt x="1375782" y="0"/>
                  </a:lnTo>
                  <a:lnTo>
                    <a:pt x="1375782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375782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7902" y="660013"/>
            <a:ext cx="4983382" cy="950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Page furniture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527614" y="2199192"/>
            <a:ext cx="17166485" cy="7538485"/>
            <a:chOff x="0" y="0"/>
            <a:chExt cx="4521214" cy="19854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21214" cy="1985445"/>
            </a:xfrm>
            <a:custGeom>
              <a:avLst/>
              <a:gdLst/>
              <a:ahLst/>
              <a:cxnLst/>
              <a:rect l="l" t="t" r="r" b="b"/>
              <a:pathLst>
                <a:path w="4521214" h="1985445">
                  <a:moveTo>
                    <a:pt x="0" y="0"/>
                  </a:moveTo>
                  <a:lnTo>
                    <a:pt x="4521214" y="0"/>
                  </a:lnTo>
                  <a:lnTo>
                    <a:pt x="4521214" y="1985445"/>
                  </a:lnTo>
                  <a:lnTo>
                    <a:pt x="0" y="19854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4521214" cy="2061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666733" y="2251407"/>
            <a:ext cx="15248346" cy="7234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15"/>
              </a:lnSpc>
            </a:pPr>
            <a:r>
              <a:rPr lang="en-US" sz="508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Now you’ve written your report, it’s time to add the page furniture! </a:t>
            </a:r>
          </a:p>
          <a:p>
            <a:pPr algn="ctr">
              <a:lnSpc>
                <a:spcPts val="7115"/>
              </a:lnSpc>
            </a:pPr>
            <a:r>
              <a:rPr lang="en-US" sz="508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Page furniture is all the extra bits that go into a news report to make it really look like a news report. </a:t>
            </a:r>
          </a:p>
          <a:p>
            <a:pPr algn="ctr">
              <a:lnSpc>
                <a:spcPts val="7115"/>
              </a:lnSpc>
            </a:pPr>
            <a:r>
              <a:rPr lang="en-US" sz="508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Page furniture also means journalists can add more information to their reports. </a:t>
            </a:r>
          </a:p>
          <a:p>
            <a:pPr algn="ctr">
              <a:lnSpc>
                <a:spcPts val="7115"/>
              </a:lnSpc>
            </a:pPr>
            <a:r>
              <a:rPr lang="en-US" sz="508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In the newsroom, the page furniture is always added last, after the report has been written and edited. </a:t>
            </a:r>
          </a:p>
        </p:txBody>
      </p:sp>
      <p:sp>
        <p:nvSpPr>
          <p:cNvPr id="10" name="Freeform 10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37622" y="0"/>
            <a:ext cx="7293429" cy="10287000"/>
          </a:xfrm>
          <a:custGeom>
            <a:avLst/>
            <a:gdLst/>
            <a:ahLst/>
            <a:cxnLst/>
            <a:rect l="l" t="t" r="r" b="b"/>
            <a:pathLst>
              <a:path w="7293429" h="10287000">
                <a:moveTo>
                  <a:pt x="0" y="0"/>
                </a:moveTo>
                <a:lnTo>
                  <a:pt x="7293428" y="0"/>
                </a:lnTo>
                <a:lnTo>
                  <a:pt x="72934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56402" y="461378"/>
            <a:ext cx="5223671" cy="1134643"/>
            <a:chOff x="0" y="0"/>
            <a:chExt cx="1375782" cy="29883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75782" cy="298836"/>
            </a:xfrm>
            <a:custGeom>
              <a:avLst/>
              <a:gdLst/>
              <a:ahLst/>
              <a:cxnLst/>
              <a:rect l="l" t="t" r="r" b="b"/>
              <a:pathLst>
                <a:path w="1375782" h="298836">
                  <a:moveTo>
                    <a:pt x="0" y="0"/>
                  </a:moveTo>
                  <a:lnTo>
                    <a:pt x="1375782" y="0"/>
                  </a:lnTo>
                  <a:lnTo>
                    <a:pt x="1375782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1375782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4330328">
            <a:off x="3818673" y="6219619"/>
            <a:ext cx="1497479" cy="2670271"/>
          </a:xfrm>
          <a:custGeom>
            <a:avLst/>
            <a:gdLst/>
            <a:ahLst/>
            <a:cxnLst/>
            <a:rect l="l" t="t" r="r" b="b"/>
            <a:pathLst>
              <a:path w="1497479" h="2670271">
                <a:moveTo>
                  <a:pt x="0" y="0"/>
                </a:moveTo>
                <a:lnTo>
                  <a:pt x="1497479" y="0"/>
                </a:lnTo>
                <a:lnTo>
                  <a:pt x="1497479" y="2670271"/>
                </a:lnTo>
                <a:lnTo>
                  <a:pt x="0" y="26702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96691" y="468457"/>
            <a:ext cx="4983382" cy="950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Page furniture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54240" y="2042148"/>
            <a:ext cx="4825833" cy="1713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3143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Masthead (the name of the newspaper/ news organisation)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177821" y="2077462"/>
            <a:ext cx="2452735" cy="60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3143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177821" y="3567465"/>
            <a:ext cx="2452735" cy="60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3143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Headline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91729" y="4834325"/>
            <a:ext cx="3622067" cy="1156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3143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Byline  (the journalist’s name)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177821" y="5057469"/>
            <a:ext cx="2452735" cy="60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3143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Picture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177821" y="6547472"/>
            <a:ext cx="2452735" cy="60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3143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Caption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70983" y="7751843"/>
            <a:ext cx="1592347" cy="60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3143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Report </a:t>
            </a:r>
          </a:p>
        </p:txBody>
      </p:sp>
      <p:sp>
        <p:nvSpPr>
          <p:cNvPr id="15" name="Freeform 15"/>
          <p:cNvSpPr/>
          <p:nvPr/>
        </p:nvSpPr>
        <p:spPr>
          <a:xfrm rot="-6453590">
            <a:off x="12879847" y="6462261"/>
            <a:ext cx="1245516" cy="2220976"/>
          </a:xfrm>
          <a:custGeom>
            <a:avLst/>
            <a:gdLst/>
            <a:ahLst/>
            <a:cxnLst/>
            <a:rect l="l" t="t" r="r" b="b"/>
            <a:pathLst>
              <a:path w="1245516" h="2220976">
                <a:moveTo>
                  <a:pt x="0" y="0"/>
                </a:moveTo>
                <a:lnTo>
                  <a:pt x="1245516" y="0"/>
                </a:lnTo>
                <a:lnTo>
                  <a:pt x="1245516" y="2220977"/>
                </a:lnTo>
                <a:lnTo>
                  <a:pt x="0" y="22209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6453590">
            <a:off x="12954713" y="5150000"/>
            <a:ext cx="1095786" cy="1953980"/>
          </a:xfrm>
          <a:custGeom>
            <a:avLst/>
            <a:gdLst/>
            <a:ahLst/>
            <a:cxnLst/>
            <a:rect l="l" t="t" r="r" b="b"/>
            <a:pathLst>
              <a:path w="1095786" h="1953980">
                <a:moveTo>
                  <a:pt x="0" y="0"/>
                </a:moveTo>
                <a:lnTo>
                  <a:pt x="1095785" y="0"/>
                </a:lnTo>
                <a:lnTo>
                  <a:pt x="1095785" y="1953980"/>
                </a:lnTo>
                <a:lnTo>
                  <a:pt x="0" y="19539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6995216">
            <a:off x="12954713" y="3705801"/>
            <a:ext cx="1095786" cy="1953980"/>
          </a:xfrm>
          <a:custGeom>
            <a:avLst/>
            <a:gdLst/>
            <a:ahLst/>
            <a:cxnLst/>
            <a:rect l="l" t="t" r="r" b="b"/>
            <a:pathLst>
              <a:path w="1095786" h="1953980">
                <a:moveTo>
                  <a:pt x="0" y="0"/>
                </a:moveTo>
                <a:lnTo>
                  <a:pt x="1095785" y="0"/>
                </a:lnTo>
                <a:lnTo>
                  <a:pt x="1095785" y="1953980"/>
                </a:lnTo>
                <a:lnTo>
                  <a:pt x="0" y="19539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6995216">
            <a:off x="12954713" y="2151511"/>
            <a:ext cx="1095786" cy="1953980"/>
          </a:xfrm>
          <a:custGeom>
            <a:avLst/>
            <a:gdLst/>
            <a:ahLst/>
            <a:cxnLst/>
            <a:rect l="l" t="t" r="r" b="b"/>
            <a:pathLst>
              <a:path w="1095786" h="1953980">
                <a:moveTo>
                  <a:pt x="0" y="0"/>
                </a:moveTo>
                <a:lnTo>
                  <a:pt x="1095785" y="0"/>
                </a:lnTo>
                <a:lnTo>
                  <a:pt x="1095785" y="1953980"/>
                </a:lnTo>
                <a:lnTo>
                  <a:pt x="0" y="19539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4330328">
            <a:off x="4709247" y="3855249"/>
            <a:ext cx="1100129" cy="1961725"/>
          </a:xfrm>
          <a:custGeom>
            <a:avLst/>
            <a:gdLst/>
            <a:ahLst/>
            <a:cxnLst/>
            <a:rect l="l" t="t" r="r" b="b"/>
            <a:pathLst>
              <a:path w="1100129" h="1961725">
                <a:moveTo>
                  <a:pt x="0" y="0"/>
                </a:moveTo>
                <a:lnTo>
                  <a:pt x="1100129" y="0"/>
                </a:lnTo>
                <a:lnTo>
                  <a:pt x="1100129" y="1961725"/>
                </a:lnTo>
                <a:lnTo>
                  <a:pt x="0" y="19617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5691261" flipH="1">
            <a:off x="4559528" y="2068993"/>
            <a:ext cx="1100129" cy="1961725"/>
          </a:xfrm>
          <a:custGeom>
            <a:avLst/>
            <a:gdLst/>
            <a:ahLst/>
            <a:cxnLst/>
            <a:rect l="l" t="t" r="r" b="b"/>
            <a:pathLst>
              <a:path w="1100129" h="1961725">
                <a:moveTo>
                  <a:pt x="1100129" y="0"/>
                </a:moveTo>
                <a:lnTo>
                  <a:pt x="0" y="0"/>
                </a:lnTo>
                <a:lnTo>
                  <a:pt x="0" y="1961725"/>
                </a:lnTo>
                <a:lnTo>
                  <a:pt x="1100129" y="1961725"/>
                </a:lnTo>
                <a:lnTo>
                  <a:pt x="110012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2495" y="374615"/>
            <a:ext cx="3573802" cy="1134643"/>
            <a:chOff x="0" y="0"/>
            <a:chExt cx="941248" cy="2988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1248" cy="298836"/>
            </a:xfrm>
            <a:custGeom>
              <a:avLst/>
              <a:gdLst/>
              <a:ahLst/>
              <a:cxnLst/>
              <a:rect l="l" t="t" r="r" b="b"/>
              <a:pathLst>
                <a:path w="941248" h="298836">
                  <a:moveTo>
                    <a:pt x="0" y="0"/>
                  </a:moveTo>
                  <a:lnTo>
                    <a:pt x="941248" y="0"/>
                  </a:lnTo>
                  <a:lnTo>
                    <a:pt x="941248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941248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81156" y="466629"/>
            <a:ext cx="3333513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Top tips!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436192" y="1186907"/>
            <a:ext cx="3415617" cy="1084421"/>
            <a:chOff x="0" y="0"/>
            <a:chExt cx="941248" cy="29883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1248" cy="298836"/>
            </a:xfrm>
            <a:custGeom>
              <a:avLst/>
              <a:gdLst/>
              <a:ahLst/>
              <a:cxnLst/>
              <a:rect l="l" t="t" r="r" b="b"/>
              <a:pathLst>
                <a:path w="941248" h="298836">
                  <a:moveTo>
                    <a:pt x="0" y="0"/>
                  </a:moveTo>
                  <a:lnTo>
                    <a:pt x="941248" y="0"/>
                  </a:lnTo>
                  <a:lnTo>
                    <a:pt x="941248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941248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653813" y="1347003"/>
            <a:ext cx="3185964" cy="764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23"/>
              </a:lnSpc>
            </a:pPr>
            <a:r>
              <a:rPr lang="en-US" sz="473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Headlines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954364" y="2612212"/>
            <a:ext cx="12379272" cy="1231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3"/>
              </a:lnSpc>
            </a:pPr>
            <a:r>
              <a:rPr lang="en-US" sz="3345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Headlines should draw attention to the report and tell us what the story is about. The headline should make us want to find out more   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7436192" y="4059079"/>
            <a:ext cx="3415617" cy="1084421"/>
            <a:chOff x="0" y="0"/>
            <a:chExt cx="941248" cy="29883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41248" cy="298836"/>
            </a:xfrm>
            <a:custGeom>
              <a:avLst/>
              <a:gdLst/>
              <a:ahLst/>
              <a:cxnLst/>
              <a:rect l="l" t="t" r="r" b="b"/>
              <a:pathLst>
                <a:path w="941248" h="298836">
                  <a:moveTo>
                    <a:pt x="0" y="0"/>
                  </a:moveTo>
                  <a:lnTo>
                    <a:pt x="941248" y="0"/>
                  </a:lnTo>
                  <a:lnTo>
                    <a:pt x="941248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941248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7927453" y="4179747"/>
            <a:ext cx="2935007" cy="764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23"/>
              </a:lnSpc>
            </a:pPr>
            <a:r>
              <a:rPr lang="en-US" sz="473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Pictures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954364" y="5147778"/>
            <a:ext cx="12379272" cy="1823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3"/>
              </a:lnSpc>
            </a:pPr>
            <a:r>
              <a:rPr lang="en-US" sz="3345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picture should tell us a bit more about the story and makes the report more interesting. Pictures with people in are more interesting for the reader. 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7436192" y="7190401"/>
            <a:ext cx="3415617" cy="1084421"/>
            <a:chOff x="0" y="0"/>
            <a:chExt cx="941248" cy="29883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41248" cy="298836"/>
            </a:xfrm>
            <a:custGeom>
              <a:avLst/>
              <a:gdLst/>
              <a:ahLst/>
              <a:cxnLst/>
              <a:rect l="l" t="t" r="r" b="b"/>
              <a:pathLst>
                <a:path w="941248" h="298836">
                  <a:moveTo>
                    <a:pt x="0" y="0"/>
                  </a:moveTo>
                  <a:lnTo>
                    <a:pt x="941248" y="0"/>
                  </a:lnTo>
                  <a:lnTo>
                    <a:pt x="941248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941248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7801974" y="7350455"/>
            <a:ext cx="3185964" cy="764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23"/>
              </a:lnSpc>
            </a:pPr>
            <a:r>
              <a:rPr lang="en-US" sz="473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Captions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954364" y="8275065"/>
            <a:ext cx="12379272" cy="1823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3"/>
              </a:lnSpc>
            </a:pPr>
            <a:r>
              <a:rPr lang="en-US" sz="3345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Picture captions are an opportunity to tell us a bit more about the story - you can squeeze in a few extra words! Avoid just describing the picture and tell us what is happening in it. </a:t>
            </a:r>
          </a:p>
        </p:txBody>
      </p:sp>
      <p:sp>
        <p:nvSpPr>
          <p:cNvPr id="21" name="Freeform 21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6402" y="461378"/>
            <a:ext cx="7257755" cy="1134643"/>
            <a:chOff x="0" y="0"/>
            <a:chExt cx="1911508" cy="2988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1508" cy="298836"/>
            </a:xfrm>
            <a:custGeom>
              <a:avLst/>
              <a:gdLst/>
              <a:ahLst/>
              <a:cxnLst/>
              <a:rect l="l" t="t" r="r" b="b"/>
              <a:pathLst>
                <a:path w="1911508" h="298836">
                  <a:moveTo>
                    <a:pt x="0" y="0"/>
                  </a:moveTo>
                  <a:lnTo>
                    <a:pt x="1911508" y="0"/>
                  </a:lnTo>
                  <a:lnTo>
                    <a:pt x="1911508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911508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776826" y="147325"/>
            <a:ext cx="6663649" cy="9992351"/>
          </a:xfrm>
          <a:custGeom>
            <a:avLst/>
            <a:gdLst/>
            <a:ahLst/>
            <a:cxnLst/>
            <a:rect l="l" t="t" r="r" b="b"/>
            <a:pathLst>
              <a:path w="6663649" h="9992351">
                <a:moveTo>
                  <a:pt x="0" y="0"/>
                </a:moveTo>
                <a:lnTo>
                  <a:pt x="6663649" y="0"/>
                </a:lnTo>
                <a:lnTo>
                  <a:pt x="6663649" y="9992350"/>
                </a:lnTo>
                <a:lnTo>
                  <a:pt x="0" y="9992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46053" y="617634"/>
            <a:ext cx="6678452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Pictures and captions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0106" y="1996911"/>
            <a:ext cx="5770347" cy="81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60"/>
              </a:lnSpc>
            </a:pPr>
            <a:r>
              <a:rPr lang="en-US" sz="4328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Which caption is best?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50136" y="3385791"/>
            <a:ext cx="1244123" cy="124412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0462" y="3269154"/>
            <a:ext cx="1650762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79"/>
              </a:lnSpc>
            </a:pPr>
            <a:r>
              <a:rPr lang="en-US" sz="11500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50762" y="3135496"/>
            <a:ext cx="7175143" cy="1585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60"/>
              </a:lnSpc>
            </a:pPr>
            <a:r>
              <a:rPr lang="en-US" sz="4328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 picture of a bear standing on a rock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350136" y="5866088"/>
            <a:ext cx="1244123" cy="124412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59906" y="5634925"/>
            <a:ext cx="1244123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79"/>
              </a:lnSpc>
            </a:pPr>
            <a:r>
              <a:rPr lang="en-US" sz="9600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50762" y="5615793"/>
            <a:ext cx="7988777" cy="1585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60"/>
              </a:lnSpc>
            </a:pPr>
            <a:r>
              <a:rPr lang="en-US" sz="4328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 bear waits patiently to hunt salmon before hibernation</a:t>
            </a:r>
          </a:p>
        </p:txBody>
      </p:sp>
      <p:sp>
        <p:nvSpPr>
          <p:cNvPr id="18" name="Freeform 18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1" r="-101"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0179062" y="9637087"/>
            <a:ext cx="2929589" cy="302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Photo by </a:t>
            </a:r>
            <a:r>
              <a:rPr lang="en-US" sz="1599" u="sng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  <a:hlinkClick r:id="rId4" tooltip="https://unsplash.com/@calrollins17?utm_source=unsplash&amp;utm_medium=referral&amp;utm_content=creditCopyText"/>
              </a:rPr>
              <a:t>Cal Rollins</a:t>
            </a:r>
            <a:r>
              <a:rPr lang="en-US" sz="1599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 on </a:t>
            </a:r>
            <a:r>
              <a:rPr lang="en-US" sz="1599" u="sng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  <a:hlinkClick r:id="rId5" tooltip="https://unsplash.com/photos/a-grizzly-bear-stands-in-a-rushing-river-6J-JBKLdhpY?utm_source=unsplash&amp;utm_medium=referral&amp;utm_content=creditCopyText"/>
              </a:rPr>
              <a:t>Unsplash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6402" y="461378"/>
            <a:ext cx="3799812" cy="1134643"/>
            <a:chOff x="0" y="0"/>
            <a:chExt cx="1000773" cy="2988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0773" cy="298836"/>
            </a:xfrm>
            <a:custGeom>
              <a:avLst/>
              <a:gdLst/>
              <a:ahLst/>
              <a:cxnLst/>
              <a:rect l="l" t="t" r="r" b="b"/>
              <a:pathLst>
                <a:path w="1000773" h="298836">
                  <a:moveTo>
                    <a:pt x="0" y="0"/>
                  </a:moveTo>
                  <a:lnTo>
                    <a:pt x="1000773" y="0"/>
                  </a:lnTo>
                  <a:lnTo>
                    <a:pt x="1000773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000773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96691" y="468457"/>
            <a:ext cx="6678452" cy="950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Challenge!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49074" y="714375"/>
            <a:ext cx="5589852" cy="129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87"/>
              </a:lnSpc>
            </a:pPr>
            <a:r>
              <a:rPr lang="en-US" sz="7990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Standfirsts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15521" y="2298897"/>
            <a:ext cx="12456958" cy="1901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standfirst is a very short summary of the story. It goes underneath the headline and includes a few more details than the headline. </a:t>
            </a:r>
          </a:p>
        </p:txBody>
      </p:sp>
      <p:sp>
        <p:nvSpPr>
          <p:cNvPr id="8" name="Freeform 8"/>
          <p:cNvSpPr/>
          <p:nvPr/>
        </p:nvSpPr>
        <p:spPr>
          <a:xfrm>
            <a:off x="3960335" y="4713203"/>
            <a:ext cx="11596665" cy="3796681"/>
          </a:xfrm>
          <a:custGeom>
            <a:avLst/>
            <a:gdLst/>
            <a:ahLst/>
            <a:cxnLst/>
            <a:rect l="l" t="t" r="r" b="b"/>
            <a:pathLst>
              <a:path w="11596665" h="3796681">
                <a:moveTo>
                  <a:pt x="0" y="0"/>
                </a:moveTo>
                <a:lnTo>
                  <a:pt x="11596665" y="0"/>
                </a:lnTo>
                <a:lnTo>
                  <a:pt x="11596665" y="3796681"/>
                </a:lnTo>
                <a:lnTo>
                  <a:pt x="0" y="37966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256402" y="4981044"/>
            <a:ext cx="3364609" cy="1134643"/>
            <a:chOff x="0" y="0"/>
            <a:chExt cx="886152" cy="29883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86152" cy="298836"/>
            </a:xfrm>
            <a:custGeom>
              <a:avLst/>
              <a:gdLst/>
              <a:ahLst/>
              <a:cxnLst/>
              <a:rect l="l" t="t" r="r" b="b"/>
              <a:pathLst>
                <a:path w="886152" h="298836">
                  <a:moveTo>
                    <a:pt x="0" y="0"/>
                  </a:moveTo>
                  <a:lnTo>
                    <a:pt x="886152" y="0"/>
                  </a:lnTo>
                  <a:lnTo>
                    <a:pt x="886152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886152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96691" y="5124726"/>
            <a:ext cx="3124321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Headline</a:t>
            </a:r>
          </a:p>
        </p:txBody>
      </p:sp>
      <p:sp>
        <p:nvSpPr>
          <p:cNvPr id="13" name="Freeform 13"/>
          <p:cNvSpPr/>
          <p:nvPr/>
        </p:nvSpPr>
        <p:spPr>
          <a:xfrm rot="6654058" flipH="1">
            <a:off x="2711399" y="5049558"/>
            <a:ext cx="1511237" cy="2694803"/>
          </a:xfrm>
          <a:custGeom>
            <a:avLst/>
            <a:gdLst/>
            <a:ahLst/>
            <a:cxnLst/>
            <a:rect l="l" t="t" r="r" b="b"/>
            <a:pathLst>
              <a:path w="1511237" h="2694803">
                <a:moveTo>
                  <a:pt x="1511237" y="0"/>
                </a:moveTo>
                <a:lnTo>
                  <a:pt x="0" y="0"/>
                </a:lnTo>
                <a:lnTo>
                  <a:pt x="0" y="2694804"/>
                </a:lnTo>
                <a:lnTo>
                  <a:pt x="1511237" y="2694804"/>
                </a:lnTo>
                <a:lnTo>
                  <a:pt x="151123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4" name="Group 14"/>
          <p:cNvGrpSpPr/>
          <p:nvPr/>
        </p:nvGrpSpPr>
        <p:grpSpPr>
          <a:xfrm>
            <a:off x="13690174" y="8690978"/>
            <a:ext cx="3364609" cy="1134643"/>
            <a:chOff x="0" y="0"/>
            <a:chExt cx="886152" cy="29883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86152" cy="298836"/>
            </a:xfrm>
            <a:custGeom>
              <a:avLst/>
              <a:gdLst/>
              <a:ahLst/>
              <a:cxnLst/>
              <a:rect l="l" t="t" r="r" b="b"/>
              <a:pathLst>
                <a:path w="886152" h="298836">
                  <a:moveTo>
                    <a:pt x="0" y="0"/>
                  </a:moveTo>
                  <a:lnTo>
                    <a:pt x="886152" y="0"/>
                  </a:lnTo>
                  <a:lnTo>
                    <a:pt x="886152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886152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3899110" y="8820460"/>
            <a:ext cx="3124321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Standfirst</a:t>
            </a:r>
          </a:p>
        </p:txBody>
      </p:sp>
      <p:sp>
        <p:nvSpPr>
          <p:cNvPr id="18" name="Freeform 18"/>
          <p:cNvSpPr/>
          <p:nvPr/>
        </p:nvSpPr>
        <p:spPr>
          <a:xfrm rot="5748897" flipH="1" flipV="1">
            <a:off x="11132433" y="7407833"/>
            <a:ext cx="1946241" cy="3470492"/>
          </a:xfrm>
          <a:custGeom>
            <a:avLst/>
            <a:gdLst/>
            <a:ahLst/>
            <a:cxnLst/>
            <a:rect l="l" t="t" r="r" b="b"/>
            <a:pathLst>
              <a:path w="1946241" h="3470492">
                <a:moveTo>
                  <a:pt x="1946240" y="3470492"/>
                </a:moveTo>
                <a:lnTo>
                  <a:pt x="0" y="3470492"/>
                </a:lnTo>
                <a:lnTo>
                  <a:pt x="0" y="0"/>
                </a:lnTo>
                <a:lnTo>
                  <a:pt x="1946240" y="0"/>
                </a:lnTo>
                <a:lnTo>
                  <a:pt x="1946240" y="347049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" name="Freeform 19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37034" y="1268534"/>
            <a:ext cx="12813931" cy="7984681"/>
          </a:xfrm>
          <a:custGeom>
            <a:avLst/>
            <a:gdLst/>
            <a:ahLst/>
            <a:cxnLst/>
            <a:rect l="l" t="t" r="r" b="b"/>
            <a:pathLst>
              <a:path w="12813931" h="7984681">
                <a:moveTo>
                  <a:pt x="0" y="0"/>
                </a:moveTo>
                <a:lnTo>
                  <a:pt x="12813932" y="0"/>
                </a:lnTo>
                <a:lnTo>
                  <a:pt x="12813932" y="7984681"/>
                </a:lnTo>
                <a:lnTo>
                  <a:pt x="0" y="79846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748897" flipV="1">
            <a:off x="12747737" y="-434785"/>
            <a:ext cx="1431016" cy="2551756"/>
          </a:xfrm>
          <a:custGeom>
            <a:avLst/>
            <a:gdLst/>
            <a:ahLst/>
            <a:cxnLst/>
            <a:rect l="l" t="t" r="r" b="b"/>
            <a:pathLst>
              <a:path w="1431016" h="2551756">
                <a:moveTo>
                  <a:pt x="0" y="2551756"/>
                </a:moveTo>
                <a:lnTo>
                  <a:pt x="1431016" y="2551756"/>
                </a:lnTo>
                <a:lnTo>
                  <a:pt x="1431016" y="0"/>
                </a:lnTo>
                <a:lnTo>
                  <a:pt x="0" y="0"/>
                </a:lnTo>
                <a:lnTo>
                  <a:pt x="0" y="2551756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4" name="Group 4"/>
          <p:cNvGrpSpPr/>
          <p:nvPr/>
        </p:nvGrpSpPr>
        <p:grpSpPr>
          <a:xfrm>
            <a:off x="14491462" y="1221885"/>
            <a:ext cx="3364609" cy="1134643"/>
            <a:chOff x="0" y="0"/>
            <a:chExt cx="886152" cy="29883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6152" cy="298836"/>
            </a:xfrm>
            <a:custGeom>
              <a:avLst/>
              <a:gdLst/>
              <a:ahLst/>
              <a:cxnLst/>
              <a:rect l="l" t="t" r="r" b="b"/>
              <a:pathLst>
                <a:path w="886152" h="298836">
                  <a:moveTo>
                    <a:pt x="0" y="0"/>
                  </a:moveTo>
                  <a:lnTo>
                    <a:pt x="886152" y="0"/>
                  </a:lnTo>
                  <a:lnTo>
                    <a:pt x="886152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886152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4611605" y="1325840"/>
            <a:ext cx="3124321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Masthead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072031" y="2897936"/>
            <a:ext cx="4023478" cy="375101"/>
            <a:chOff x="0" y="0"/>
            <a:chExt cx="886152" cy="826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86152" cy="82614"/>
            </a:xfrm>
            <a:custGeom>
              <a:avLst/>
              <a:gdLst/>
              <a:ahLst/>
              <a:cxnLst/>
              <a:rect l="l" t="t" r="r" b="b"/>
              <a:pathLst>
                <a:path w="886152" h="82614">
                  <a:moveTo>
                    <a:pt x="0" y="0"/>
                  </a:moveTo>
                  <a:lnTo>
                    <a:pt x="886152" y="0"/>
                  </a:lnTo>
                  <a:lnTo>
                    <a:pt x="886152" y="82614"/>
                  </a:lnTo>
                  <a:lnTo>
                    <a:pt x="0" y="8261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886152" cy="1588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350043" y="2843621"/>
            <a:ext cx="4226405" cy="6725934"/>
            <a:chOff x="0" y="0"/>
            <a:chExt cx="1113127" cy="177143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13127" cy="1771439"/>
            </a:xfrm>
            <a:custGeom>
              <a:avLst/>
              <a:gdLst/>
              <a:ahLst/>
              <a:cxnLst/>
              <a:rect l="l" t="t" r="r" b="b"/>
              <a:pathLst>
                <a:path w="1113127" h="1771439">
                  <a:moveTo>
                    <a:pt x="0" y="0"/>
                  </a:moveTo>
                  <a:lnTo>
                    <a:pt x="1113127" y="0"/>
                  </a:lnTo>
                  <a:lnTo>
                    <a:pt x="1113127" y="1771439"/>
                  </a:lnTo>
                  <a:lnTo>
                    <a:pt x="0" y="1771439"/>
                  </a:lnTo>
                  <a:close/>
                </a:path>
              </a:pathLst>
            </a:custGeom>
            <a:solidFill>
              <a:srgbClr val="E7432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1113127" cy="18476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728538" y="7055256"/>
            <a:ext cx="3200539" cy="1834010"/>
            <a:chOff x="0" y="0"/>
            <a:chExt cx="842940" cy="48303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42940" cy="483032"/>
            </a:xfrm>
            <a:custGeom>
              <a:avLst/>
              <a:gdLst/>
              <a:ahLst/>
              <a:cxnLst/>
              <a:rect l="l" t="t" r="r" b="b"/>
              <a:pathLst>
                <a:path w="842940" h="483032">
                  <a:moveTo>
                    <a:pt x="0" y="0"/>
                  </a:moveTo>
                  <a:lnTo>
                    <a:pt x="842940" y="0"/>
                  </a:lnTo>
                  <a:lnTo>
                    <a:pt x="842940" y="483032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842940" cy="559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2990679" y="7168059"/>
            <a:ext cx="3938781" cy="1684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Picture/ video</a:t>
            </a:r>
          </a:p>
        </p:txBody>
      </p:sp>
      <p:sp>
        <p:nvSpPr>
          <p:cNvPr id="18" name="Freeform 18"/>
          <p:cNvSpPr/>
          <p:nvPr/>
        </p:nvSpPr>
        <p:spPr>
          <a:xfrm rot="6755063" flipV="1">
            <a:off x="12046025" y="5360262"/>
            <a:ext cx="1431016" cy="2551756"/>
          </a:xfrm>
          <a:custGeom>
            <a:avLst/>
            <a:gdLst/>
            <a:ahLst/>
            <a:cxnLst/>
            <a:rect l="l" t="t" r="r" b="b"/>
            <a:pathLst>
              <a:path w="1431016" h="2551756">
                <a:moveTo>
                  <a:pt x="0" y="2551756"/>
                </a:moveTo>
                <a:lnTo>
                  <a:pt x="1431016" y="2551756"/>
                </a:lnTo>
                <a:lnTo>
                  <a:pt x="1431016" y="0"/>
                </a:lnTo>
                <a:lnTo>
                  <a:pt x="0" y="0"/>
                </a:lnTo>
                <a:lnTo>
                  <a:pt x="0" y="2551756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" name="Freeform 19"/>
          <p:cNvSpPr/>
          <p:nvPr/>
        </p:nvSpPr>
        <p:spPr>
          <a:xfrm rot="5160446" flipH="1" flipV="1">
            <a:off x="9427448" y="8609385"/>
            <a:ext cx="1155021" cy="2059607"/>
          </a:xfrm>
          <a:custGeom>
            <a:avLst/>
            <a:gdLst/>
            <a:ahLst/>
            <a:cxnLst/>
            <a:rect l="l" t="t" r="r" b="b"/>
            <a:pathLst>
              <a:path w="1155021" h="2059607">
                <a:moveTo>
                  <a:pt x="1155021" y="2059608"/>
                </a:moveTo>
                <a:lnTo>
                  <a:pt x="0" y="2059608"/>
                </a:lnTo>
                <a:lnTo>
                  <a:pt x="0" y="0"/>
                </a:lnTo>
                <a:lnTo>
                  <a:pt x="1155021" y="0"/>
                </a:lnTo>
                <a:lnTo>
                  <a:pt x="1155021" y="205960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0" name="Group 20"/>
          <p:cNvGrpSpPr/>
          <p:nvPr/>
        </p:nvGrpSpPr>
        <p:grpSpPr>
          <a:xfrm>
            <a:off x="11072473" y="9057033"/>
            <a:ext cx="3125193" cy="1025044"/>
            <a:chOff x="0" y="0"/>
            <a:chExt cx="823096" cy="26997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23096" cy="269971"/>
            </a:xfrm>
            <a:custGeom>
              <a:avLst/>
              <a:gdLst/>
              <a:ahLst/>
              <a:cxnLst/>
              <a:rect l="l" t="t" r="r" b="b"/>
              <a:pathLst>
                <a:path w="823096" h="269971">
                  <a:moveTo>
                    <a:pt x="0" y="0"/>
                  </a:moveTo>
                  <a:lnTo>
                    <a:pt x="823096" y="0"/>
                  </a:lnTo>
                  <a:lnTo>
                    <a:pt x="823096" y="269971"/>
                  </a:lnTo>
                  <a:lnTo>
                    <a:pt x="0" y="269971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76200"/>
              <a:ext cx="823096" cy="346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1133987" y="9106755"/>
            <a:ext cx="3938781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Caption</a:t>
            </a:r>
          </a:p>
        </p:txBody>
      </p:sp>
      <p:sp>
        <p:nvSpPr>
          <p:cNvPr id="24" name="Freeform 24"/>
          <p:cNvSpPr/>
          <p:nvPr/>
        </p:nvSpPr>
        <p:spPr>
          <a:xfrm rot="-4808322" flipH="1" flipV="1">
            <a:off x="3248240" y="3935672"/>
            <a:ext cx="1155021" cy="2059607"/>
          </a:xfrm>
          <a:custGeom>
            <a:avLst/>
            <a:gdLst/>
            <a:ahLst/>
            <a:cxnLst/>
            <a:rect l="l" t="t" r="r" b="b"/>
            <a:pathLst>
              <a:path w="1155021" h="2059607">
                <a:moveTo>
                  <a:pt x="1155021" y="2059608"/>
                </a:moveTo>
                <a:lnTo>
                  <a:pt x="0" y="2059608"/>
                </a:lnTo>
                <a:lnTo>
                  <a:pt x="0" y="0"/>
                </a:lnTo>
                <a:lnTo>
                  <a:pt x="1155021" y="0"/>
                </a:lnTo>
                <a:lnTo>
                  <a:pt x="1155021" y="205960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5" name="Group 25"/>
          <p:cNvGrpSpPr/>
          <p:nvPr/>
        </p:nvGrpSpPr>
        <p:grpSpPr>
          <a:xfrm>
            <a:off x="240289" y="4576178"/>
            <a:ext cx="2471967" cy="1134643"/>
            <a:chOff x="0" y="0"/>
            <a:chExt cx="651053" cy="29883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51053" cy="298836"/>
            </a:xfrm>
            <a:custGeom>
              <a:avLst/>
              <a:gdLst/>
              <a:ahLst/>
              <a:cxnLst/>
              <a:rect l="l" t="t" r="r" b="b"/>
              <a:pathLst>
                <a:path w="651053" h="298836">
                  <a:moveTo>
                    <a:pt x="0" y="0"/>
                  </a:moveTo>
                  <a:lnTo>
                    <a:pt x="651053" y="0"/>
                  </a:lnTo>
                  <a:lnTo>
                    <a:pt x="651053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76200"/>
              <a:ext cx="651053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509990" y="4752049"/>
            <a:ext cx="2496746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Byline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240289" y="6534506"/>
            <a:ext cx="2471967" cy="1134643"/>
            <a:chOff x="0" y="0"/>
            <a:chExt cx="651053" cy="29883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51053" cy="298836"/>
            </a:xfrm>
            <a:custGeom>
              <a:avLst/>
              <a:gdLst/>
              <a:ahLst/>
              <a:cxnLst/>
              <a:rect l="l" t="t" r="r" b="b"/>
              <a:pathLst>
                <a:path w="651053" h="298836">
                  <a:moveTo>
                    <a:pt x="0" y="0"/>
                  </a:moveTo>
                  <a:lnTo>
                    <a:pt x="651053" y="0"/>
                  </a:lnTo>
                  <a:lnTo>
                    <a:pt x="651053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76200"/>
              <a:ext cx="651053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701100" y="6682825"/>
            <a:ext cx="2496746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Date</a:t>
            </a:r>
          </a:p>
        </p:txBody>
      </p:sp>
      <p:sp>
        <p:nvSpPr>
          <p:cNvPr id="33" name="Freeform 33"/>
          <p:cNvSpPr/>
          <p:nvPr/>
        </p:nvSpPr>
        <p:spPr>
          <a:xfrm rot="-6581421" flipV="1">
            <a:off x="2838107" y="6318156"/>
            <a:ext cx="1155021" cy="2059607"/>
          </a:xfrm>
          <a:custGeom>
            <a:avLst/>
            <a:gdLst/>
            <a:ahLst/>
            <a:cxnLst/>
            <a:rect l="l" t="t" r="r" b="b"/>
            <a:pathLst>
              <a:path w="1155021" h="2059607">
                <a:moveTo>
                  <a:pt x="0" y="2059608"/>
                </a:moveTo>
                <a:lnTo>
                  <a:pt x="1155021" y="2059608"/>
                </a:lnTo>
                <a:lnTo>
                  <a:pt x="1155021" y="0"/>
                </a:lnTo>
                <a:lnTo>
                  <a:pt x="0" y="0"/>
                </a:lnTo>
                <a:lnTo>
                  <a:pt x="0" y="205960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4" name="Freeform 34"/>
          <p:cNvSpPr/>
          <p:nvPr/>
        </p:nvSpPr>
        <p:spPr>
          <a:xfrm rot="6755063" flipV="1">
            <a:off x="11135685" y="2590496"/>
            <a:ext cx="842248" cy="1501877"/>
          </a:xfrm>
          <a:custGeom>
            <a:avLst/>
            <a:gdLst/>
            <a:ahLst/>
            <a:cxnLst/>
            <a:rect l="l" t="t" r="r" b="b"/>
            <a:pathLst>
              <a:path w="842248" h="1501877">
                <a:moveTo>
                  <a:pt x="0" y="1501877"/>
                </a:moveTo>
                <a:lnTo>
                  <a:pt x="842247" y="1501877"/>
                </a:lnTo>
                <a:lnTo>
                  <a:pt x="842247" y="0"/>
                </a:lnTo>
                <a:lnTo>
                  <a:pt x="0" y="0"/>
                </a:lnTo>
                <a:lnTo>
                  <a:pt x="0" y="150187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5" name="Group 35"/>
          <p:cNvGrpSpPr/>
          <p:nvPr/>
        </p:nvGrpSpPr>
        <p:grpSpPr>
          <a:xfrm>
            <a:off x="12411891" y="3085487"/>
            <a:ext cx="3364609" cy="1134643"/>
            <a:chOff x="0" y="0"/>
            <a:chExt cx="886152" cy="29883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86152" cy="298836"/>
            </a:xfrm>
            <a:custGeom>
              <a:avLst/>
              <a:gdLst/>
              <a:ahLst/>
              <a:cxnLst/>
              <a:rect l="l" t="t" r="r" b="b"/>
              <a:pathLst>
                <a:path w="886152" h="298836">
                  <a:moveTo>
                    <a:pt x="0" y="0"/>
                  </a:moveTo>
                  <a:lnTo>
                    <a:pt x="886152" y="0"/>
                  </a:lnTo>
                  <a:lnTo>
                    <a:pt x="886152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76200"/>
              <a:ext cx="886152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2599606" y="3268429"/>
            <a:ext cx="3124321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Headline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2411891" y="4524930"/>
            <a:ext cx="3364609" cy="1134643"/>
            <a:chOff x="0" y="0"/>
            <a:chExt cx="886152" cy="29883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86152" cy="298836"/>
            </a:xfrm>
            <a:custGeom>
              <a:avLst/>
              <a:gdLst/>
              <a:ahLst/>
              <a:cxnLst/>
              <a:rect l="l" t="t" r="r" b="b"/>
              <a:pathLst>
                <a:path w="886152" h="298836">
                  <a:moveTo>
                    <a:pt x="0" y="0"/>
                  </a:moveTo>
                  <a:lnTo>
                    <a:pt x="886152" y="0"/>
                  </a:lnTo>
                  <a:lnTo>
                    <a:pt x="886152" y="298836"/>
                  </a:lnTo>
                  <a:lnTo>
                    <a:pt x="0" y="298836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76200"/>
              <a:ext cx="886152" cy="375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2552153" y="4676889"/>
            <a:ext cx="3124321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Standfirst</a:t>
            </a:r>
          </a:p>
        </p:txBody>
      </p:sp>
      <p:sp>
        <p:nvSpPr>
          <p:cNvPr id="43" name="Freeform 43"/>
          <p:cNvSpPr/>
          <p:nvPr/>
        </p:nvSpPr>
        <p:spPr>
          <a:xfrm rot="6755063" flipV="1">
            <a:off x="10800805" y="3545542"/>
            <a:ext cx="1098476" cy="1958778"/>
          </a:xfrm>
          <a:custGeom>
            <a:avLst/>
            <a:gdLst/>
            <a:ahLst/>
            <a:cxnLst/>
            <a:rect l="l" t="t" r="r" b="b"/>
            <a:pathLst>
              <a:path w="1098476" h="1958778">
                <a:moveTo>
                  <a:pt x="0" y="1958777"/>
                </a:moveTo>
                <a:lnTo>
                  <a:pt x="1098476" y="1958777"/>
                </a:lnTo>
                <a:lnTo>
                  <a:pt x="1098476" y="0"/>
                </a:lnTo>
                <a:lnTo>
                  <a:pt x="0" y="0"/>
                </a:lnTo>
                <a:lnTo>
                  <a:pt x="0" y="195877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4" name="Freeform 44"/>
          <p:cNvSpPr/>
          <p:nvPr/>
        </p:nvSpPr>
        <p:spPr>
          <a:xfrm>
            <a:off x="240289" y="9057033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54459" y="2072046"/>
            <a:ext cx="10579083" cy="2638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3"/>
              </a:lnSpc>
            </a:pPr>
            <a:r>
              <a:rPr lang="en-US" sz="16288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Your turn!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455915" y="4825210"/>
            <a:ext cx="9376169" cy="9841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19"/>
              </a:lnSpc>
            </a:pPr>
            <a:r>
              <a:rPr lang="en-US" sz="6085" dirty="0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Add your page furniture</a:t>
            </a:r>
          </a:p>
        </p:txBody>
      </p:sp>
      <p:sp>
        <p:nvSpPr>
          <p:cNvPr id="4" name="Freeform 4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7469" y="591232"/>
            <a:ext cx="4636736" cy="1085925"/>
            <a:chOff x="0" y="0"/>
            <a:chExt cx="1221198" cy="2860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1198" cy="286005"/>
            </a:xfrm>
            <a:custGeom>
              <a:avLst/>
              <a:gdLst/>
              <a:ahLst/>
              <a:cxnLst/>
              <a:rect l="l" t="t" r="r" b="b"/>
              <a:pathLst>
                <a:path w="1221198" h="286005">
                  <a:moveTo>
                    <a:pt x="0" y="0"/>
                  </a:moveTo>
                  <a:lnTo>
                    <a:pt x="1221198" y="0"/>
                  </a:lnTo>
                  <a:lnTo>
                    <a:pt x="1221198" y="286005"/>
                  </a:lnTo>
                  <a:lnTo>
                    <a:pt x="0" y="28600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221198" cy="3622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894743" y="277654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819153" y="1837261"/>
            <a:ext cx="11175183" cy="1937784"/>
            <a:chOff x="0" y="0"/>
            <a:chExt cx="2943258" cy="51036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943258" cy="510363"/>
            </a:xfrm>
            <a:custGeom>
              <a:avLst/>
              <a:gdLst/>
              <a:ahLst/>
              <a:cxnLst/>
              <a:rect l="l" t="t" r="r" b="b"/>
              <a:pathLst>
                <a:path w="2943258" h="510363">
                  <a:moveTo>
                    <a:pt x="0" y="0"/>
                  </a:moveTo>
                  <a:lnTo>
                    <a:pt x="2943258" y="0"/>
                  </a:lnTo>
                  <a:lnTo>
                    <a:pt x="2943258" y="510363"/>
                  </a:lnTo>
                  <a:lnTo>
                    <a:pt x="0" y="51036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943258" cy="5675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819153" y="4174608"/>
            <a:ext cx="11175183" cy="4084951"/>
            <a:chOff x="0" y="0"/>
            <a:chExt cx="2943258" cy="107587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43258" cy="1075872"/>
            </a:xfrm>
            <a:custGeom>
              <a:avLst/>
              <a:gdLst/>
              <a:ahLst/>
              <a:cxnLst/>
              <a:rect l="l" t="t" r="r" b="b"/>
              <a:pathLst>
                <a:path w="2943258" h="1075872">
                  <a:moveTo>
                    <a:pt x="0" y="0"/>
                  </a:moveTo>
                  <a:lnTo>
                    <a:pt x="2943258" y="0"/>
                  </a:lnTo>
                  <a:lnTo>
                    <a:pt x="2943258" y="1075872"/>
                  </a:lnTo>
                  <a:lnTo>
                    <a:pt x="0" y="1075872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943258" cy="113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819153" y="1980597"/>
            <a:ext cx="11175183" cy="2174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Swap your news report with a partner. 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Give feedback on each other’s page furniture.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endParaRPr lang="en-US" sz="39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31715" y="692192"/>
            <a:ext cx="4396448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Turn and talk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819153" y="4174633"/>
            <a:ext cx="11175183" cy="4387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1" lvl="1" indent="-377820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Is the headline catchy?</a:t>
            </a:r>
          </a:p>
          <a:p>
            <a:pPr marL="755641" lvl="1" indent="-377820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Are there any redundant words in the headline?</a:t>
            </a:r>
          </a:p>
          <a:p>
            <a:pPr marL="755641" lvl="1" indent="-377820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Is the headline balanced and truthful?</a:t>
            </a:r>
          </a:p>
          <a:p>
            <a:pPr marL="755641" lvl="1" indent="-377820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Does the picture grab people’s attention?</a:t>
            </a:r>
          </a:p>
          <a:p>
            <a:pPr marL="755641" lvl="1" indent="-377820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Do the picture captions add extra, interesting information about the story?</a:t>
            </a:r>
          </a:p>
          <a:p>
            <a:pPr algn="l">
              <a:lnSpc>
                <a:spcPts val="4899"/>
              </a:lnSpc>
            </a:pPr>
            <a:endParaRPr lang="en-US" sz="34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-21012" y="7043602"/>
            <a:ext cx="4851223" cy="3639444"/>
          </a:xfrm>
          <a:custGeom>
            <a:avLst/>
            <a:gdLst/>
            <a:ahLst/>
            <a:cxnLst/>
            <a:rect l="l" t="t" r="r" b="b"/>
            <a:pathLst>
              <a:path w="4851223" h="3639444">
                <a:moveTo>
                  <a:pt x="0" y="0"/>
                </a:moveTo>
                <a:lnTo>
                  <a:pt x="4851223" y="0"/>
                </a:lnTo>
                <a:lnTo>
                  <a:pt x="4851223" y="3639444"/>
                </a:lnTo>
                <a:lnTo>
                  <a:pt x="0" y="36394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72070" y="218599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8"/>
                </a:lnTo>
                <a:lnTo>
                  <a:pt x="0" y="9439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556409" y="2006139"/>
            <a:ext cx="11175183" cy="2243396"/>
            <a:chOff x="0" y="0"/>
            <a:chExt cx="2943258" cy="5908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43258" cy="590853"/>
            </a:xfrm>
            <a:custGeom>
              <a:avLst/>
              <a:gdLst/>
              <a:ahLst/>
              <a:cxnLst/>
              <a:rect l="l" t="t" r="r" b="b"/>
              <a:pathLst>
                <a:path w="2943258" h="590853">
                  <a:moveTo>
                    <a:pt x="0" y="0"/>
                  </a:moveTo>
                  <a:lnTo>
                    <a:pt x="2943258" y="0"/>
                  </a:lnTo>
                  <a:lnTo>
                    <a:pt x="2943258" y="590853"/>
                  </a:lnTo>
                  <a:lnTo>
                    <a:pt x="0" y="59085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943258" cy="648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556409" y="2154335"/>
            <a:ext cx="11175183" cy="1541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Well done on completing your news report!</a:t>
            </a:r>
          </a:p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Share your news reports as a class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189778" y="386239"/>
            <a:ext cx="5908444" cy="108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49"/>
              </a:lnSpc>
            </a:pPr>
            <a:r>
              <a:rPr lang="en-US" sz="6749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556409" y="4588885"/>
            <a:ext cx="11175183" cy="5412607"/>
            <a:chOff x="0" y="0"/>
            <a:chExt cx="2943258" cy="14255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943258" cy="1425543"/>
            </a:xfrm>
            <a:custGeom>
              <a:avLst/>
              <a:gdLst/>
              <a:ahLst/>
              <a:cxnLst/>
              <a:rect l="l" t="t" r="r" b="b"/>
              <a:pathLst>
                <a:path w="2943258" h="1425543">
                  <a:moveTo>
                    <a:pt x="0" y="0"/>
                  </a:moveTo>
                  <a:lnTo>
                    <a:pt x="2943258" y="0"/>
                  </a:lnTo>
                  <a:lnTo>
                    <a:pt x="2943258" y="1425543"/>
                  </a:lnTo>
                  <a:lnTo>
                    <a:pt x="0" y="1425543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943258" cy="1482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857977" y="4646985"/>
            <a:ext cx="10682224" cy="5264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10556" lvl="1" indent="-455278" algn="l">
              <a:lnSpc>
                <a:spcPts val="5904"/>
              </a:lnSpc>
              <a:buFont typeface="Arial"/>
              <a:buChar char="•"/>
            </a:pPr>
            <a:r>
              <a:rPr lang="en-US" sz="4217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are you most proud of? </a:t>
            </a:r>
          </a:p>
          <a:p>
            <a:pPr marL="910556" lvl="1" indent="-455278" algn="l">
              <a:lnSpc>
                <a:spcPts val="5904"/>
              </a:lnSpc>
              <a:buFont typeface="Arial"/>
              <a:buChar char="•"/>
            </a:pPr>
            <a:r>
              <a:rPr lang="en-US" sz="4217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did you ensure that your story was truthful, fair, balanced and interesting? </a:t>
            </a:r>
          </a:p>
          <a:p>
            <a:pPr marL="910556" lvl="1" indent="-455278" algn="l">
              <a:lnSpc>
                <a:spcPts val="5904"/>
              </a:lnSpc>
              <a:buFont typeface="Arial"/>
              <a:buChar char="•"/>
            </a:pPr>
            <a:r>
              <a:rPr lang="en-US" sz="4217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do you think your readers will react to your stories? </a:t>
            </a:r>
          </a:p>
          <a:p>
            <a:pPr marL="910556" lvl="1" indent="-455278" algn="l">
              <a:lnSpc>
                <a:spcPts val="5904"/>
              </a:lnSpc>
              <a:buFont typeface="Arial"/>
              <a:buChar char="•"/>
            </a:pPr>
            <a:r>
              <a:rPr lang="en-US" sz="4217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would you do differently if you were to do this again?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929068"/>
            <a:ext cx="16230600" cy="3453492"/>
            <a:chOff x="0" y="0"/>
            <a:chExt cx="4274726" cy="9095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909562"/>
            </a:xfrm>
            <a:custGeom>
              <a:avLst/>
              <a:gdLst/>
              <a:ahLst/>
              <a:cxnLst/>
              <a:rect l="l" t="t" r="r" b="b"/>
              <a:pathLst>
                <a:path w="4274726" h="909562">
                  <a:moveTo>
                    <a:pt x="0" y="0"/>
                  </a:moveTo>
                  <a:lnTo>
                    <a:pt x="4274726" y="0"/>
                  </a:lnTo>
                  <a:lnTo>
                    <a:pt x="4274726" y="909562"/>
                  </a:lnTo>
                  <a:lnTo>
                    <a:pt x="0" y="90956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966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028700"/>
            <a:ext cx="11038753" cy="1957284"/>
            <a:chOff x="0" y="0"/>
            <a:chExt cx="2907326" cy="5154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07326" cy="515499"/>
            </a:xfrm>
            <a:custGeom>
              <a:avLst/>
              <a:gdLst/>
              <a:ahLst/>
              <a:cxnLst/>
              <a:rect l="l" t="t" r="r" b="b"/>
              <a:pathLst>
                <a:path w="2907326" h="515499">
                  <a:moveTo>
                    <a:pt x="0" y="0"/>
                  </a:moveTo>
                  <a:lnTo>
                    <a:pt x="2907326" y="0"/>
                  </a:lnTo>
                  <a:lnTo>
                    <a:pt x="2907326" y="515499"/>
                  </a:lnTo>
                  <a:lnTo>
                    <a:pt x="0" y="51549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907326" cy="572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64260" y="4962525"/>
            <a:ext cx="15895040" cy="3860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b="1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Journalist training school</a:t>
            </a:r>
          </a:p>
          <a:p>
            <a:pPr algn="l">
              <a:lnSpc>
                <a:spcPts val="6299"/>
              </a:lnSpc>
            </a:pPr>
            <a:r>
              <a:rPr lang="en-US" sz="44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Pictures and ‘page furniture’ make people want to read a news report and add more information. They must be truthful, fair, balanced and interesting. </a:t>
            </a:r>
          </a:p>
          <a:p>
            <a:pPr algn="l">
              <a:lnSpc>
                <a:spcPts val="4899"/>
              </a:lnSpc>
            </a:pPr>
            <a:endParaRPr lang="en-US" sz="4499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75507" y="996796"/>
            <a:ext cx="10601525" cy="1523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160F0E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objective</a:t>
            </a:r>
          </a:p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To publish a news report with ‘page furniture’</a:t>
            </a:r>
          </a:p>
        </p:txBody>
      </p:sp>
      <p:sp>
        <p:nvSpPr>
          <p:cNvPr id="10" name="Freeform 10"/>
          <p:cNvSpPr/>
          <p:nvPr/>
        </p:nvSpPr>
        <p:spPr>
          <a:xfrm>
            <a:off x="9529513" y="627577"/>
            <a:ext cx="7360133" cy="5521658"/>
          </a:xfrm>
          <a:custGeom>
            <a:avLst/>
            <a:gdLst/>
            <a:ahLst/>
            <a:cxnLst/>
            <a:rect l="l" t="t" r="r" b="b"/>
            <a:pathLst>
              <a:path w="7360133" h="5521658">
                <a:moveTo>
                  <a:pt x="0" y="0"/>
                </a:moveTo>
                <a:lnTo>
                  <a:pt x="7360133" y="0"/>
                </a:lnTo>
                <a:lnTo>
                  <a:pt x="7360133" y="5521658"/>
                </a:lnTo>
                <a:lnTo>
                  <a:pt x="0" y="55216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937315" y="303176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12207" y="2025372"/>
            <a:ext cx="15967721" cy="5507524"/>
            <a:chOff x="0" y="0"/>
            <a:chExt cx="4205490" cy="1450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05490" cy="1450541"/>
            </a:xfrm>
            <a:custGeom>
              <a:avLst/>
              <a:gdLst/>
              <a:ahLst/>
              <a:cxnLst/>
              <a:rect l="l" t="t" r="r" b="b"/>
              <a:pathLst>
                <a:path w="4205490" h="1450541">
                  <a:moveTo>
                    <a:pt x="0" y="0"/>
                  </a:moveTo>
                  <a:lnTo>
                    <a:pt x="4205490" y="0"/>
                  </a:lnTo>
                  <a:lnTo>
                    <a:pt x="4205490" y="1450541"/>
                  </a:lnTo>
                  <a:lnTo>
                    <a:pt x="0" y="145054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205490" cy="15076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21532" y="2227353"/>
            <a:ext cx="15244936" cy="4922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87169" lvl="1" indent="-493585" algn="l">
              <a:lnSpc>
                <a:spcPts val="6401"/>
              </a:lnSpc>
              <a:buFont typeface="Arial"/>
              <a:buChar char="•"/>
            </a:pPr>
            <a:r>
              <a:rPr lang="en-US" sz="457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are you most proud of?</a:t>
            </a:r>
          </a:p>
          <a:p>
            <a:pPr marL="987169" lvl="1" indent="-493585" algn="l">
              <a:lnSpc>
                <a:spcPts val="6401"/>
              </a:lnSpc>
              <a:buFont typeface="Arial"/>
              <a:buChar char="•"/>
            </a:pPr>
            <a:r>
              <a:rPr lang="en-US" sz="457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did you ensure your story was truthful, fair, balanced and interesting?</a:t>
            </a:r>
          </a:p>
          <a:p>
            <a:pPr marL="987169" lvl="1" indent="-493585" algn="l">
              <a:lnSpc>
                <a:spcPts val="6401"/>
              </a:lnSpc>
              <a:buFont typeface="Arial"/>
              <a:buChar char="•"/>
            </a:pPr>
            <a:r>
              <a:rPr lang="en-US" sz="457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do you think readers will react to your stories?</a:t>
            </a:r>
          </a:p>
          <a:p>
            <a:pPr marL="987169" lvl="1" indent="-493585" algn="l">
              <a:lnSpc>
                <a:spcPts val="6401"/>
              </a:lnSpc>
              <a:spcBef>
                <a:spcPct val="0"/>
              </a:spcBef>
              <a:buFont typeface="Arial"/>
              <a:buChar char="•"/>
            </a:pPr>
            <a:r>
              <a:rPr lang="en-US" sz="457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would you do differently if you were to do this again?</a:t>
            </a:r>
          </a:p>
        </p:txBody>
      </p:sp>
      <p:sp>
        <p:nvSpPr>
          <p:cNvPr id="7" name="Freeform 7"/>
          <p:cNvSpPr/>
          <p:nvPr/>
        </p:nvSpPr>
        <p:spPr>
          <a:xfrm>
            <a:off x="12800976" y="5143500"/>
            <a:ext cx="5329861" cy="5699732"/>
          </a:xfrm>
          <a:custGeom>
            <a:avLst/>
            <a:gdLst/>
            <a:ahLst/>
            <a:cxnLst/>
            <a:rect l="l" t="t" r="r" b="b"/>
            <a:pathLst>
              <a:path w="5329861" h="5699732">
                <a:moveTo>
                  <a:pt x="0" y="0"/>
                </a:moveTo>
                <a:lnTo>
                  <a:pt x="5329862" y="0"/>
                </a:lnTo>
                <a:lnTo>
                  <a:pt x="5329862" y="5699732"/>
                </a:lnTo>
                <a:lnTo>
                  <a:pt x="0" y="56997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189778" y="505278"/>
            <a:ext cx="5908444" cy="108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49"/>
              </a:lnSpc>
            </a:pPr>
            <a:r>
              <a:rPr lang="en-US" sz="6749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69700" y="2958668"/>
            <a:ext cx="12519479" cy="703671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438208" y="482167"/>
            <a:ext cx="7582463" cy="229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49"/>
              </a:lnSpc>
            </a:pPr>
            <a:r>
              <a:rPr lang="en-US" sz="6749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Congratulations!</a:t>
            </a:r>
          </a:p>
          <a:p>
            <a:pPr algn="ctr">
              <a:lnSpc>
                <a:spcPts val="9449"/>
              </a:lnSpc>
            </a:pPr>
            <a:r>
              <a:rPr lang="en-US" sz="6749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Mission complete!</a:t>
            </a:r>
          </a:p>
        </p:txBody>
      </p:sp>
      <p:sp>
        <p:nvSpPr>
          <p:cNvPr id="4" name="Freeform 4"/>
          <p:cNvSpPr/>
          <p:nvPr/>
        </p:nvSpPr>
        <p:spPr>
          <a:xfrm>
            <a:off x="15937315" y="303176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7444" y="2329637"/>
            <a:ext cx="17093112" cy="4881184"/>
            <a:chOff x="0" y="0"/>
            <a:chExt cx="4501889" cy="12855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01890" cy="1285579"/>
            </a:xfrm>
            <a:custGeom>
              <a:avLst/>
              <a:gdLst/>
              <a:ahLst/>
              <a:cxnLst/>
              <a:rect l="l" t="t" r="r" b="b"/>
              <a:pathLst>
                <a:path w="4501890" h="1285579">
                  <a:moveTo>
                    <a:pt x="0" y="0"/>
                  </a:moveTo>
                  <a:lnTo>
                    <a:pt x="4501890" y="0"/>
                  </a:lnTo>
                  <a:lnTo>
                    <a:pt x="4501890" y="1285579"/>
                  </a:lnTo>
                  <a:lnTo>
                    <a:pt x="0" y="128557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501889" cy="13617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97444" y="1057726"/>
            <a:ext cx="6717756" cy="982589"/>
            <a:chOff x="0" y="0"/>
            <a:chExt cx="1612552" cy="2332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2552" cy="233226"/>
            </a:xfrm>
            <a:custGeom>
              <a:avLst/>
              <a:gdLst/>
              <a:ahLst/>
              <a:cxnLst/>
              <a:rect l="l" t="t" r="r" b="b"/>
              <a:pathLst>
                <a:path w="1612552" h="233226">
                  <a:moveTo>
                    <a:pt x="0" y="0"/>
                  </a:moveTo>
                  <a:lnTo>
                    <a:pt x="1612552" y="0"/>
                  </a:lnTo>
                  <a:lnTo>
                    <a:pt x="1612552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612552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5203894" y="4770229"/>
            <a:ext cx="8522614" cy="6393765"/>
          </a:xfrm>
          <a:custGeom>
            <a:avLst/>
            <a:gdLst/>
            <a:ahLst/>
            <a:cxnLst/>
            <a:rect l="l" t="t" r="r" b="b"/>
            <a:pathLst>
              <a:path w="8522614" h="6393765">
                <a:moveTo>
                  <a:pt x="0" y="0"/>
                </a:moveTo>
                <a:lnTo>
                  <a:pt x="8522615" y="0"/>
                </a:lnTo>
                <a:lnTo>
                  <a:pt x="8522615" y="6393765"/>
                </a:lnTo>
                <a:lnTo>
                  <a:pt x="0" y="63937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52007" y="2353391"/>
            <a:ext cx="17383987" cy="4857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Write a headline for a news report.</a:t>
            </a:r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Select interesting pictures and write captions to add further information.</a:t>
            </a:r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Present a finished news report to peers, reflecting on skills and knowledge learned.</a:t>
            </a:r>
          </a:p>
          <a:p>
            <a:pPr algn="l">
              <a:lnSpc>
                <a:spcPts val="6329"/>
              </a:lnSpc>
            </a:pPr>
            <a:endParaRPr lang="en-US" sz="4521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62000" y="1119065"/>
            <a:ext cx="6077163" cy="79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6"/>
              </a:lnSpc>
            </a:pPr>
            <a:r>
              <a:rPr lang="en-US" sz="49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outcomes: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937315" y="303176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5571" y="869507"/>
            <a:ext cx="3949972" cy="928181"/>
            <a:chOff x="0" y="0"/>
            <a:chExt cx="1040322" cy="244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0322" cy="244459"/>
            </a:xfrm>
            <a:custGeom>
              <a:avLst/>
              <a:gdLst/>
              <a:ahLst/>
              <a:cxnLst/>
              <a:rect l="l" t="t" r="r" b="b"/>
              <a:pathLst>
                <a:path w="1040322" h="244459">
                  <a:moveTo>
                    <a:pt x="0" y="0"/>
                  </a:moveTo>
                  <a:lnTo>
                    <a:pt x="1040322" y="0"/>
                  </a:lnTo>
                  <a:lnTo>
                    <a:pt x="1040322" y="244459"/>
                  </a:lnTo>
                  <a:lnTo>
                    <a:pt x="0" y="24445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040322" cy="3206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17415" y="448325"/>
            <a:ext cx="2190750" cy="943927"/>
          </a:xfrm>
          <a:custGeom>
            <a:avLst/>
            <a:gdLst/>
            <a:ahLst/>
            <a:cxnLst/>
            <a:rect l="l" t="t" r="r" b="b"/>
            <a:pathLst>
              <a:path w="2190750" h="943927">
                <a:moveTo>
                  <a:pt x="0" y="0"/>
                </a:moveTo>
                <a:lnTo>
                  <a:pt x="2190750" y="0"/>
                </a:lnTo>
                <a:lnTo>
                  <a:pt x="2190750" y="943928"/>
                </a:lnTo>
                <a:lnTo>
                  <a:pt x="0" y="9439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76793" y="825338"/>
            <a:ext cx="3835011" cy="1951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76"/>
              </a:lnSpc>
            </a:pPr>
            <a:r>
              <a:rPr lang="en-US" sz="569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Headlines</a:t>
            </a:r>
          </a:p>
          <a:p>
            <a:pPr algn="l">
              <a:lnSpc>
                <a:spcPts val="7976"/>
              </a:lnSpc>
            </a:pPr>
            <a:endParaRPr lang="en-US" sz="5697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546148" y="2223798"/>
            <a:ext cx="12697765" cy="3283728"/>
            <a:chOff x="0" y="0"/>
            <a:chExt cx="3344267" cy="8648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44267" cy="864850"/>
            </a:xfrm>
            <a:custGeom>
              <a:avLst/>
              <a:gdLst/>
              <a:ahLst/>
              <a:cxnLst/>
              <a:rect l="l" t="t" r="r" b="b"/>
              <a:pathLst>
                <a:path w="3344267" h="864850">
                  <a:moveTo>
                    <a:pt x="0" y="0"/>
                  </a:moveTo>
                  <a:lnTo>
                    <a:pt x="3344267" y="0"/>
                  </a:lnTo>
                  <a:lnTo>
                    <a:pt x="3344267" y="864850"/>
                  </a:lnTo>
                  <a:lnTo>
                    <a:pt x="0" y="8648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3344267" cy="922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709226" y="2333106"/>
            <a:ext cx="12302164" cy="5469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5"/>
              </a:lnSpc>
            </a:pPr>
            <a:r>
              <a:rPr lang="en-US" sz="4003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headline goes at the top of a news story and summarises the story in an interesting way. Headlines are often designed to encourage a reader to read the full story. </a:t>
            </a:r>
          </a:p>
          <a:p>
            <a:pPr algn="ctr">
              <a:lnSpc>
                <a:spcPts val="5605"/>
              </a:lnSpc>
            </a:pPr>
            <a:endParaRPr lang="en-US" sz="4003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5605"/>
              </a:lnSpc>
            </a:pPr>
            <a:endParaRPr lang="en-US" sz="4003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4705"/>
              </a:lnSpc>
            </a:pPr>
            <a:endParaRPr lang="en-US" sz="4003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4705"/>
              </a:lnSpc>
              <a:spcBef>
                <a:spcPct val="0"/>
              </a:spcBef>
            </a:pPr>
            <a:endParaRPr lang="en-US" sz="4003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4595543" y="5597263"/>
            <a:ext cx="6723637" cy="4689737"/>
          </a:xfrm>
          <a:custGeom>
            <a:avLst/>
            <a:gdLst/>
            <a:ahLst/>
            <a:cxnLst/>
            <a:rect l="l" t="t" r="r" b="b"/>
            <a:pathLst>
              <a:path w="6723637" h="4689737">
                <a:moveTo>
                  <a:pt x="0" y="0"/>
                </a:moveTo>
                <a:lnTo>
                  <a:pt x="6723637" y="0"/>
                </a:lnTo>
                <a:lnTo>
                  <a:pt x="6723637" y="4689737"/>
                </a:lnTo>
                <a:lnTo>
                  <a:pt x="0" y="46897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1949" y="600798"/>
            <a:ext cx="5579068" cy="990858"/>
            <a:chOff x="0" y="0"/>
            <a:chExt cx="1469384" cy="2609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69384" cy="260967"/>
            </a:xfrm>
            <a:custGeom>
              <a:avLst/>
              <a:gdLst/>
              <a:ahLst/>
              <a:cxnLst/>
              <a:rect l="l" t="t" r="r" b="b"/>
              <a:pathLst>
                <a:path w="1469384" h="260967">
                  <a:moveTo>
                    <a:pt x="0" y="0"/>
                  </a:moveTo>
                  <a:lnTo>
                    <a:pt x="1469384" y="0"/>
                  </a:lnTo>
                  <a:lnTo>
                    <a:pt x="1469384" y="260967"/>
                  </a:lnTo>
                  <a:lnTo>
                    <a:pt x="0" y="2609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469384" cy="3371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781381" y="311972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546148" y="2223798"/>
            <a:ext cx="12697765" cy="1955809"/>
            <a:chOff x="0" y="0"/>
            <a:chExt cx="3344267" cy="51511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44267" cy="515110"/>
            </a:xfrm>
            <a:custGeom>
              <a:avLst/>
              <a:gdLst/>
              <a:ahLst/>
              <a:cxnLst/>
              <a:rect l="l" t="t" r="r" b="b"/>
              <a:pathLst>
                <a:path w="3344267" h="515110">
                  <a:moveTo>
                    <a:pt x="0" y="0"/>
                  </a:moveTo>
                  <a:lnTo>
                    <a:pt x="3344267" y="0"/>
                  </a:lnTo>
                  <a:lnTo>
                    <a:pt x="3344267" y="515110"/>
                  </a:lnTo>
                  <a:lnTo>
                    <a:pt x="0" y="51511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344267" cy="572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1128440" y="5402738"/>
            <a:ext cx="7002398" cy="5253281"/>
          </a:xfrm>
          <a:custGeom>
            <a:avLst/>
            <a:gdLst/>
            <a:ahLst/>
            <a:cxnLst/>
            <a:rect l="l" t="t" r="r" b="b"/>
            <a:pathLst>
              <a:path w="7002398" h="5253281">
                <a:moveTo>
                  <a:pt x="0" y="0"/>
                </a:moveTo>
                <a:lnTo>
                  <a:pt x="7002398" y="0"/>
                </a:lnTo>
                <a:lnTo>
                  <a:pt x="7002398" y="5253280"/>
                </a:lnTo>
                <a:lnTo>
                  <a:pt x="0" y="52532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26160" y="666306"/>
            <a:ext cx="5414857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Headline editing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79838" y="2235336"/>
            <a:ext cx="14872118" cy="2538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58"/>
              </a:lnSpc>
            </a:pPr>
            <a:r>
              <a:rPr lang="en-US" sz="468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Read these news stories and choose a </a:t>
            </a:r>
          </a:p>
          <a:p>
            <a:pPr algn="ctr">
              <a:lnSpc>
                <a:spcPts val="6558"/>
              </a:lnSpc>
            </a:pPr>
            <a:r>
              <a:rPr lang="en-US" sz="468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best headline for each one. </a:t>
            </a:r>
          </a:p>
          <a:p>
            <a:pPr algn="ctr">
              <a:lnSpc>
                <a:spcPts val="6558"/>
              </a:lnSpc>
              <a:spcBef>
                <a:spcPct val="0"/>
              </a:spcBef>
            </a:pPr>
            <a:endParaRPr lang="en-US" sz="4684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73358" y="5402738"/>
            <a:ext cx="10639523" cy="4307422"/>
            <a:chOff x="0" y="0"/>
            <a:chExt cx="2802179" cy="11344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02179" cy="1134465"/>
            </a:xfrm>
            <a:custGeom>
              <a:avLst/>
              <a:gdLst/>
              <a:ahLst/>
              <a:cxnLst/>
              <a:rect l="l" t="t" r="r" b="b"/>
              <a:pathLst>
                <a:path w="2802179" h="1134465">
                  <a:moveTo>
                    <a:pt x="0" y="0"/>
                  </a:moveTo>
                  <a:lnTo>
                    <a:pt x="2802179" y="0"/>
                  </a:lnTo>
                  <a:lnTo>
                    <a:pt x="2802179" y="1134465"/>
                  </a:lnTo>
                  <a:lnTo>
                    <a:pt x="0" y="113446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2802179" cy="11916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61949" y="6035549"/>
            <a:ext cx="9733151" cy="2879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Which is the best headline and why?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Does it summarise the story in a fair and balanced way?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Does it create interest in the story?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7772" y="-122769"/>
            <a:ext cx="18505772" cy="10432629"/>
          </a:xfrm>
          <a:custGeom>
            <a:avLst/>
            <a:gdLst/>
            <a:ahLst/>
            <a:cxnLst/>
            <a:rect l="l" t="t" r="r" b="b"/>
            <a:pathLst>
              <a:path w="18505772" h="10432629">
                <a:moveTo>
                  <a:pt x="0" y="0"/>
                </a:moveTo>
                <a:lnTo>
                  <a:pt x="18505772" y="0"/>
                </a:lnTo>
                <a:lnTo>
                  <a:pt x="18505772" y="10432629"/>
                </a:lnTo>
                <a:lnTo>
                  <a:pt x="0" y="104326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3514" y="0"/>
            <a:ext cx="18491514" cy="10410801"/>
          </a:xfrm>
          <a:custGeom>
            <a:avLst/>
            <a:gdLst/>
            <a:ahLst/>
            <a:cxnLst/>
            <a:rect l="l" t="t" r="r" b="b"/>
            <a:pathLst>
              <a:path w="18491514" h="10410801">
                <a:moveTo>
                  <a:pt x="0" y="0"/>
                </a:moveTo>
                <a:lnTo>
                  <a:pt x="18491514" y="0"/>
                </a:lnTo>
                <a:lnTo>
                  <a:pt x="18491514" y="10410801"/>
                </a:lnTo>
                <a:lnTo>
                  <a:pt x="0" y="104108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6" b="-556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29449"/>
          </a:xfrm>
          <a:custGeom>
            <a:avLst/>
            <a:gdLst/>
            <a:ahLst/>
            <a:cxnLst/>
            <a:rect l="l" t="t" r="r" b="b"/>
            <a:pathLst>
              <a:path w="18288000" h="10329449">
                <a:moveTo>
                  <a:pt x="0" y="0"/>
                </a:moveTo>
                <a:lnTo>
                  <a:pt x="18288000" y="0"/>
                </a:lnTo>
                <a:lnTo>
                  <a:pt x="18288000" y="10329449"/>
                </a:lnTo>
                <a:lnTo>
                  <a:pt x="0" y="103294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13" b="-1233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884</Words>
  <Application>Microsoft Macintosh PowerPoint</Application>
  <PresentationFormat>Custom</PresentationFormat>
  <Paragraphs>158</Paragraphs>
  <Slides>31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GH Guardian Headline 3</vt:lpstr>
      <vt:lpstr>House Slant</vt:lpstr>
      <vt:lpstr>GH Guardian Headline 2</vt:lpstr>
      <vt:lpstr>Calibri</vt:lpstr>
      <vt:lpstr>Arial</vt:lpstr>
      <vt:lpstr>GH Guardian Headline 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15: Producing a finished news report</dc:title>
  <cp:lastModifiedBy>Microsoft Office User</cp:lastModifiedBy>
  <cp:revision>2</cp:revision>
  <dcterms:created xsi:type="dcterms:W3CDTF">2006-08-16T00:00:00Z</dcterms:created>
  <dcterms:modified xsi:type="dcterms:W3CDTF">2026-08-04T09:01:31Z</dcterms:modified>
  <dc:identifier>DAHNq1Msdpw</dc:identifier>
</cp:coreProperties>
</file>