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GH Guardian Headline 1" pitchFamily="2" charset="0"/>
      <p:regular r:id="rId19"/>
      <p:bold r:id="rId20"/>
      <p:italic r:id="rId21"/>
      <p:boldItalic r:id="rId22"/>
    </p:embeddedFont>
    <p:embeddedFont>
      <p:font typeface="GH Guardian Headline 2" pitchFamily="2" charset="0"/>
      <p:regular r:id="rId23"/>
      <p:bold r:id="rId24"/>
      <p:italic r:id="rId25"/>
      <p:boldItalic r:id="rId26"/>
    </p:embeddedFont>
    <p:embeddedFont>
      <p:font typeface="GH Guardian Headline 3" pitchFamily="2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26" autoAdjust="0"/>
  </p:normalViewPr>
  <p:slideViewPr>
    <p:cSldViewPr>
      <p:cViewPr varScale="1">
        <p:scale>
          <a:sx n="80" d="100"/>
          <a:sy n="80" d="100"/>
        </p:scale>
        <p:origin x="82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3190" y="2092958"/>
            <a:ext cx="8684074" cy="8047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Subediting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process of checking, correcting, and improving a draft news report. Double-checking the facts, and writing headlines and captions</a:t>
            </a: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Redrafting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Improving, changing, and polishing a first piece of journalism to make it clearer, more engaging, and factually correct.</a:t>
            </a: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Proof reading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process of carefully checking a piece of writing to find mistakes, correct errors and improve clarity</a:t>
            </a: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-1167202" y="571500"/>
            <a:ext cx="11704857" cy="2025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44"/>
              </a:lnSpc>
            </a:pPr>
            <a:r>
              <a:rPr lang="en-US" sz="596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Vocabulary to pre-teach</a:t>
            </a:r>
          </a:p>
          <a:p>
            <a:pPr algn="ctr">
              <a:lnSpc>
                <a:spcPts val="8344"/>
              </a:lnSpc>
            </a:pPr>
            <a:endParaRPr lang="en-US" sz="5960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311128" y="1165104"/>
            <a:ext cx="8212933" cy="5270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4"/>
              </a:lnSpc>
            </a:pPr>
            <a:endParaRPr/>
          </a:p>
          <a:p>
            <a:pPr algn="l">
              <a:lnSpc>
                <a:spcPts val="4284"/>
              </a:lnSpc>
            </a:pPr>
            <a:endParaRPr/>
          </a:p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Nose the story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Identify the newsworthy facts of a story</a:t>
            </a: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Redundant words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Not needed or no longer needed</a:t>
            </a: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7469" y="1273339"/>
            <a:ext cx="8437990" cy="5760962"/>
          </a:xfrm>
          <a:custGeom>
            <a:avLst/>
            <a:gdLst/>
            <a:ahLst/>
            <a:cxnLst/>
            <a:rect l="l" t="t" r="r" b="b"/>
            <a:pathLst>
              <a:path w="8437990" h="5760962">
                <a:moveTo>
                  <a:pt x="0" y="0"/>
                </a:moveTo>
                <a:lnTo>
                  <a:pt x="8437990" y="0"/>
                </a:lnTo>
                <a:lnTo>
                  <a:pt x="8437990" y="5760963"/>
                </a:lnTo>
                <a:lnTo>
                  <a:pt x="0" y="57609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024593" y="1273339"/>
            <a:ext cx="9106245" cy="5685380"/>
          </a:xfrm>
          <a:custGeom>
            <a:avLst/>
            <a:gdLst/>
            <a:ahLst/>
            <a:cxnLst/>
            <a:rect l="l" t="t" r="r" b="b"/>
            <a:pathLst>
              <a:path w="9106245" h="5685380">
                <a:moveTo>
                  <a:pt x="0" y="0"/>
                </a:moveTo>
                <a:lnTo>
                  <a:pt x="9106245" y="0"/>
                </a:lnTo>
                <a:lnTo>
                  <a:pt x="9106245" y="5685381"/>
                </a:lnTo>
                <a:lnTo>
                  <a:pt x="0" y="56853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537140" y="7466502"/>
            <a:ext cx="11213721" cy="1657058"/>
            <a:chOff x="0" y="0"/>
            <a:chExt cx="2953408" cy="43642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53408" cy="436427"/>
            </a:xfrm>
            <a:custGeom>
              <a:avLst/>
              <a:gdLst/>
              <a:ahLst/>
              <a:cxnLst/>
              <a:rect l="l" t="t" r="r" b="b"/>
              <a:pathLst>
                <a:path w="2953408" h="436427">
                  <a:moveTo>
                    <a:pt x="0" y="0"/>
                  </a:moveTo>
                  <a:lnTo>
                    <a:pt x="2953408" y="0"/>
                  </a:lnTo>
                  <a:lnTo>
                    <a:pt x="2953408" y="436427"/>
                  </a:lnTo>
                  <a:lnTo>
                    <a:pt x="0" y="43642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953408" cy="4935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131518" y="7868199"/>
            <a:ext cx="12024965" cy="710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2"/>
              </a:lnSpc>
              <a:spcBef>
                <a:spcPct val="0"/>
              </a:spcBef>
            </a:pPr>
            <a:r>
              <a:rPr lang="en-US" sz="378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did the subeditor change and why?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36081" y="1785677"/>
            <a:ext cx="13015838" cy="8501323"/>
            <a:chOff x="0" y="0"/>
            <a:chExt cx="17354451" cy="11335098"/>
          </a:xfrm>
        </p:grpSpPr>
        <p:grpSp>
          <p:nvGrpSpPr>
            <p:cNvPr id="3" name="Group 3"/>
            <p:cNvGrpSpPr/>
            <p:nvPr/>
          </p:nvGrpSpPr>
          <p:grpSpPr>
            <a:xfrm>
              <a:off x="1008107" y="0"/>
              <a:ext cx="14951627" cy="2209410"/>
              <a:chOff x="0" y="0"/>
              <a:chExt cx="2953408" cy="43642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953408" cy="436427"/>
              </a:xfrm>
              <a:custGeom>
                <a:avLst/>
                <a:gdLst/>
                <a:ahLst/>
                <a:cxnLst/>
                <a:rect l="l" t="t" r="r" b="b"/>
                <a:pathLst>
                  <a:path w="2953408" h="436427">
                    <a:moveTo>
                      <a:pt x="0" y="0"/>
                    </a:moveTo>
                    <a:lnTo>
                      <a:pt x="2953408" y="0"/>
                    </a:lnTo>
                    <a:lnTo>
                      <a:pt x="2953408" y="436427"/>
                    </a:lnTo>
                    <a:lnTo>
                      <a:pt x="0" y="43642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2953408" cy="4935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467277" y="40180"/>
              <a:ext cx="16033286" cy="19436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571"/>
                </a:lnSpc>
                <a:spcBef>
                  <a:spcPct val="0"/>
                </a:spcBef>
              </a:pPr>
              <a:r>
                <a:rPr lang="en-US" sz="8979" b="1" dirty="0">
                  <a:solidFill>
                    <a:srgbClr val="000000"/>
                  </a:solidFill>
                  <a:latin typeface="GH Guardian Headline 3"/>
                  <a:ea typeface="GH Guardian Headline 3"/>
                  <a:cs typeface="GH Guardian Headline 3"/>
                  <a:sym typeface="GH Guardian Headline 3"/>
                </a:rPr>
                <a:t>Your turn!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34789"/>
              <a:ext cx="17354451" cy="26938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946"/>
                </a:lnSpc>
              </a:pPr>
              <a:r>
                <a:rPr lang="en-US" sz="5675">
                  <a:solidFill>
                    <a:srgbClr val="FFFFFF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Read your report and remove any redundant words 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5184805" y="4736866"/>
              <a:ext cx="6598232" cy="6598232"/>
            </a:xfrm>
            <a:custGeom>
              <a:avLst/>
              <a:gdLst/>
              <a:ahLst/>
              <a:cxnLst/>
              <a:rect l="l" t="t" r="r" b="b"/>
              <a:pathLst>
                <a:path w="6598232" h="6598232">
                  <a:moveTo>
                    <a:pt x="0" y="0"/>
                  </a:moveTo>
                  <a:lnTo>
                    <a:pt x="6598232" y="0"/>
                  </a:lnTo>
                  <a:lnTo>
                    <a:pt x="6598232" y="6598232"/>
                  </a:lnTo>
                  <a:lnTo>
                    <a:pt x="0" y="6598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7469" y="543320"/>
            <a:ext cx="8330483" cy="993582"/>
            <a:chOff x="0" y="0"/>
            <a:chExt cx="2194037" cy="2616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94037" cy="261684"/>
            </a:xfrm>
            <a:custGeom>
              <a:avLst/>
              <a:gdLst/>
              <a:ahLst/>
              <a:cxnLst/>
              <a:rect l="l" t="t" r="r" b="b"/>
              <a:pathLst>
                <a:path w="2194037" h="261684">
                  <a:moveTo>
                    <a:pt x="0" y="0"/>
                  </a:moveTo>
                  <a:lnTo>
                    <a:pt x="2194037" y="0"/>
                  </a:lnTo>
                  <a:lnTo>
                    <a:pt x="2194037" y="261684"/>
                  </a:lnTo>
                  <a:lnTo>
                    <a:pt x="0" y="26168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2194037" cy="3378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487090" y="2173628"/>
            <a:ext cx="15548372" cy="3197179"/>
            <a:chOff x="0" y="0"/>
            <a:chExt cx="4095045" cy="84205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95045" cy="842055"/>
            </a:xfrm>
            <a:custGeom>
              <a:avLst/>
              <a:gdLst/>
              <a:ahLst/>
              <a:cxnLst/>
              <a:rect l="l" t="t" r="r" b="b"/>
              <a:pathLst>
                <a:path w="4095045" h="842055">
                  <a:moveTo>
                    <a:pt x="0" y="0"/>
                  </a:moveTo>
                  <a:lnTo>
                    <a:pt x="4095045" y="0"/>
                  </a:lnTo>
                  <a:lnTo>
                    <a:pt x="4095045" y="842055"/>
                  </a:lnTo>
                  <a:lnTo>
                    <a:pt x="0" y="84205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4095045" cy="8992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227726" y="5804364"/>
            <a:ext cx="10807737" cy="2515488"/>
            <a:chOff x="0" y="0"/>
            <a:chExt cx="2846482" cy="66251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46482" cy="662515"/>
            </a:xfrm>
            <a:custGeom>
              <a:avLst/>
              <a:gdLst/>
              <a:ahLst/>
              <a:cxnLst/>
              <a:rect l="l" t="t" r="r" b="b"/>
              <a:pathLst>
                <a:path w="2846482" h="662515">
                  <a:moveTo>
                    <a:pt x="0" y="0"/>
                  </a:moveTo>
                  <a:lnTo>
                    <a:pt x="2846482" y="0"/>
                  </a:lnTo>
                  <a:lnTo>
                    <a:pt x="2846482" y="662515"/>
                  </a:lnTo>
                  <a:lnTo>
                    <a:pt x="0" y="662515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846482" cy="719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733483" y="5804364"/>
            <a:ext cx="6562425" cy="4923208"/>
          </a:xfrm>
          <a:custGeom>
            <a:avLst/>
            <a:gdLst/>
            <a:ahLst/>
            <a:cxnLst/>
            <a:rect l="l" t="t" r="r" b="b"/>
            <a:pathLst>
              <a:path w="6562425" h="4923208">
                <a:moveTo>
                  <a:pt x="0" y="0"/>
                </a:moveTo>
                <a:lnTo>
                  <a:pt x="6562425" y="0"/>
                </a:lnTo>
                <a:lnTo>
                  <a:pt x="6562425" y="4923208"/>
                </a:lnTo>
                <a:lnTo>
                  <a:pt x="0" y="49232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29712" y="2294278"/>
            <a:ext cx="14592076" cy="43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4"/>
              </a:lnSpc>
            </a:pPr>
            <a:r>
              <a:rPr lang="en-US" sz="4703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Now it’s time to write up your final news report!</a:t>
            </a:r>
          </a:p>
          <a:p>
            <a:pPr algn="ctr">
              <a:lnSpc>
                <a:spcPts val="5363"/>
              </a:lnSpc>
            </a:pPr>
            <a:endParaRPr lang="en-US" sz="4703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5463"/>
              </a:lnSpc>
            </a:pPr>
            <a:r>
              <a:rPr lang="en-US" sz="3902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Remember all the changes you made when you subedited your report. </a:t>
            </a:r>
          </a:p>
          <a:p>
            <a:pPr algn="ctr">
              <a:lnSpc>
                <a:spcPts val="5363"/>
              </a:lnSpc>
            </a:pPr>
            <a:endParaRPr lang="en-US" sz="3902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5363"/>
              </a:lnSpc>
              <a:spcBef>
                <a:spcPct val="0"/>
              </a:spcBef>
            </a:pPr>
            <a:endParaRPr lang="en-US" sz="3902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33483" y="577409"/>
            <a:ext cx="8637119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Writing your final report!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70837" y="6008982"/>
            <a:ext cx="10564625" cy="1846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7"/>
              </a:lnSpc>
              <a:spcBef>
                <a:spcPct val="0"/>
              </a:spcBef>
            </a:pPr>
            <a:r>
              <a:rPr lang="en-US" sz="3405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Don’t add your headline, picture, caption, byline or date yet - you will add all these features (page furniture) in the next lesson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593729" y="2380702"/>
            <a:ext cx="15100543" cy="4640918"/>
            <a:chOff x="0" y="0"/>
            <a:chExt cx="3977098" cy="12223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77098" cy="1222300"/>
            </a:xfrm>
            <a:custGeom>
              <a:avLst/>
              <a:gdLst/>
              <a:ahLst/>
              <a:cxnLst/>
              <a:rect l="l" t="t" r="r" b="b"/>
              <a:pathLst>
                <a:path w="3977098" h="1222300">
                  <a:moveTo>
                    <a:pt x="0" y="0"/>
                  </a:moveTo>
                  <a:lnTo>
                    <a:pt x="3977098" y="0"/>
                  </a:lnTo>
                  <a:lnTo>
                    <a:pt x="3977098" y="1222300"/>
                  </a:lnTo>
                  <a:lnTo>
                    <a:pt x="0" y="12223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61925"/>
              <a:ext cx="3977098" cy="1384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endParaRPr/>
            </a:p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Who found at least one mistake in the work they were subediting? </a:t>
              </a:r>
            </a:p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How has your writing improved now that it has been subedited</a:t>
              </a:r>
            </a:p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Why is subediting an important process of writing news stories?</a:t>
              </a:r>
            </a:p>
            <a:p>
              <a:pPr algn="ctr">
                <a:lnSpc>
                  <a:spcPts val="1960"/>
                </a:lnSpc>
              </a:pPr>
              <a:endPara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5944305" y="5905444"/>
            <a:ext cx="6399389" cy="4081240"/>
          </a:xfrm>
          <a:custGeom>
            <a:avLst/>
            <a:gdLst/>
            <a:ahLst/>
            <a:cxnLst/>
            <a:rect l="l" t="t" r="r" b="b"/>
            <a:pathLst>
              <a:path w="6399389" h="4081240">
                <a:moveTo>
                  <a:pt x="0" y="0"/>
                </a:moveTo>
                <a:lnTo>
                  <a:pt x="6399390" y="0"/>
                </a:lnTo>
                <a:lnTo>
                  <a:pt x="6399390" y="4081239"/>
                </a:lnTo>
                <a:lnTo>
                  <a:pt x="0" y="40812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931" t="-29507" r="-6890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944305" y="300316"/>
            <a:ext cx="5908444" cy="1088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49"/>
              </a:lnSpc>
            </a:pPr>
            <a:r>
              <a:rPr lang="en-US" sz="6749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Let’s discuss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84117" y="822815"/>
            <a:ext cx="9319766" cy="368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94"/>
              </a:lnSpc>
            </a:pPr>
            <a:r>
              <a:rPr lang="en-US" sz="13353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Lesson 14</a:t>
            </a:r>
          </a:p>
          <a:p>
            <a:pPr algn="ctr">
              <a:lnSpc>
                <a:spcPts val="3066"/>
              </a:lnSpc>
            </a:pPr>
            <a:endParaRPr lang="en-US" sz="13353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ctr">
              <a:lnSpc>
                <a:spcPts val="5096"/>
              </a:lnSpc>
            </a:pPr>
            <a:endParaRPr lang="en-US" sz="13353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028381" y="3660674"/>
            <a:ext cx="10231237" cy="4418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8"/>
              </a:lnSpc>
            </a:pPr>
            <a:r>
              <a:rPr lang="en-US" sz="12048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Subediting</a:t>
            </a:r>
          </a:p>
          <a:p>
            <a:pPr algn="ctr">
              <a:lnSpc>
                <a:spcPts val="16868"/>
              </a:lnSpc>
            </a:pPr>
            <a:r>
              <a:rPr lang="en-US" sz="12048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news reports</a:t>
            </a:r>
          </a:p>
        </p:txBody>
      </p:sp>
      <p:sp>
        <p:nvSpPr>
          <p:cNvPr id="4" name="Freeform 4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929068"/>
            <a:ext cx="16230600" cy="2521619"/>
            <a:chOff x="0" y="0"/>
            <a:chExt cx="4274726" cy="6641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664130"/>
            </a:xfrm>
            <a:custGeom>
              <a:avLst/>
              <a:gdLst/>
              <a:ahLst/>
              <a:cxnLst/>
              <a:rect l="l" t="t" r="r" b="b"/>
              <a:pathLst>
                <a:path w="4274726" h="664130">
                  <a:moveTo>
                    <a:pt x="0" y="0"/>
                  </a:moveTo>
                  <a:lnTo>
                    <a:pt x="4274726" y="0"/>
                  </a:lnTo>
                  <a:lnTo>
                    <a:pt x="4274726" y="664130"/>
                  </a:lnTo>
                  <a:lnTo>
                    <a:pt x="0" y="66413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7212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028700"/>
            <a:ext cx="11038753" cy="1957284"/>
            <a:chOff x="0" y="0"/>
            <a:chExt cx="2907326" cy="5154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07326" cy="515499"/>
            </a:xfrm>
            <a:custGeom>
              <a:avLst/>
              <a:gdLst/>
              <a:ahLst/>
              <a:cxnLst/>
              <a:rect l="l" t="t" r="r" b="b"/>
              <a:pathLst>
                <a:path w="2907326" h="515499">
                  <a:moveTo>
                    <a:pt x="0" y="0"/>
                  </a:moveTo>
                  <a:lnTo>
                    <a:pt x="2907326" y="0"/>
                  </a:lnTo>
                  <a:lnTo>
                    <a:pt x="2907326" y="515499"/>
                  </a:lnTo>
                  <a:lnTo>
                    <a:pt x="0" y="51549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907326" cy="572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96480" y="4962525"/>
            <a:ext cx="15895040" cy="2003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 b="1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Journalist training school</a:t>
            </a:r>
          </a:p>
          <a:p>
            <a:pPr algn="l">
              <a:lnSpc>
                <a:spcPts val="4899"/>
              </a:lnSpc>
            </a:pPr>
            <a:r>
              <a:rPr lang="en-US" sz="34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Subeditors play an important role in news publishing. Without them, reports could be boring and confusing, or full of mistakes and things that aren’t true!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75507" y="996796"/>
            <a:ext cx="10601525" cy="145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160F0E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objective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To edit and redraft a news report</a:t>
            </a:r>
          </a:p>
        </p:txBody>
      </p:sp>
      <p:sp>
        <p:nvSpPr>
          <p:cNvPr id="10" name="Freeform 10"/>
          <p:cNvSpPr/>
          <p:nvPr/>
        </p:nvSpPr>
        <p:spPr>
          <a:xfrm>
            <a:off x="9239748" y="0"/>
            <a:ext cx="8592957" cy="6446537"/>
          </a:xfrm>
          <a:custGeom>
            <a:avLst/>
            <a:gdLst/>
            <a:ahLst/>
            <a:cxnLst/>
            <a:rect l="l" t="t" r="r" b="b"/>
            <a:pathLst>
              <a:path w="8592957" h="6446537">
                <a:moveTo>
                  <a:pt x="0" y="0"/>
                </a:moveTo>
                <a:lnTo>
                  <a:pt x="8592957" y="0"/>
                </a:lnTo>
                <a:lnTo>
                  <a:pt x="8592957" y="6446537"/>
                </a:lnTo>
                <a:lnTo>
                  <a:pt x="0" y="6446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7444" y="2329637"/>
            <a:ext cx="17284045" cy="6046127"/>
            <a:chOff x="0" y="0"/>
            <a:chExt cx="4552176" cy="15923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2176" cy="1592396"/>
            </a:xfrm>
            <a:custGeom>
              <a:avLst/>
              <a:gdLst/>
              <a:ahLst/>
              <a:cxnLst/>
              <a:rect l="l" t="t" r="r" b="b"/>
              <a:pathLst>
                <a:path w="4552176" h="1592396">
                  <a:moveTo>
                    <a:pt x="0" y="0"/>
                  </a:moveTo>
                  <a:lnTo>
                    <a:pt x="4552176" y="0"/>
                  </a:lnTo>
                  <a:lnTo>
                    <a:pt x="4552176" y="1592396"/>
                  </a:lnTo>
                  <a:lnTo>
                    <a:pt x="0" y="159239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552176" cy="1668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97444" y="856680"/>
            <a:ext cx="6717756" cy="1183635"/>
            <a:chOff x="0" y="0"/>
            <a:chExt cx="1612552" cy="2332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12552" cy="233226"/>
            </a:xfrm>
            <a:custGeom>
              <a:avLst/>
              <a:gdLst/>
              <a:ahLst/>
              <a:cxnLst/>
              <a:rect l="l" t="t" r="r" b="b"/>
              <a:pathLst>
                <a:path w="1612552" h="233226">
                  <a:moveTo>
                    <a:pt x="0" y="0"/>
                  </a:moveTo>
                  <a:lnTo>
                    <a:pt x="1612552" y="0"/>
                  </a:lnTo>
                  <a:lnTo>
                    <a:pt x="1612552" y="233226"/>
                  </a:lnTo>
                  <a:lnTo>
                    <a:pt x="0" y="233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1612552" cy="309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52006" y="2552700"/>
            <a:ext cx="17383987" cy="4857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Proofread a news report for spelling, grammar and punctuation errors.</a:t>
            </a:r>
          </a:p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Identify whether the first paragraph of a news report includes all of the key information.</a:t>
            </a:r>
          </a:p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Redraft a news report, making changes to improve the effectiveness of writing.</a:t>
            </a:r>
          </a:p>
        </p:txBody>
      </p:sp>
      <p:sp>
        <p:nvSpPr>
          <p:cNvPr id="9" name="Freeform 9"/>
          <p:cNvSpPr/>
          <p:nvPr/>
        </p:nvSpPr>
        <p:spPr>
          <a:xfrm>
            <a:off x="7162800" y="6242953"/>
            <a:ext cx="5685891" cy="4265622"/>
          </a:xfrm>
          <a:custGeom>
            <a:avLst/>
            <a:gdLst/>
            <a:ahLst/>
            <a:cxnLst/>
            <a:rect l="l" t="t" r="r" b="b"/>
            <a:pathLst>
              <a:path w="5685891" h="4265622">
                <a:moveTo>
                  <a:pt x="0" y="0"/>
                </a:moveTo>
                <a:lnTo>
                  <a:pt x="5685891" y="0"/>
                </a:lnTo>
                <a:lnTo>
                  <a:pt x="5685891" y="4265622"/>
                </a:lnTo>
                <a:lnTo>
                  <a:pt x="0" y="42656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762000" y="1021416"/>
            <a:ext cx="6077163" cy="79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6"/>
              </a:lnSpc>
            </a:pPr>
            <a:r>
              <a:rPr lang="en-US" sz="494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outcomes:</a:t>
            </a:r>
          </a:p>
        </p:txBody>
      </p:sp>
      <p:sp>
        <p:nvSpPr>
          <p:cNvPr id="11" name="Freeform 11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5571" y="869507"/>
            <a:ext cx="6021839" cy="928181"/>
            <a:chOff x="0" y="0"/>
            <a:chExt cx="1585999" cy="2444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85999" cy="244459"/>
            </a:xfrm>
            <a:custGeom>
              <a:avLst/>
              <a:gdLst/>
              <a:ahLst/>
              <a:cxnLst/>
              <a:rect l="l" t="t" r="r" b="b"/>
              <a:pathLst>
                <a:path w="1585999" h="244459">
                  <a:moveTo>
                    <a:pt x="0" y="0"/>
                  </a:moveTo>
                  <a:lnTo>
                    <a:pt x="1585999" y="0"/>
                  </a:lnTo>
                  <a:lnTo>
                    <a:pt x="1585999" y="244459"/>
                  </a:lnTo>
                  <a:lnTo>
                    <a:pt x="0" y="24445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585999" cy="3206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019791" y="389670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8"/>
                </a:lnTo>
                <a:lnTo>
                  <a:pt x="0" y="9439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06550" y="861634"/>
            <a:ext cx="5732786" cy="925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76"/>
              </a:lnSpc>
            </a:pPr>
            <a:r>
              <a:rPr lang="en-US" sz="569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Peer subediting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7223476" y="2802654"/>
            <a:ext cx="10685958" cy="2974102"/>
            <a:chOff x="0" y="0"/>
            <a:chExt cx="2814409" cy="7833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14409" cy="783303"/>
            </a:xfrm>
            <a:custGeom>
              <a:avLst/>
              <a:gdLst/>
              <a:ahLst/>
              <a:cxnLst/>
              <a:rect l="l" t="t" r="r" b="b"/>
              <a:pathLst>
                <a:path w="2814409" h="783303">
                  <a:moveTo>
                    <a:pt x="0" y="0"/>
                  </a:moveTo>
                  <a:lnTo>
                    <a:pt x="2814409" y="0"/>
                  </a:lnTo>
                  <a:lnTo>
                    <a:pt x="2814409" y="783303"/>
                  </a:lnTo>
                  <a:lnTo>
                    <a:pt x="0" y="78330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814409" cy="8404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687236" y="6416102"/>
            <a:ext cx="9427930" cy="1973348"/>
            <a:chOff x="0" y="0"/>
            <a:chExt cx="2483076" cy="51973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83076" cy="519730"/>
            </a:xfrm>
            <a:custGeom>
              <a:avLst/>
              <a:gdLst/>
              <a:ahLst/>
              <a:cxnLst/>
              <a:rect l="l" t="t" r="r" b="b"/>
              <a:pathLst>
                <a:path w="2483076" h="519730">
                  <a:moveTo>
                    <a:pt x="0" y="0"/>
                  </a:moveTo>
                  <a:lnTo>
                    <a:pt x="2483076" y="0"/>
                  </a:lnTo>
                  <a:lnTo>
                    <a:pt x="2483076" y="519730"/>
                  </a:lnTo>
                  <a:lnTo>
                    <a:pt x="0" y="51973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2483076" cy="576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17273" y="2226780"/>
            <a:ext cx="5250137" cy="7099951"/>
          </a:xfrm>
          <a:custGeom>
            <a:avLst/>
            <a:gdLst/>
            <a:ahLst/>
            <a:cxnLst/>
            <a:rect l="l" t="t" r="r" b="b"/>
            <a:pathLst>
              <a:path w="5250137" h="7099951">
                <a:moveTo>
                  <a:pt x="0" y="0"/>
                </a:moveTo>
                <a:lnTo>
                  <a:pt x="5250137" y="0"/>
                </a:lnTo>
                <a:lnTo>
                  <a:pt x="5250137" y="7099951"/>
                </a:lnTo>
                <a:lnTo>
                  <a:pt x="0" y="70999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394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7382201" y="2799617"/>
            <a:ext cx="10038000" cy="4069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You are a subeditor. 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 subeditor first checks a news report through carefully for accuracy and readability.</a:t>
            </a:r>
          </a:p>
          <a:p>
            <a:pPr algn="ctr">
              <a:lnSpc>
                <a:spcPts val="4700"/>
              </a:lnSpc>
            </a:pPr>
            <a:endParaRPr lang="en-US" sz="3999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4700"/>
              </a:lnSpc>
              <a:spcBef>
                <a:spcPct val="0"/>
              </a:spcBef>
            </a:pPr>
            <a:endParaRPr lang="en-US" sz="3999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687236" y="6476628"/>
            <a:ext cx="9148368" cy="1728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Using the subediting checklist, read through a partner’s news report. Highlight or underline anything you notice and discuss this with them.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80975"/>
            <a:ext cx="9396147" cy="6568204"/>
          </a:xfrm>
          <a:custGeom>
            <a:avLst/>
            <a:gdLst/>
            <a:ahLst/>
            <a:cxnLst/>
            <a:rect l="l" t="t" r="r" b="b"/>
            <a:pathLst>
              <a:path w="9396147" h="6568204">
                <a:moveTo>
                  <a:pt x="0" y="0"/>
                </a:moveTo>
                <a:lnTo>
                  <a:pt x="9396147" y="0"/>
                </a:lnTo>
                <a:lnTo>
                  <a:pt x="9396147" y="6568204"/>
                </a:lnTo>
                <a:lnTo>
                  <a:pt x="0" y="6568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416" t="-23495" b="-9456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877309" y="3465077"/>
            <a:ext cx="9410691" cy="6423194"/>
          </a:xfrm>
          <a:custGeom>
            <a:avLst/>
            <a:gdLst/>
            <a:ahLst/>
            <a:cxnLst/>
            <a:rect l="l" t="t" r="r" b="b"/>
            <a:pathLst>
              <a:path w="9410691" h="6423194">
                <a:moveTo>
                  <a:pt x="0" y="0"/>
                </a:moveTo>
                <a:lnTo>
                  <a:pt x="9410691" y="0"/>
                </a:lnTo>
                <a:lnTo>
                  <a:pt x="9410691" y="6423194"/>
                </a:lnTo>
                <a:lnTo>
                  <a:pt x="0" y="64231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416" t="-128213" r="-2568" b="-2021"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7469" y="652939"/>
            <a:ext cx="4839758" cy="847249"/>
            <a:chOff x="0" y="0"/>
            <a:chExt cx="1274669" cy="2231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74669" cy="223144"/>
            </a:xfrm>
            <a:custGeom>
              <a:avLst/>
              <a:gdLst/>
              <a:ahLst/>
              <a:cxnLst/>
              <a:rect l="l" t="t" r="r" b="b"/>
              <a:pathLst>
                <a:path w="1274669" h="223144">
                  <a:moveTo>
                    <a:pt x="0" y="0"/>
                  </a:moveTo>
                  <a:lnTo>
                    <a:pt x="1274669" y="0"/>
                  </a:lnTo>
                  <a:lnTo>
                    <a:pt x="1274669" y="223144"/>
                  </a:lnTo>
                  <a:lnTo>
                    <a:pt x="0" y="22314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274669" cy="2993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404599" y="2355773"/>
            <a:ext cx="13535488" cy="5725949"/>
            <a:chOff x="0" y="0"/>
            <a:chExt cx="3564902" cy="150806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564902" cy="1508069"/>
            </a:xfrm>
            <a:custGeom>
              <a:avLst/>
              <a:gdLst/>
              <a:ahLst/>
              <a:cxnLst/>
              <a:rect l="l" t="t" r="r" b="b"/>
              <a:pathLst>
                <a:path w="3564902" h="1508069">
                  <a:moveTo>
                    <a:pt x="0" y="0"/>
                  </a:moveTo>
                  <a:lnTo>
                    <a:pt x="3564902" y="0"/>
                  </a:lnTo>
                  <a:lnTo>
                    <a:pt x="3564902" y="1508069"/>
                  </a:lnTo>
                  <a:lnTo>
                    <a:pt x="0" y="15080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564902" cy="15652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1582" y="5607385"/>
            <a:ext cx="4948674" cy="4948674"/>
          </a:xfrm>
          <a:custGeom>
            <a:avLst/>
            <a:gdLst/>
            <a:ahLst/>
            <a:cxnLst/>
            <a:rect l="l" t="t" r="r" b="b"/>
            <a:pathLst>
              <a:path w="4948674" h="4948674">
                <a:moveTo>
                  <a:pt x="0" y="0"/>
                </a:moveTo>
                <a:lnTo>
                  <a:pt x="4948674" y="0"/>
                </a:lnTo>
                <a:lnTo>
                  <a:pt x="4948674" y="4948674"/>
                </a:lnTo>
                <a:lnTo>
                  <a:pt x="0" y="49486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625919" y="2411970"/>
            <a:ext cx="12965482" cy="4994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‘Nosing the story’ means identifying the most important and interesting piece of information, and making sure it is the first thing mentioned in the report. </a:t>
            </a:r>
          </a:p>
          <a:p>
            <a:pPr algn="ctr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This usually means the story will start with the ‘Who’ or the ‘What’ of the story (never the date - ‘On Monday 11 June …’ is not the most interesting thing!)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1164" y="618850"/>
            <a:ext cx="4646063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Nose the story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7614" y="778932"/>
            <a:ext cx="4839758" cy="847249"/>
            <a:chOff x="0" y="0"/>
            <a:chExt cx="1274669" cy="2231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74669" cy="223144"/>
            </a:xfrm>
            <a:custGeom>
              <a:avLst/>
              <a:gdLst/>
              <a:ahLst/>
              <a:cxnLst/>
              <a:rect l="l" t="t" r="r" b="b"/>
              <a:pathLst>
                <a:path w="1274669" h="223144">
                  <a:moveTo>
                    <a:pt x="0" y="0"/>
                  </a:moveTo>
                  <a:lnTo>
                    <a:pt x="1274669" y="0"/>
                  </a:lnTo>
                  <a:lnTo>
                    <a:pt x="1274669" y="223144"/>
                  </a:lnTo>
                  <a:lnTo>
                    <a:pt x="0" y="22314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274669" cy="2993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7902" y="675586"/>
            <a:ext cx="4646063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Nose the story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439939" y="1940742"/>
            <a:ext cx="13432535" cy="7337462"/>
            <a:chOff x="0" y="0"/>
            <a:chExt cx="3537787" cy="1932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537787" cy="1932500"/>
            </a:xfrm>
            <a:custGeom>
              <a:avLst/>
              <a:gdLst/>
              <a:ahLst/>
              <a:cxnLst/>
              <a:rect l="l" t="t" r="r" b="b"/>
              <a:pathLst>
                <a:path w="3537787" h="1932500">
                  <a:moveTo>
                    <a:pt x="0" y="0"/>
                  </a:moveTo>
                  <a:lnTo>
                    <a:pt x="3537787" y="0"/>
                  </a:lnTo>
                  <a:lnTo>
                    <a:pt x="3537787" y="1932500"/>
                  </a:lnTo>
                  <a:lnTo>
                    <a:pt x="0" y="19325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537787" cy="1989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661259" y="1996940"/>
            <a:ext cx="12965482" cy="7109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Read your first paragraph aloud to your partner. 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As you listen, think about these questions and give feedback to your partner: </a:t>
            </a:r>
          </a:p>
          <a:p>
            <a:pPr algn="ctr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Do they tell the reader all the key information they need to know? 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Do they contain each of the 5 Ws?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Do they mention the most interesting thing first (the ‘who’ or the ‘what’ of the story)? </a:t>
            </a:r>
          </a:p>
          <a:p>
            <a:pPr marL="863599" lvl="1" indent="-431800" algn="l">
              <a:lnSpc>
                <a:spcPts val="55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Does it make the reader want to find out more?</a:t>
            </a:r>
          </a:p>
        </p:txBody>
      </p:sp>
      <p:sp>
        <p:nvSpPr>
          <p:cNvPr id="10" name="Freeform 10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2232666"/>
            <a:ext cx="16427429" cy="6211449"/>
            <a:chOff x="0" y="0"/>
            <a:chExt cx="4326566" cy="163593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26566" cy="1635937"/>
            </a:xfrm>
            <a:custGeom>
              <a:avLst/>
              <a:gdLst/>
              <a:ahLst/>
              <a:cxnLst/>
              <a:rect l="l" t="t" r="r" b="b"/>
              <a:pathLst>
                <a:path w="4326566" h="1635937">
                  <a:moveTo>
                    <a:pt x="0" y="0"/>
                  </a:moveTo>
                  <a:lnTo>
                    <a:pt x="4326566" y="0"/>
                  </a:lnTo>
                  <a:lnTo>
                    <a:pt x="4326566" y="1635937"/>
                  </a:lnTo>
                  <a:lnTo>
                    <a:pt x="0" y="163593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326566" cy="169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52537" y="2754802"/>
            <a:ext cx="16006763" cy="6653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52"/>
              </a:lnSpc>
            </a:pPr>
            <a:r>
              <a:rPr lang="en-US" sz="468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Concise writing is about keeping to the point and avoiding unecessary words. This is a key skill for a journalist! </a:t>
            </a:r>
          </a:p>
          <a:p>
            <a:pPr algn="ctr">
              <a:lnSpc>
                <a:spcPts val="6552"/>
              </a:lnSpc>
            </a:pPr>
            <a:endParaRPr lang="en-US" sz="468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6387"/>
              </a:lnSpc>
            </a:pPr>
            <a:r>
              <a:rPr lang="en-US" sz="4562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Read the original story and compare it to the improved version.  </a:t>
            </a:r>
          </a:p>
          <a:p>
            <a:pPr algn="ctr">
              <a:lnSpc>
                <a:spcPts val="6387"/>
              </a:lnSpc>
            </a:pPr>
            <a:r>
              <a:rPr lang="en-US" sz="4562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did they change and why?</a:t>
            </a:r>
          </a:p>
          <a:p>
            <a:pPr algn="ctr">
              <a:lnSpc>
                <a:spcPts val="6552"/>
              </a:lnSpc>
            </a:pPr>
            <a:endParaRPr lang="en-US" sz="4562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6552"/>
              </a:lnSpc>
            </a:pPr>
            <a:endParaRPr lang="en-US" sz="4562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6552"/>
              </a:lnSpc>
              <a:spcBef>
                <a:spcPct val="0"/>
              </a:spcBef>
            </a:pPr>
            <a:endParaRPr lang="en-US" sz="4562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882463" y="5143500"/>
            <a:ext cx="5211654" cy="5211654"/>
          </a:xfrm>
          <a:custGeom>
            <a:avLst/>
            <a:gdLst/>
            <a:ahLst/>
            <a:cxnLst/>
            <a:rect l="l" t="t" r="r" b="b"/>
            <a:pathLst>
              <a:path w="5211654" h="5211654">
                <a:moveTo>
                  <a:pt x="0" y="0"/>
                </a:moveTo>
                <a:lnTo>
                  <a:pt x="5211654" y="0"/>
                </a:lnTo>
                <a:lnTo>
                  <a:pt x="5211654" y="5211654"/>
                </a:lnTo>
                <a:lnTo>
                  <a:pt x="0" y="5211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058022" y="516894"/>
            <a:ext cx="5807291" cy="926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5749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Concise writing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533</Words>
  <Application>Microsoft Macintosh PowerPoint</Application>
  <PresentationFormat>Custom</PresentationFormat>
  <Paragraphs>63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GH Guardian Headline 3</vt:lpstr>
      <vt:lpstr>GH Guardian Headline 2</vt:lpstr>
      <vt:lpstr>Calibri</vt:lpstr>
      <vt:lpstr>Arial</vt:lpstr>
      <vt:lpstr>GH Guardian Headline 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14: Subediting news reports</dc:title>
  <cp:lastModifiedBy>Microsoft Office User</cp:lastModifiedBy>
  <cp:revision>2</cp:revision>
  <dcterms:created xsi:type="dcterms:W3CDTF">2006-08-16T00:00:00Z</dcterms:created>
  <dcterms:modified xsi:type="dcterms:W3CDTF">2026-08-04T08:48:55Z</dcterms:modified>
  <dc:identifier>DAHNl0-dAU4</dc:identifier>
</cp:coreProperties>
</file>