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8288000" cy="10287000"/>
  <p:notesSz cx="6858000" cy="9144000"/>
  <p:embeddedFontLst>
    <p:embeddedFont>
      <p:font typeface="Calibri" panose="020F0502020204030204" pitchFamily="34" charset="0"/>
      <p:regular r:id="rId16"/>
      <p:bold r:id="rId17"/>
      <p:italic r:id="rId18"/>
      <p:boldItalic r:id="rId19"/>
    </p:embeddedFont>
    <p:embeddedFont>
      <p:font typeface="GH Guardian Headline 1" pitchFamily="2" charset="0"/>
      <p:regular r:id="rId20"/>
      <p:bold r:id="rId21"/>
      <p:italic r:id="rId22"/>
      <p:boldItalic r:id="rId23"/>
    </p:embeddedFont>
    <p:embeddedFont>
      <p:font typeface="GH Guardian Headline 2" pitchFamily="2" charset="0"/>
      <p:regular r:id="rId24"/>
      <p:bold r:id="rId25"/>
      <p:italic r:id="rId26"/>
      <p:boldItalic r:id="rId27"/>
    </p:embeddedFont>
    <p:embeddedFont>
      <p:font typeface="GH Guardian Headline 3" pitchFamily="2" charset="0"/>
      <p:regular r:id="rId28"/>
      <p:bold r:id="rId29"/>
      <p:italic r:id="rId30"/>
      <p:boldItalic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511" autoAdjust="0"/>
    <p:restoredTop sz="94624" autoAdjust="0"/>
  </p:normalViewPr>
  <p:slideViewPr>
    <p:cSldViewPr>
      <p:cViewPr varScale="1">
        <p:scale>
          <a:sx n="78" d="100"/>
          <a:sy n="78" d="100"/>
        </p:scale>
        <p:origin x="216" y="6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8.fntdata"/><Relationship Id="rId28"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8/4/26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TextBox 2"/>
          <p:cNvSpPr txBox="1"/>
          <p:nvPr/>
        </p:nvSpPr>
        <p:spPr>
          <a:xfrm>
            <a:off x="-533400" y="495300"/>
            <a:ext cx="11704857" cy="2269467"/>
          </a:xfrm>
          <a:prstGeom prst="rect">
            <a:avLst/>
          </a:prstGeom>
        </p:spPr>
        <p:txBody>
          <a:bodyPr lIns="0" tIns="0" rIns="0" bIns="0" rtlCol="0" anchor="t">
            <a:spAutoFit/>
          </a:bodyPr>
          <a:lstStyle/>
          <a:p>
            <a:pPr algn="ctr">
              <a:lnSpc>
                <a:spcPts val="9323"/>
              </a:lnSpc>
            </a:pPr>
            <a:r>
              <a:rPr lang="en-US" sz="6659" b="1" dirty="0">
                <a:solidFill>
                  <a:srgbClr val="000000"/>
                </a:solidFill>
                <a:latin typeface="GH Guardian Headline 1"/>
                <a:ea typeface="GH Guardian Headline 1"/>
                <a:cs typeface="GH Guardian Headline 1"/>
                <a:sym typeface="GH Guardian Headline 1"/>
              </a:rPr>
              <a:t>Vocabulary to pre-teach</a:t>
            </a:r>
          </a:p>
          <a:p>
            <a:pPr algn="ctr">
              <a:lnSpc>
                <a:spcPts val="9323"/>
              </a:lnSpc>
            </a:pPr>
            <a:endParaRPr lang="en-US" sz="6659" b="1" dirty="0">
              <a:solidFill>
                <a:srgbClr val="000000"/>
              </a:solidFill>
              <a:latin typeface="GH Guardian Headline 1"/>
              <a:ea typeface="GH Guardian Headline 1"/>
              <a:cs typeface="GH Guardian Headline 1"/>
              <a:sym typeface="GH Guardian Headline 1"/>
            </a:endParaRPr>
          </a:p>
        </p:txBody>
      </p:sp>
      <p:sp>
        <p:nvSpPr>
          <p:cNvPr id="3" name="TextBox 3"/>
          <p:cNvSpPr txBox="1"/>
          <p:nvPr/>
        </p:nvSpPr>
        <p:spPr>
          <a:xfrm>
            <a:off x="552005" y="2068378"/>
            <a:ext cx="8591995" cy="8724818"/>
          </a:xfrm>
          <a:prstGeom prst="rect">
            <a:avLst/>
          </a:prstGeom>
        </p:spPr>
        <p:txBody>
          <a:bodyPr lIns="0" tIns="0" rIns="0" bIns="0" rtlCol="0" anchor="t">
            <a:spAutoFit/>
          </a:bodyPr>
          <a:lstStyle/>
          <a:p>
            <a:pPr algn="l">
              <a:lnSpc>
                <a:spcPts val="4235"/>
              </a:lnSpc>
            </a:pPr>
            <a:r>
              <a:rPr lang="en-US" sz="3025">
                <a:solidFill>
                  <a:srgbClr val="000000"/>
                </a:solidFill>
                <a:latin typeface="GH Guardian Headline 3"/>
                <a:ea typeface="GH Guardian Headline 3"/>
                <a:cs typeface="GH Guardian Headline 3"/>
                <a:sym typeface="GH Guardian Headline 3"/>
              </a:rPr>
              <a:t>Formal language</a:t>
            </a:r>
          </a:p>
          <a:p>
            <a:pPr algn="l">
              <a:lnSpc>
                <a:spcPts val="3980"/>
              </a:lnSpc>
            </a:pPr>
            <a:r>
              <a:rPr lang="en-US" sz="2843">
                <a:solidFill>
                  <a:srgbClr val="000000"/>
                </a:solidFill>
                <a:latin typeface="GH Guardian Headline 2"/>
                <a:ea typeface="GH Guardian Headline 2"/>
                <a:cs typeface="GH Guardian Headline 2"/>
                <a:sym typeface="GH Guardian Headline 2"/>
              </a:rPr>
              <a:t>Using serious, objective, and factual vocabulary instead of casual, everyday speech</a:t>
            </a:r>
          </a:p>
          <a:p>
            <a:pPr algn="l">
              <a:lnSpc>
                <a:spcPts val="4872"/>
              </a:lnSpc>
            </a:pPr>
            <a:endParaRPr lang="en-US" sz="2843">
              <a:solidFill>
                <a:srgbClr val="000000"/>
              </a:solidFill>
              <a:latin typeface="GH Guardian Headline 2"/>
              <a:ea typeface="GH Guardian Headline 2"/>
              <a:cs typeface="GH Guardian Headline 2"/>
              <a:sym typeface="GH Guardian Headline 2"/>
            </a:endParaRPr>
          </a:p>
          <a:p>
            <a:pPr algn="l">
              <a:lnSpc>
                <a:spcPts val="4235"/>
              </a:lnSpc>
            </a:pPr>
            <a:r>
              <a:rPr lang="en-US" sz="3025">
                <a:solidFill>
                  <a:srgbClr val="000000"/>
                </a:solidFill>
                <a:latin typeface="GH Guardian Headline 3"/>
                <a:ea typeface="GH Guardian Headline 3"/>
                <a:cs typeface="GH Guardian Headline 3"/>
                <a:sym typeface="GH Guardian Headline 3"/>
              </a:rPr>
              <a:t>Concise</a:t>
            </a:r>
          </a:p>
          <a:p>
            <a:pPr algn="l">
              <a:lnSpc>
                <a:spcPts val="3980"/>
              </a:lnSpc>
            </a:pPr>
            <a:r>
              <a:rPr lang="en-US" sz="2843">
                <a:solidFill>
                  <a:srgbClr val="000000"/>
                </a:solidFill>
                <a:latin typeface="GH Guardian Headline 2"/>
                <a:ea typeface="GH Guardian Headline 2"/>
                <a:cs typeface="GH Guardian Headline 2"/>
                <a:sym typeface="GH Guardian Headline 2"/>
              </a:rPr>
              <a:t>Short and clear</a:t>
            </a:r>
          </a:p>
          <a:p>
            <a:pPr algn="l">
              <a:lnSpc>
                <a:spcPts val="3980"/>
              </a:lnSpc>
            </a:pPr>
            <a:endParaRPr lang="en-US" sz="2843">
              <a:solidFill>
                <a:srgbClr val="000000"/>
              </a:solidFill>
              <a:latin typeface="GH Guardian Headline 2"/>
              <a:ea typeface="GH Guardian Headline 2"/>
              <a:cs typeface="GH Guardian Headline 2"/>
              <a:sym typeface="GH Guardian Headline 2"/>
            </a:endParaRPr>
          </a:p>
          <a:p>
            <a:pPr algn="l">
              <a:lnSpc>
                <a:spcPts val="3980"/>
              </a:lnSpc>
            </a:pPr>
            <a:r>
              <a:rPr lang="en-US" sz="2843">
                <a:solidFill>
                  <a:srgbClr val="000000"/>
                </a:solidFill>
                <a:latin typeface="GH Guardian Headline 3"/>
                <a:ea typeface="GH Guardian Headline 3"/>
                <a:cs typeface="GH Guardian Headline 3"/>
                <a:sym typeface="GH Guardian Headline 3"/>
              </a:rPr>
              <a:t>Direct speech</a:t>
            </a:r>
          </a:p>
          <a:p>
            <a:pPr algn="l">
              <a:lnSpc>
                <a:spcPts val="3980"/>
              </a:lnSpc>
            </a:pPr>
            <a:r>
              <a:rPr lang="en-US" sz="2843">
                <a:solidFill>
                  <a:srgbClr val="000000"/>
                </a:solidFill>
                <a:latin typeface="GH Guardian Headline 2"/>
                <a:ea typeface="GH Guardian Headline 2"/>
                <a:cs typeface="GH Guardian Headline 2"/>
                <a:sym typeface="GH Guardian Headline 2"/>
              </a:rPr>
              <a:t>The actual words of the speaker.</a:t>
            </a:r>
          </a:p>
          <a:p>
            <a:pPr algn="l">
              <a:lnSpc>
                <a:spcPts val="3980"/>
              </a:lnSpc>
            </a:pPr>
            <a:endParaRPr lang="en-US" sz="2843">
              <a:solidFill>
                <a:srgbClr val="000000"/>
              </a:solidFill>
              <a:latin typeface="GH Guardian Headline 2"/>
              <a:ea typeface="GH Guardian Headline 2"/>
              <a:cs typeface="GH Guardian Headline 2"/>
              <a:sym typeface="GH Guardian Headline 2"/>
            </a:endParaRPr>
          </a:p>
          <a:p>
            <a:pPr algn="l">
              <a:lnSpc>
                <a:spcPts val="3980"/>
              </a:lnSpc>
            </a:pPr>
            <a:r>
              <a:rPr lang="en-US" sz="2843">
                <a:solidFill>
                  <a:srgbClr val="000000"/>
                </a:solidFill>
                <a:latin typeface="GH Guardian Headline 3"/>
                <a:ea typeface="GH Guardian Headline 3"/>
                <a:cs typeface="GH Guardian Headline 3"/>
                <a:sym typeface="GH Guardian Headline 3"/>
              </a:rPr>
              <a:t>Reported speech</a:t>
            </a:r>
          </a:p>
          <a:p>
            <a:pPr algn="l">
              <a:lnSpc>
                <a:spcPts val="3980"/>
              </a:lnSpc>
            </a:pPr>
            <a:r>
              <a:rPr lang="en-US" sz="2843">
                <a:solidFill>
                  <a:srgbClr val="000000"/>
                </a:solidFill>
                <a:latin typeface="GH Guardian Headline 2"/>
                <a:ea typeface="GH Guardian Headline 2"/>
                <a:cs typeface="GH Guardian Headline 2"/>
                <a:sym typeface="GH Guardian Headline 2"/>
              </a:rPr>
              <a:t>A speaker’s words paraphrased by a reporter, eg ‘He said that he was happy’.</a:t>
            </a:r>
          </a:p>
          <a:p>
            <a:pPr algn="l">
              <a:lnSpc>
                <a:spcPts val="3980"/>
              </a:lnSpc>
            </a:pPr>
            <a:endParaRPr lang="en-US" sz="2843">
              <a:solidFill>
                <a:srgbClr val="000000"/>
              </a:solidFill>
              <a:latin typeface="GH Guardian Headline 2"/>
              <a:ea typeface="GH Guardian Headline 2"/>
              <a:cs typeface="GH Guardian Headline 2"/>
              <a:sym typeface="GH Guardian Headline 2"/>
            </a:endParaRPr>
          </a:p>
          <a:p>
            <a:pPr algn="l">
              <a:lnSpc>
                <a:spcPts val="3980"/>
              </a:lnSpc>
            </a:pPr>
            <a:endParaRPr lang="en-US" sz="2843">
              <a:solidFill>
                <a:srgbClr val="000000"/>
              </a:solidFill>
              <a:latin typeface="GH Guardian Headline 2"/>
              <a:ea typeface="GH Guardian Headline 2"/>
              <a:cs typeface="GH Guardian Headline 2"/>
              <a:sym typeface="GH Guardian Headline 2"/>
            </a:endParaRPr>
          </a:p>
          <a:p>
            <a:pPr algn="l">
              <a:lnSpc>
                <a:spcPts val="3980"/>
              </a:lnSpc>
            </a:pPr>
            <a:endParaRPr lang="en-US" sz="2843">
              <a:solidFill>
                <a:srgbClr val="000000"/>
              </a:solidFill>
              <a:latin typeface="GH Guardian Headline 2"/>
              <a:ea typeface="GH Guardian Headline 2"/>
              <a:cs typeface="GH Guardian Headline 2"/>
              <a:sym typeface="GH Guardian Headline 2"/>
            </a:endParaRPr>
          </a:p>
          <a:p>
            <a:pPr algn="l">
              <a:lnSpc>
                <a:spcPts val="4235"/>
              </a:lnSpc>
            </a:pPr>
            <a:endParaRPr lang="en-US" sz="2843">
              <a:solidFill>
                <a:srgbClr val="000000"/>
              </a:solidFill>
              <a:latin typeface="GH Guardian Headline 2"/>
              <a:ea typeface="GH Guardian Headline 2"/>
              <a:cs typeface="GH Guardian Headline 2"/>
              <a:sym typeface="GH Guardian Headline 2"/>
            </a:endParaRPr>
          </a:p>
        </p:txBody>
      </p:sp>
      <p:sp>
        <p:nvSpPr>
          <p:cNvPr id="4" name="TextBox 4"/>
          <p:cNvSpPr txBox="1"/>
          <p:nvPr/>
        </p:nvSpPr>
        <p:spPr>
          <a:xfrm>
            <a:off x="8980794" y="689991"/>
            <a:ext cx="9056999" cy="6975315"/>
          </a:xfrm>
          <a:prstGeom prst="rect">
            <a:avLst/>
          </a:prstGeom>
        </p:spPr>
        <p:txBody>
          <a:bodyPr lIns="0" tIns="0" rIns="0" bIns="0" rtlCol="0" anchor="t">
            <a:spAutoFit/>
          </a:bodyPr>
          <a:lstStyle/>
          <a:p>
            <a:pPr algn="l">
              <a:lnSpc>
                <a:spcPts val="4263"/>
              </a:lnSpc>
            </a:pPr>
            <a:endParaRPr/>
          </a:p>
          <a:p>
            <a:pPr algn="l">
              <a:lnSpc>
                <a:spcPts val="4263"/>
              </a:lnSpc>
            </a:pPr>
            <a:endParaRPr/>
          </a:p>
          <a:p>
            <a:pPr algn="l">
              <a:lnSpc>
                <a:spcPts val="4263"/>
              </a:lnSpc>
            </a:pPr>
            <a:endParaRPr/>
          </a:p>
          <a:p>
            <a:pPr algn="l">
              <a:lnSpc>
                <a:spcPts val="4263"/>
              </a:lnSpc>
            </a:pPr>
            <a:r>
              <a:rPr lang="en-US" sz="3045">
                <a:solidFill>
                  <a:srgbClr val="000000"/>
                </a:solidFill>
                <a:latin typeface="GH Guardian Headline 3"/>
                <a:ea typeface="GH Guardian Headline 3"/>
                <a:cs typeface="GH Guardian Headline 3"/>
                <a:sym typeface="GH Guardian Headline 3"/>
              </a:rPr>
              <a:t>Relative clauses</a:t>
            </a:r>
          </a:p>
          <a:p>
            <a:pPr algn="l">
              <a:lnSpc>
                <a:spcPts val="4263"/>
              </a:lnSpc>
            </a:pPr>
            <a:r>
              <a:rPr lang="en-US" sz="3045">
                <a:solidFill>
                  <a:srgbClr val="000000"/>
                </a:solidFill>
                <a:latin typeface="GH Guardian Headline 2"/>
                <a:ea typeface="GH Guardian Headline 2"/>
                <a:cs typeface="GH Guardian Headline 2"/>
                <a:sym typeface="GH Guardian Headline 2"/>
              </a:rPr>
              <a:t>A type of subordinate clause that adds extra information about a noun, usually starting with a relative pronoun like who, which, that, or where</a:t>
            </a:r>
          </a:p>
          <a:p>
            <a:pPr algn="l">
              <a:lnSpc>
                <a:spcPts val="4263"/>
              </a:lnSpc>
            </a:pPr>
            <a:endParaRPr lang="en-US" sz="3045">
              <a:solidFill>
                <a:srgbClr val="000000"/>
              </a:solidFill>
              <a:latin typeface="GH Guardian Headline 2"/>
              <a:ea typeface="GH Guardian Headline 2"/>
              <a:cs typeface="GH Guardian Headline 2"/>
              <a:sym typeface="GH Guardian Headline 2"/>
            </a:endParaRPr>
          </a:p>
          <a:p>
            <a:pPr algn="l">
              <a:lnSpc>
                <a:spcPts val="4263"/>
              </a:lnSpc>
            </a:pPr>
            <a:endParaRPr lang="en-US" sz="3045">
              <a:solidFill>
                <a:srgbClr val="000000"/>
              </a:solidFill>
              <a:latin typeface="GH Guardian Headline 2"/>
              <a:ea typeface="GH Guardian Headline 2"/>
              <a:cs typeface="GH Guardian Headline 2"/>
              <a:sym typeface="GH Guardian Headline 2"/>
            </a:endParaRPr>
          </a:p>
          <a:p>
            <a:pPr algn="l">
              <a:lnSpc>
                <a:spcPts val="4263"/>
              </a:lnSpc>
            </a:pPr>
            <a:r>
              <a:rPr lang="en-US" sz="3045">
                <a:solidFill>
                  <a:srgbClr val="000000"/>
                </a:solidFill>
                <a:latin typeface="GH Guardian Headline 1"/>
                <a:ea typeface="GH Guardian Headline 1"/>
                <a:cs typeface="GH Guardian Headline 1"/>
                <a:sym typeface="GH Guardian Headline 1"/>
              </a:rPr>
              <a:t>Subordinating conjunctions</a:t>
            </a:r>
          </a:p>
          <a:p>
            <a:pPr algn="l">
              <a:lnSpc>
                <a:spcPts val="4263"/>
              </a:lnSpc>
            </a:pPr>
            <a:r>
              <a:rPr lang="en-US" sz="3045">
                <a:solidFill>
                  <a:srgbClr val="000000"/>
                </a:solidFill>
                <a:latin typeface="GH Guardian Headline 2"/>
                <a:ea typeface="GH Guardian Headline 2"/>
                <a:cs typeface="GH Guardian Headline 2"/>
                <a:sym typeface="GH Guardian Headline 2"/>
              </a:rPr>
              <a:t>Words like because, although, and, if, that link a main clause to a subordinate clause</a:t>
            </a:r>
          </a:p>
          <a:p>
            <a:pPr algn="l">
              <a:lnSpc>
                <a:spcPts val="4263"/>
              </a:lnSpc>
            </a:pPr>
            <a:endParaRPr lang="en-US" sz="3045">
              <a:solidFill>
                <a:srgbClr val="000000"/>
              </a:solidFill>
              <a:latin typeface="GH Guardian Headline 2"/>
              <a:ea typeface="GH Guardian Headline 2"/>
              <a:cs typeface="GH Guardian Headline 2"/>
              <a:sym typeface="GH Guardian Headline 2"/>
            </a:endParaRPr>
          </a:p>
        </p:txBody>
      </p:sp>
      <p:sp>
        <p:nvSpPr>
          <p:cNvPr id="5" name="Freeform 5"/>
          <p:cNvSpPr/>
          <p:nvPr/>
        </p:nvSpPr>
        <p:spPr>
          <a:xfrm>
            <a:off x="15937315" y="9096277"/>
            <a:ext cx="2108018" cy="906448"/>
          </a:xfrm>
          <a:custGeom>
            <a:avLst/>
            <a:gdLst/>
            <a:ahLst/>
            <a:cxnLst/>
            <a:rect l="l" t="t" r="r" b="b"/>
            <a:pathLst>
              <a:path w="2108018" h="906448">
                <a:moveTo>
                  <a:pt x="0" y="0"/>
                </a:moveTo>
                <a:lnTo>
                  <a:pt x="2108017" y="0"/>
                </a:lnTo>
                <a:lnTo>
                  <a:pt x="2108017" y="906448"/>
                </a:lnTo>
                <a:lnTo>
                  <a:pt x="0" y="906448"/>
                </a:lnTo>
                <a:lnTo>
                  <a:pt x="0" y="0"/>
                </a:lnTo>
                <a:close/>
              </a:path>
            </a:pathLst>
          </a:custGeom>
          <a:blipFill>
            <a:blip r:embed="rId2"/>
            <a:stretch>
              <a:fillRect/>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301596"/>
          </a:xfrm>
          <a:custGeom>
            <a:avLst/>
            <a:gdLst/>
            <a:ahLst/>
            <a:cxnLst/>
            <a:rect l="l" t="t" r="r" b="b"/>
            <a:pathLst>
              <a:path w="18288000" h="10301596">
                <a:moveTo>
                  <a:pt x="0" y="0"/>
                </a:moveTo>
                <a:lnTo>
                  <a:pt x="18288000" y="0"/>
                </a:lnTo>
                <a:lnTo>
                  <a:pt x="18288000" y="10301596"/>
                </a:lnTo>
                <a:lnTo>
                  <a:pt x="0" y="10301596"/>
                </a:lnTo>
                <a:lnTo>
                  <a:pt x="0" y="0"/>
                </a:lnTo>
                <a:close/>
              </a:path>
            </a:pathLst>
          </a:custGeom>
          <a:blipFill>
            <a:blip r:embed="rId2"/>
            <a:stretch>
              <a:fillRect l="-815" t="-890" r="-555"/>
            </a:stretch>
          </a:blipFill>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312083"/>
          </a:xfrm>
          <a:custGeom>
            <a:avLst/>
            <a:gdLst/>
            <a:ahLst/>
            <a:cxnLst/>
            <a:rect l="l" t="t" r="r" b="b"/>
            <a:pathLst>
              <a:path w="18288000" h="10312083">
                <a:moveTo>
                  <a:pt x="0" y="0"/>
                </a:moveTo>
                <a:lnTo>
                  <a:pt x="18288000" y="0"/>
                </a:lnTo>
                <a:lnTo>
                  <a:pt x="18288000" y="10312083"/>
                </a:lnTo>
                <a:lnTo>
                  <a:pt x="0" y="10312083"/>
                </a:lnTo>
                <a:lnTo>
                  <a:pt x="0" y="0"/>
                </a:lnTo>
                <a:close/>
              </a:path>
            </a:pathLst>
          </a:custGeom>
          <a:blipFill>
            <a:blip r:embed="rId2"/>
            <a:stretch>
              <a:fillRect l="-1134" t="-1000"/>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0" y="0"/>
            <a:ext cx="18422548" cy="10356256"/>
          </a:xfrm>
          <a:custGeom>
            <a:avLst/>
            <a:gdLst/>
            <a:ahLst/>
            <a:cxnLst/>
            <a:rect l="l" t="t" r="r" b="b"/>
            <a:pathLst>
              <a:path w="18422548" h="10356256">
                <a:moveTo>
                  <a:pt x="0" y="0"/>
                </a:moveTo>
                <a:lnTo>
                  <a:pt x="18422548" y="0"/>
                </a:lnTo>
                <a:lnTo>
                  <a:pt x="18422548" y="10356256"/>
                </a:lnTo>
                <a:lnTo>
                  <a:pt x="0" y="10356256"/>
                </a:lnTo>
                <a:lnTo>
                  <a:pt x="0" y="0"/>
                </a:lnTo>
                <a:close/>
              </a:path>
            </a:pathLst>
          </a:custGeom>
          <a:blipFill>
            <a:blip r:embed="rId2"/>
            <a:stretch>
              <a:fillRect l="-1251" t="-1105" r="-312" b="-972"/>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123991" y="0"/>
            <a:ext cx="18411991" cy="10296859"/>
          </a:xfrm>
          <a:custGeom>
            <a:avLst/>
            <a:gdLst/>
            <a:ahLst/>
            <a:cxnLst/>
            <a:rect l="l" t="t" r="r" b="b"/>
            <a:pathLst>
              <a:path w="18411991" h="10296859">
                <a:moveTo>
                  <a:pt x="0" y="0"/>
                </a:moveTo>
                <a:lnTo>
                  <a:pt x="18411991" y="0"/>
                </a:lnTo>
                <a:lnTo>
                  <a:pt x="18411991" y="10296859"/>
                </a:lnTo>
                <a:lnTo>
                  <a:pt x="0" y="10296859"/>
                </a:lnTo>
                <a:lnTo>
                  <a:pt x="0" y="0"/>
                </a:lnTo>
                <a:close/>
              </a:path>
            </a:pathLst>
          </a:custGeom>
          <a:blipFill>
            <a:blip r:embed="rId2"/>
            <a:stretch>
              <a:fillRect t="-2112" r="-183" b="-1001"/>
            </a:stretch>
          </a:blipFill>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sp>
        <p:nvSpPr>
          <p:cNvPr id="2" name="Freeform 2"/>
          <p:cNvSpPr/>
          <p:nvPr/>
        </p:nvSpPr>
        <p:spPr>
          <a:xfrm>
            <a:off x="15940088" y="180975"/>
            <a:ext cx="2190750" cy="943928"/>
          </a:xfrm>
          <a:custGeom>
            <a:avLst/>
            <a:gdLst/>
            <a:ahLst/>
            <a:cxnLst/>
            <a:rect l="l" t="t" r="r" b="b"/>
            <a:pathLst>
              <a:path w="2190750" h="943928">
                <a:moveTo>
                  <a:pt x="0" y="0"/>
                </a:moveTo>
                <a:lnTo>
                  <a:pt x="2190750" y="0"/>
                </a:lnTo>
                <a:lnTo>
                  <a:pt x="2190750" y="943927"/>
                </a:lnTo>
                <a:lnTo>
                  <a:pt x="0" y="943927"/>
                </a:lnTo>
                <a:lnTo>
                  <a:pt x="0" y="0"/>
                </a:lnTo>
                <a:close/>
              </a:path>
            </a:pathLst>
          </a:custGeom>
          <a:blipFill>
            <a:blip r:embed="rId2"/>
            <a:stretch>
              <a:fillRect l="-101" r="-101"/>
            </a:stretch>
          </a:blipFill>
        </p:spPr>
      </p:sp>
      <p:grpSp>
        <p:nvGrpSpPr>
          <p:cNvPr id="3" name="Group 3"/>
          <p:cNvGrpSpPr/>
          <p:nvPr/>
        </p:nvGrpSpPr>
        <p:grpSpPr>
          <a:xfrm>
            <a:off x="1916457" y="2003180"/>
            <a:ext cx="14455086" cy="7255120"/>
            <a:chOff x="0" y="0"/>
            <a:chExt cx="3807101" cy="1910813"/>
          </a:xfrm>
        </p:grpSpPr>
        <p:sp>
          <p:nvSpPr>
            <p:cNvPr id="4" name="Freeform 4"/>
            <p:cNvSpPr/>
            <p:nvPr/>
          </p:nvSpPr>
          <p:spPr>
            <a:xfrm>
              <a:off x="0" y="0"/>
              <a:ext cx="3807101" cy="1910813"/>
            </a:xfrm>
            <a:custGeom>
              <a:avLst/>
              <a:gdLst/>
              <a:ahLst/>
              <a:cxnLst/>
              <a:rect l="l" t="t" r="r" b="b"/>
              <a:pathLst>
                <a:path w="3807101" h="1910813">
                  <a:moveTo>
                    <a:pt x="0" y="0"/>
                  </a:moveTo>
                  <a:lnTo>
                    <a:pt x="3807101" y="0"/>
                  </a:lnTo>
                  <a:lnTo>
                    <a:pt x="3807101" y="1910813"/>
                  </a:lnTo>
                  <a:lnTo>
                    <a:pt x="0" y="1910813"/>
                  </a:lnTo>
                  <a:close/>
                </a:path>
              </a:pathLst>
            </a:custGeom>
            <a:solidFill>
              <a:srgbClr val="FFFFFF"/>
            </a:solidFill>
          </p:spPr>
        </p:sp>
        <p:sp>
          <p:nvSpPr>
            <p:cNvPr id="5" name="TextBox 5"/>
            <p:cNvSpPr txBox="1"/>
            <p:nvPr/>
          </p:nvSpPr>
          <p:spPr>
            <a:xfrm>
              <a:off x="0" y="-161925"/>
              <a:ext cx="3807101" cy="2072738"/>
            </a:xfrm>
            <a:prstGeom prst="rect">
              <a:avLst/>
            </a:prstGeom>
          </p:spPr>
          <p:txBody>
            <a:bodyPr lIns="50800" tIns="50800" rIns="50800" bIns="50800" rtlCol="0" anchor="ctr"/>
            <a:lstStyle/>
            <a:p>
              <a:pPr algn="l">
                <a:lnSpc>
                  <a:spcPts val="5599"/>
                </a:lnSpc>
              </a:pPr>
              <a:endParaRPr/>
            </a:p>
            <a:p>
              <a:pPr algn="l">
                <a:lnSpc>
                  <a:spcPts val="5599"/>
                </a:lnSpc>
              </a:pPr>
              <a:r>
                <a:rPr lang="en-US" sz="3999">
                  <a:solidFill>
                    <a:srgbClr val="000000"/>
                  </a:solidFill>
                  <a:latin typeface="GH Guardian Headline 2"/>
                  <a:ea typeface="GH Guardian Headline 2"/>
                  <a:cs typeface="GH Guardian Headline 2"/>
                  <a:sym typeface="GH Guardian Headline 2"/>
                </a:rPr>
                <a:t>Read or listen to your partner read their draft news report. </a:t>
              </a:r>
            </a:p>
            <a:p>
              <a:pPr algn="l">
                <a:lnSpc>
                  <a:spcPts val="5599"/>
                </a:lnSpc>
              </a:pPr>
              <a:endParaRPr lang="en-US" sz="3999">
                <a:solidFill>
                  <a:srgbClr val="000000"/>
                </a:solidFill>
                <a:latin typeface="GH Guardian Headline 2"/>
                <a:ea typeface="GH Guardian Headline 2"/>
                <a:cs typeface="GH Guardian Headline 2"/>
                <a:sym typeface="GH Guardian Headline 2"/>
              </a:endParaRPr>
            </a:p>
            <a:p>
              <a:pPr marL="863599" lvl="1" indent="-431800" algn="l">
                <a:lnSpc>
                  <a:spcPts val="5599"/>
                </a:lnSpc>
                <a:buFont typeface="Arial"/>
                <a:buChar char="•"/>
              </a:pPr>
              <a:r>
                <a:rPr lang="en-US" sz="3999">
                  <a:solidFill>
                    <a:srgbClr val="000000"/>
                  </a:solidFill>
                  <a:latin typeface="GH Guardian Headline 2"/>
                  <a:ea typeface="GH Guardian Headline 2"/>
                  <a:cs typeface="GH Guardian Headline 2"/>
                  <a:sym typeface="GH Guardian Headline 2"/>
                </a:rPr>
                <a:t>Which language features have they included in their news report? Have they begun their news report with a 5 W introduction? </a:t>
              </a:r>
            </a:p>
            <a:p>
              <a:pPr marL="863599" lvl="1" indent="-431800" algn="l">
                <a:lnSpc>
                  <a:spcPts val="5599"/>
                </a:lnSpc>
                <a:buFont typeface="Arial"/>
                <a:buChar char="•"/>
              </a:pPr>
              <a:r>
                <a:rPr lang="en-US" sz="3999">
                  <a:solidFill>
                    <a:srgbClr val="000000"/>
                  </a:solidFill>
                  <a:latin typeface="GH Guardian Headline 2"/>
                  <a:ea typeface="GH Guardian Headline 2"/>
                  <a:cs typeface="GH Guardian Headline 2"/>
                  <a:sym typeface="GH Guardian Headline 2"/>
                </a:rPr>
                <a:t>Have they included interesting information? </a:t>
              </a:r>
            </a:p>
            <a:p>
              <a:pPr marL="863599" lvl="1" indent="-431800" algn="l">
                <a:lnSpc>
                  <a:spcPts val="5599"/>
                </a:lnSpc>
                <a:buFont typeface="Arial"/>
                <a:buChar char="•"/>
              </a:pPr>
              <a:r>
                <a:rPr lang="en-US" sz="3999">
                  <a:solidFill>
                    <a:srgbClr val="000000"/>
                  </a:solidFill>
                  <a:latin typeface="GH Guardian Headline 2"/>
                  <a:ea typeface="GH Guardian Headline 2"/>
                  <a:cs typeface="GH Guardian Headline 2"/>
                  <a:sym typeface="GH Guardian Headline 2"/>
                </a:rPr>
                <a:t>Have they started a new paragraph for every new point? </a:t>
              </a:r>
            </a:p>
            <a:p>
              <a:pPr marL="863599" lvl="1" indent="-431800" algn="l">
                <a:lnSpc>
                  <a:spcPts val="5599"/>
                </a:lnSpc>
                <a:buFont typeface="Arial"/>
                <a:buChar char="•"/>
              </a:pPr>
              <a:r>
                <a:rPr lang="en-US" sz="3999">
                  <a:solidFill>
                    <a:srgbClr val="000000"/>
                  </a:solidFill>
                  <a:latin typeface="GH Guardian Headline 2"/>
                  <a:ea typeface="GH Guardian Headline 2"/>
                  <a:cs typeface="GH Guardian Headline 2"/>
                  <a:sym typeface="GH Guardian Headline 2"/>
                </a:rPr>
                <a:t>Is the news report balanced? </a:t>
              </a:r>
            </a:p>
            <a:p>
              <a:pPr marL="863599" lvl="1" indent="-431800" algn="l">
                <a:lnSpc>
                  <a:spcPts val="5599"/>
                </a:lnSpc>
                <a:buFont typeface="Arial"/>
                <a:buChar char="•"/>
              </a:pPr>
              <a:r>
                <a:rPr lang="en-US" sz="3999">
                  <a:solidFill>
                    <a:srgbClr val="000000"/>
                  </a:solidFill>
                  <a:latin typeface="GH Guardian Headline 2"/>
                  <a:ea typeface="GH Guardian Headline 2"/>
                  <a:cs typeface="GH Guardian Headline 2"/>
                  <a:sym typeface="GH Guardian Headline 2"/>
                </a:rPr>
                <a:t>Do you think it is a truthful and fair report? Why?</a:t>
              </a:r>
            </a:p>
          </p:txBody>
        </p:sp>
      </p:grpSp>
      <p:sp>
        <p:nvSpPr>
          <p:cNvPr id="6" name="TextBox 6"/>
          <p:cNvSpPr txBox="1"/>
          <p:nvPr/>
        </p:nvSpPr>
        <p:spPr>
          <a:xfrm>
            <a:off x="5791200" y="180036"/>
            <a:ext cx="5264137" cy="2219582"/>
          </a:xfrm>
          <a:prstGeom prst="rect">
            <a:avLst/>
          </a:prstGeom>
        </p:spPr>
        <p:txBody>
          <a:bodyPr wrap="square" lIns="0" tIns="0" rIns="0" bIns="0" rtlCol="0" anchor="t">
            <a:spAutoFit/>
          </a:bodyPr>
          <a:lstStyle/>
          <a:p>
            <a:pPr algn="ctr">
              <a:lnSpc>
                <a:spcPts val="9068"/>
              </a:lnSpc>
            </a:pPr>
            <a:r>
              <a:rPr lang="en-US" sz="6477" b="1">
                <a:solidFill>
                  <a:srgbClr val="FFFFFF"/>
                </a:solidFill>
                <a:latin typeface="GH Guardian Headline 1"/>
                <a:ea typeface="GH Guardian Headline 1"/>
                <a:cs typeface="GH Guardian Headline 1"/>
                <a:sym typeface="GH Guardian Headline 1"/>
              </a:rPr>
              <a:t>Let’s discuss</a:t>
            </a:r>
          </a:p>
          <a:p>
            <a:pPr algn="ctr">
              <a:lnSpc>
                <a:spcPts val="9068"/>
              </a:lnSpc>
            </a:pPr>
            <a:endParaRPr lang="en-US" sz="6477" b="1">
              <a:solidFill>
                <a:srgbClr val="FFFFFF"/>
              </a:solidFill>
              <a:latin typeface="GH Guardian Headline 1"/>
              <a:ea typeface="GH Guardian Headline 1"/>
              <a:cs typeface="GH Guardian Headline 1"/>
              <a:sym typeface="GH Guardian Headline 1"/>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1537457" y="1105071"/>
            <a:ext cx="14565264" cy="6882772"/>
            <a:chOff x="0" y="-514349"/>
            <a:chExt cx="19420352" cy="9177029"/>
          </a:xfrm>
        </p:grpSpPr>
        <p:sp>
          <p:nvSpPr>
            <p:cNvPr id="3" name="TextBox 3"/>
            <p:cNvSpPr txBox="1"/>
            <p:nvPr/>
          </p:nvSpPr>
          <p:spPr>
            <a:xfrm>
              <a:off x="3496999" y="-514349"/>
              <a:ext cx="12426355" cy="4869025"/>
            </a:xfrm>
            <a:prstGeom prst="rect">
              <a:avLst/>
            </a:prstGeom>
          </p:spPr>
          <p:txBody>
            <a:bodyPr lIns="0" tIns="0" rIns="0" bIns="0" rtlCol="0" anchor="t">
              <a:spAutoFit/>
            </a:bodyPr>
            <a:lstStyle/>
            <a:p>
              <a:pPr algn="ctr">
                <a:lnSpc>
                  <a:spcPts val="18694"/>
                </a:lnSpc>
              </a:pPr>
              <a:r>
                <a:rPr lang="en-US" sz="13353" b="1" dirty="0">
                  <a:solidFill>
                    <a:srgbClr val="000000"/>
                  </a:solidFill>
                  <a:latin typeface="GH Guardian Headline 1"/>
                  <a:ea typeface="GH Guardian Headline 1"/>
                  <a:cs typeface="GH Guardian Headline 1"/>
                  <a:sym typeface="GH Guardian Headline 1"/>
                </a:rPr>
                <a:t>Lesson 13</a:t>
              </a:r>
            </a:p>
            <a:p>
              <a:pPr algn="ctr">
                <a:lnSpc>
                  <a:spcPts val="3066"/>
                </a:lnSpc>
              </a:pPr>
              <a:endParaRPr lang="en-US" sz="13353" b="1" dirty="0">
                <a:solidFill>
                  <a:srgbClr val="000000"/>
                </a:solidFill>
                <a:latin typeface="GH Guardian Headline 1"/>
                <a:ea typeface="GH Guardian Headline 1"/>
                <a:cs typeface="GH Guardian Headline 1"/>
                <a:sym typeface="GH Guardian Headline 1"/>
              </a:endParaRPr>
            </a:p>
            <a:p>
              <a:pPr algn="ctr">
                <a:lnSpc>
                  <a:spcPts val="5096"/>
                </a:lnSpc>
              </a:pPr>
              <a:endParaRPr lang="en-US" sz="13353" b="1" dirty="0">
                <a:solidFill>
                  <a:srgbClr val="000000"/>
                </a:solidFill>
                <a:latin typeface="GH Guardian Headline 1"/>
                <a:ea typeface="GH Guardian Headline 1"/>
                <a:cs typeface="GH Guardian Headline 1"/>
                <a:sym typeface="GH Guardian Headline 1"/>
              </a:endParaRPr>
            </a:p>
          </p:txBody>
        </p:sp>
        <p:sp>
          <p:nvSpPr>
            <p:cNvPr id="4" name="TextBox 4"/>
            <p:cNvSpPr txBox="1"/>
            <p:nvPr/>
          </p:nvSpPr>
          <p:spPr>
            <a:xfrm>
              <a:off x="0" y="2923931"/>
              <a:ext cx="19420352" cy="5738749"/>
            </a:xfrm>
            <a:prstGeom prst="rect">
              <a:avLst/>
            </a:prstGeom>
          </p:spPr>
          <p:txBody>
            <a:bodyPr lIns="0" tIns="0" rIns="0" bIns="0" rtlCol="0" anchor="t">
              <a:spAutoFit/>
            </a:bodyPr>
            <a:lstStyle/>
            <a:p>
              <a:pPr algn="ctr">
                <a:lnSpc>
                  <a:spcPts val="16868"/>
                </a:lnSpc>
              </a:pPr>
              <a:r>
                <a:rPr lang="en-US" sz="12048">
                  <a:solidFill>
                    <a:srgbClr val="000000"/>
                  </a:solidFill>
                  <a:latin typeface="GH Guardian Headline 2"/>
                  <a:ea typeface="GH Guardian Headline 2"/>
                  <a:cs typeface="GH Guardian Headline 2"/>
                  <a:sym typeface="GH Guardian Headline 2"/>
                </a:rPr>
                <a:t>Writing </a:t>
              </a:r>
            </a:p>
            <a:p>
              <a:pPr algn="ctr">
                <a:lnSpc>
                  <a:spcPts val="16868"/>
                </a:lnSpc>
              </a:pPr>
              <a:r>
                <a:rPr lang="en-US" sz="12048">
                  <a:solidFill>
                    <a:srgbClr val="000000"/>
                  </a:solidFill>
                  <a:latin typeface="GH Guardian Headline 2"/>
                  <a:ea typeface="GH Guardian Headline 2"/>
                  <a:cs typeface="GH Guardian Headline 2"/>
                  <a:sym typeface="GH Guardian Headline 2"/>
                </a:rPr>
                <a:t>news reports</a:t>
              </a:r>
            </a:p>
          </p:txBody>
        </p:sp>
      </p:grpSp>
      <p:sp>
        <p:nvSpPr>
          <p:cNvPr id="5" name="Freeform 5"/>
          <p:cNvSpPr/>
          <p:nvPr/>
        </p:nvSpPr>
        <p:spPr>
          <a:xfrm>
            <a:off x="15937315" y="9096277"/>
            <a:ext cx="2108018" cy="906448"/>
          </a:xfrm>
          <a:custGeom>
            <a:avLst/>
            <a:gdLst/>
            <a:ahLst/>
            <a:cxnLst/>
            <a:rect l="l" t="t" r="r" b="b"/>
            <a:pathLst>
              <a:path w="2108018" h="906448">
                <a:moveTo>
                  <a:pt x="0" y="0"/>
                </a:moveTo>
                <a:lnTo>
                  <a:pt x="2108017" y="0"/>
                </a:lnTo>
                <a:lnTo>
                  <a:pt x="2108017" y="906448"/>
                </a:lnTo>
                <a:lnTo>
                  <a:pt x="0" y="906448"/>
                </a:lnTo>
                <a:lnTo>
                  <a:pt x="0" y="0"/>
                </a:lnTo>
                <a:close/>
              </a:path>
            </a:pathLst>
          </a:custGeom>
          <a:blipFill>
            <a:blip r:embed="rId2"/>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1028700" y="4929068"/>
            <a:ext cx="16230600" cy="3063043"/>
            <a:chOff x="0" y="0"/>
            <a:chExt cx="4274726" cy="806727"/>
          </a:xfrm>
        </p:grpSpPr>
        <p:sp>
          <p:nvSpPr>
            <p:cNvPr id="3" name="Freeform 3"/>
            <p:cNvSpPr/>
            <p:nvPr/>
          </p:nvSpPr>
          <p:spPr>
            <a:xfrm>
              <a:off x="0" y="0"/>
              <a:ext cx="4274726" cy="806727"/>
            </a:xfrm>
            <a:custGeom>
              <a:avLst/>
              <a:gdLst/>
              <a:ahLst/>
              <a:cxnLst/>
              <a:rect l="l" t="t" r="r" b="b"/>
              <a:pathLst>
                <a:path w="4274726" h="806727">
                  <a:moveTo>
                    <a:pt x="0" y="0"/>
                  </a:moveTo>
                  <a:lnTo>
                    <a:pt x="4274726" y="0"/>
                  </a:lnTo>
                  <a:lnTo>
                    <a:pt x="4274726" y="806727"/>
                  </a:lnTo>
                  <a:lnTo>
                    <a:pt x="0" y="806727"/>
                  </a:lnTo>
                  <a:close/>
                </a:path>
              </a:pathLst>
            </a:custGeom>
            <a:solidFill>
              <a:srgbClr val="FFFFFF"/>
            </a:solidFill>
          </p:spPr>
        </p:sp>
        <p:sp>
          <p:nvSpPr>
            <p:cNvPr id="4" name="TextBox 4"/>
            <p:cNvSpPr txBox="1"/>
            <p:nvPr/>
          </p:nvSpPr>
          <p:spPr>
            <a:xfrm>
              <a:off x="0" y="-57150"/>
              <a:ext cx="4274726" cy="86387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a:off x="1028700" y="1028700"/>
            <a:ext cx="11038753" cy="2462613"/>
            <a:chOff x="0" y="0"/>
            <a:chExt cx="2907326" cy="648590"/>
          </a:xfrm>
        </p:grpSpPr>
        <p:sp>
          <p:nvSpPr>
            <p:cNvPr id="6" name="Freeform 6"/>
            <p:cNvSpPr/>
            <p:nvPr/>
          </p:nvSpPr>
          <p:spPr>
            <a:xfrm>
              <a:off x="0" y="0"/>
              <a:ext cx="2907326" cy="648590"/>
            </a:xfrm>
            <a:custGeom>
              <a:avLst/>
              <a:gdLst/>
              <a:ahLst/>
              <a:cxnLst/>
              <a:rect l="l" t="t" r="r" b="b"/>
              <a:pathLst>
                <a:path w="2907326" h="648590">
                  <a:moveTo>
                    <a:pt x="0" y="0"/>
                  </a:moveTo>
                  <a:lnTo>
                    <a:pt x="2907326" y="0"/>
                  </a:lnTo>
                  <a:lnTo>
                    <a:pt x="2907326" y="648590"/>
                  </a:lnTo>
                  <a:lnTo>
                    <a:pt x="0" y="648590"/>
                  </a:lnTo>
                  <a:close/>
                </a:path>
              </a:pathLst>
            </a:custGeom>
            <a:solidFill>
              <a:srgbClr val="FFFFFF"/>
            </a:solidFill>
          </p:spPr>
        </p:sp>
        <p:sp>
          <p:nvSpPr>
            <p:cNvPr id="7" name="TextBox 7"/>
            <p:cNvSpPr txBox="1"/>
            <p:nvPr/>
          </p:nvSpPr>
          <p:spPr>
            <a:xfrm>
              <a:off x="0" y="-57150"/>
              <a:ext cx="2907326" cy="705740"/>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a:off x="8384640" y="199305"/>
            <a:ext cx="8346023" cy="6261284"/>
          </a:xfrm>
          <a:custGeom>
            <a:avLst/>
            <a:gdLst/>
            <a:ahLst/>
            <a:cxnLst/>
            <a:rect l="l" t="t" r="r" b="b"/>
            <a:pathLst>
              <a:path w="8346023" h="6261284">
                <a:moveTo>
                  <a:pt x="0" y="0"/>
                </a:moveTo>
                <a:lnTo>
                  <a:pt x="8346022" y="0"/>
                </a:lnTo>
                <a:lnTo>
                  <a:pt x="8346022" y="6261284"/>
                </a:lnTo>
                <a:lnTo>
                  <a:pt x="0" y="6261284"/>
                </a:lnTo>
                <a:lnTo>
                  <a:pt x="0" y="0"/>
                </a:lnTo>
                <a:close/>
              </a:path>
            </a:pathLst>
          </a:custGeom>
          <a:blipFill>
            <a:blip r:embed="rId2"/>
            <a:stretch>
              <a:fillRect/>
            </a:stretch>
          </a:blipFill>
        </p:spPr>
      </p:sp>
      <p:sp>
        <p:nvSpPr>
          <p:cNvPr id="9" name="TextBox 9"/>
          <p:cNvSpPr txBox="1"/>
          <p:nvPr/>
        </p:nvSpPr>
        <p:spPr>
          <a:xfrm>
            <a:off x="1196480" y="4962525"/>
            <a:ext cx="15895040" cy="2727326"/>
          </a:xfrm>
          <a:prstGeom prst="rect">
            <a:avLst/>
          </a:prstGeom>
        </p:spPr>
        <p:txBody>
          <a:bodyPr lIns="0" tIns="0" rIns="0" bIns="0" rtlCol="0" anchor="t">
            <a:spAutoFit/>
          </a:bodyPr>
          <a:lstStyle/>
          <a:p>
            <a:pPr algn="l">
              <a:lnSpc>
                <a:spcPts val="6299"/>
              </a:lnSpc>
            </a:pPr>
            <a:r>
              <a:rPr lang="en-US" sz="4499" b="1" dirty="0">
                <a:solidFill>
                  <a:srgbClr val="160F0E"/>
                </a:solidFill>
                <a:latin typeface="GH Guardian Headline 3"/>
                <a:ea typeface="GH Guardian Headline 3"/>
                <a:cs typeface="GH Guardian Headline 3"/>
                <a:sym typeface="GH Guardian Headline 3"/>
              </a:rPr>
              <a:t>Journalist training school</a:t>
            </a:r>
          </a:p>
          <a:p>
            <a:pPr algn="l">
              <a:lnSpc>
                <a:spcPts val="4899"/>
              </a:lnSpc>
            </a:pPr>
            <a:r>
              <a:rPr lang="en-US" sz="3499" dirty="0">
                <a:solidFill>
                  <a:srgbClr val="160F0E"/>
                </a:solidFill>
                <a:latin typeface="GH Guardian Headline 2"/>
                <a:ea typeface="GH Guardian Headline 2"/>
                <a:cs typeface="GH Guardian Headline 2"/>
                <a:sym typeface="GH Guardian Headline 2"/>
              </a:rPr>
              <a:t>Reporters should  aim to write news reports which are truthful, fair, balanced and interesting. They must use the evidence that they have collected during interviews and within their research. They also have to meet their deadline!</a:t>
            </a:r>
          </a:p>
        </p:txBody>
      </p:sp>
      <p:sp>
        <p:nvSpPr>
          <p:cNvPr id="10" name="TextBox 10"/>
          <p:cNvSpPr txBox="1"/>
          <p:nvPr/>
        </p:nvSpPr>
        <p:spPr>
          <a:xfrm>
            <a:off x="1175507" y="996796"/>
            <a:ext cx="10601525" cy="2174121"/>
          </a:xfrm>
          <a:prstGeom prst="rect">
            <a:avLst/>
          </a:prstGeom>
        </p:spPr>
        <p:txBody>
          <a:bodyPr lIns="0" tIns="0" rIns="0" bIns="0" rtlCol="0" anchor="t">
            <a:spAutoFit/>
          </a:bodyPr>
          <a:lstStyle/>
          <a:p>
            <a:pPr algn="l">
              <a:lnSpc>
                <a:spcPts val="6299"/>
              </a:lnSpc>
              <a:spcBef>
                <a:spcPct val="0"/>
              </a:spcBef>
            </a:pPr>
            <a:r>
              <a:rPr lang="en-US" sz="4500" b="1" dirty="0">
                <a:solidFill>
                  <a:srgbClr val="160F0E"/>
                </a:solidFill>
                <a:latin typeface="GH Guardian Headline 1"/>
                <a:ea typeface="GH Guardian Headline 1"/>
                <a:cs typeface="GH Guardian Headline 1"/>
                <a:sym typeface="GH Guardian Headline 1"/>
              </a:rPr>
              <a:t>Learning objective</a:t>
            </a:r>
          </a:p>
          <a:p>
            <a:pPr algn="l">
              <a:lnSpc>
                <a:spcPts val="5599"/>
              </a:lnSpc>
              <a:spcBef>
                <a:spcPct val="0"/>
              </a:spcBef>
            </a:pPr>
            <a:r>
              <a:rPr lang="en-US" sz="3999" dirty="0">
                <a:solidFill>
                  <a:srgbClr val="160F0E"/>
                </a:solidFill>
                <a:latin typeface="GH Guardian Headline 2"/>
                <a:ea typeface="GH Guardian Headline 2"/>
                <a:cs typeface="GH Guardian Headline 2"/>
                <a:sym typeface="GH Guardian Headline 2"/>
              </a:rPr>
              <a:t>To inform and engage an audience with the first draft of our news reports</a:t>
            </a:r>
          </a:p>
        </p:txBody>
      </p:sp>
      <p:sp>
        <p:nvSpPr>
          <p:cNvPr id="11" name="Freeform 11"/>
          <p:cNvSpPr/>
          <p:nvPr/>
        </p:nvSpPr>
        <p:spPr>
          <a:xfrm>
            <a:off x="15937315" y="9096277"/>
            <a:ext cx="2108018" cy="906448"/>
          </a:xfrm>
          <a:custGeom>
            <a:avLst/>
            <a:gdLst/>
            <a:ahLst/>
            <a:cxnLst/>
            <a:rect l="l" t="t" r="r" b="b"/>
            <a:pathLst>
              <a:path w="2108018" h="906448">
                <a:moveTo>
                  <a:pt x="0" y="0"/>
                </a:moveTo>
                <a:lnTo>
                  <a:pt x="2108017" y="0"/>
                </a:lnTo>
                <a:lnTo>
                  <a:pt x="2108017" y="906448"/>
                </a:lnTo>
                <a:lnTo>
                  <a:pt x="0" y="906448"/>
                </a:lnTo>
                <a:lnTo>
                  <a:pt x="0" y="0"/>
                </a:lnTo>
                <a:close/>
              </a:path>
            </a:pathLst>
          </a:custGeom>
          <a:blipFill>
            <a:blip r:embed="rId3"/>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597444" y="2329637"/>
            <a:ext cx="17093112" cy="4881184"/>
            <a:chOff x="0" y="0"/>
            <a:chExt cx="4501889" cy="1285579"/>
          </a:xfrm>
        </p:grpSpPr>
        <p:sp>
          <p:nvSpPr>
            <p:cNvPr id="3" name="Freeform 3"/>
            <p:cNvSpPr/>
            <p:nvPr/>
          </p:nvSpPr>
          <p:spPr>
            <a:xfrm>
              <a:off x="0" y="0"/>
              <a:ext cx="4501890" cy="1285579"/>
            </a:xfrm>
            <a:custGeom>
              <a:avLst/>
              <a:gdLst/>
              <a:ahLst/>
              <a:cxnLst/>
              <a:rect l="l" t="t" r="r" b="b"/>
              <a:pathLst>
                <a:path w="4501890" h="1285579">
                  <a:moveTo>
                    <a:pt x="0" y="0"/>
                  </a:moveTo>
                  <a:lnTo>
                    <a:pt x="4501890" y="0"/>
                  </a:lnTo>
                  <a:lnTo>
                    <a:pt x="4501890" y="1285579"/>
                  </a:lnTo>
                  <a:lnTo>
                    <a:pt x="0" y="1285579"/>
                  </a:lnTo>
                  <a:close/>
                </a:path>
              </a:pathLst>
            </a:custGeom>
            <a:solidFill>
              <a:srgbClr val="FFFFFF"/>
            </a:solidFill>
          </p:spPr>
        </p:sp>
        <p:sp>
          <p:nvSpPr>
            <p:cNvPr id="4" name="TextBox 4"/>
            <p:cNvSpPr txBox="1"/>
            <p:nvPr/>
          </p:nvSpPr>
          <p:spPr>
            <a:xfrm>
              <a:off x="0" y="-76200"/>
              <a:ext cx="4501889" cy="1361779"/>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619215" y="702598"/>
            <a:ext cx="6122658" cy="885531"/>
            <a:chOff x="0" y="0"/>
            <a:chExt cx="1612552" cy="233226"/>
          </a:xfrm>
        </p:grpSpPr>
        <p:sp>
          <p:nvSpPr>
            <p:cNvPr id="6" name="Freeform 6"/>
            <p:cNvSpPr/>
            <p:nvPr/>
          </p:nvSpPr>
          <p:spPr>
            <a:xfrm>
              <a:off x="0" y="0"/>
              <a:ext cx="1612552" cy="233226"/>
            </a:xfrm>
            <a:custGeom>
              <a:avLst/>
              <a:gdLst/>
              <a:ahLst/>
              <a:cxnLst/>
              <a:rect l="l" t="t" r="r" b="b"/>
              <a:pathLst>
                <a:path w="1612552" h="233226">
                  <a:moveTo>
                    <a:pt x="0" y="0"/>
                  </a:moveTo>
                  <a:lnTo>
                    <a:pt x="1612552" y="0"/>
                  </a:lnTo>
                  <a:lnTo>
                    <a:pt x="1612552" y="233226"/>
                  </a:lnTo>
                  <a:lnTo>
                    <a:pt x="0" y="233226"/>
                  </a:lnTo>
                  <a:close/>
                </a:path>
              </a:pathLst>
            </a:custGeom>
            <a:solidFill>
              <a:srgbClr val="FFFFFF"/>
            </a:solidFill>
          </p:spPr>
        </p:sp>
        <p:sp>
          <p:nvSpPr>
            <p:cNvPr id="7" name="TextBox 7"/>
            <p:cNvSpPr txBox="1"/>
            <p:nvPr/>
          </p:nvSpPr>
          <p:spPr>
            <a:xfrm>
              <a:off x="0" y="-76200"/>
              <a:ext cx="1612552" cy="309426"/>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497502" y="1553514"/>
            <a:ext cx="17383987" cy="5657307"/>
          </a:xfrm>
          <a:prstGeom prst="rect">
            <a:avLst/>
          </a:prstGeom>
        </p:spPr>
        <p:txBody>
          <a:bodyPr lIns="0" tIns="0" rIns="0" bIns="0" rtlCol="0" anchor="t">
            <a:spAutoFit/>
          </a:bodyPr>
          <a:lstStyle/>
          <a:p>
            <a:pPr algn="l">
              <a:lnSpc>
                <a:spcPts val="6329"/>
              </a:lnSpc>
            </a:pPr>
            <a:endParaRPr/>
          </a:p>
          <a:p>
            <a:pPr marL="976165" lvl="1" indent="-488082" algn="l">
              <a:lnSpc>
                <a:spcPts val="6329"/>
              </a:lnSpc>
              <a:buFont typeface="Arial"/>
              <a:buChar char="•"/>
            </a:pPr>
            <a:r>
              <a:rPr lang="en-US" sz="4521">
                <a:solidFill>
                  <a:srgbClr val="000000"/>
                </a:solidFill>
                <a:latin typeface="GH Guardian Headline 2"/>
                <a:ea typeface="GH Guardian Headline 2"/>
                <a:cs typeface="GH Guardian Headline 2"/>
                <a:sym typeface="GH Guardian Headline 2"/>
              </a:rPr>
              <a:t>Write a first draft of a news report, using the structural and language features of news reports</a:t>
            </a:r>
          </a:p>
          <a:p>
            <a:pPr marL="976165" lvl="1" indent="-488082" algn="l">
              <a:lnSpc>
                <a:spcPts val="6329"/>
              </a:lnSpc>
              <a:buFont typeface="Arial"/>
              <a:buChar char="•"/>
            </a:pPr>
            <a:r>
              <a:rPr lang="en-US" sz="4521">
                <a:solidFill>
                  <a:srgbClr val="000000"/>
                </a:solidFill>
                <a:latin typeface="GH Guardian Headline 2"/>
                <a:ea typeface="GH Guardian Headline 2"/>
                <a:cs typeface="GH Guardian Headline 2"/>
                <a:sym typeface="GH Guardian Headline 2"/>
              </a:rPr>
              <a:t>Explain how a news report meets the four NewsWise values</a:t>
            </a:r>
          </a:p>
          <a:p>
            <a:pPr marL="976165" lvl="1" indent="-488082" algn="l">
              <a:lnSpc>
                <a:spcPts val="6329"/>
              </a:lnSpc>
              <a:buFont typeface="Arial"/>
              <a:buChar char="•"/>
            </a:pPr>
            <a:r>
              <a:rPr lang="en-US" sz="4521">
                <a:solidFill>
                  <a:srgbClr val="000000"/>
                </a:solidFill>
                <a:latin typeface="GH Guardian Headline 2"/>
                <a:ea typeface="GH Guardian Headline 2"/>
                <a:cs typeface="GH Guardian Headline 2"/>
                <a:sym typeface="GH Guardian Headline 2"/>
              </a:rPr>
              <a:t>Evaluate a peer’s news report, providing feedback on the language and structural features used</a:t>
            </a:r>
          </a:p>
          <a:p>
            <a:pPr algn="l">
              <a:lnSpc>
                <a:spcPts val="6329"/>
              </a:lnSpc>
            </a:pPr>
            <a:endParaRPr lang="en-US" sz="4521">
              <a:solidFill>
                <a:srgbClr val="000000"/>
              </a:solidFill>
              <a:latin typeface="GH Guardian Headline 2"/>
              <a:ea typeface="GH Guardian Headline 2"/>
              <a:cs typeface="GH Guardian Headline 2"/>
              <a:sym typeface="GH Guardian Headline 2"/>
            </a:endParaRPr>
          </a:p>
        </p:txBody>
      </p:sp>
      <p:sp>
        <p:nvSpPr>
          <p:cNvPr id="9" name="Freeform 9"/>
          <p:cNvSpPr/>
          <p:nvPr/>
        </p:nvSpPr>
        <p:spPr>
          <a:xfrm>
            <a:off x="6346550" y="6021378"/>
            <a:ext cx="5685891" cy="4265622"/>
          </a:xfrm>
          <a:custGeom>
            <a:avLst/>
            <a:gdLst/>
            <a:ahLst/>
            <a:cxnLst/>
            <a:rect l="l" t="t" r="r" b="b"/>
            <a:pathLst>
              <a:path w="5685891" h="4265622">
                <a:moveTo>
                  <a:pt x="0" y="0"/>
                </a:moveTo>
                <a:lnTo>
                  <a:pt x="5685891" y="0"/>
                </a:lnTo>
                <a:lnTo>
                  <a:pt x="5685891" y="4265622"/>
                </a:lnTo>
                <a:lnTo>
                  <a:pt x="0" y="4265622"/>
                </a:lnTo>
                <a:lnTo>
                  <a:pt x="0" y="0"/>
                </a:lnTo>
                <a:close/>
              </a:path>
            </a:pathLst>
          </a:custGeom>
          <a:blipFill>
            <a:blip r:embed="rId2"/>
            <a:stretch>
              <a:fillRect/>
            </a:stretch>
          </a:blipFill>
        </p:spPr>
      </p:sp>
      <p:sp>
        <p:nvSpPr>
          <p:cNvPr id="10" name="TextBox 10"/>
          <p:cNvSpPr txBox="1"/>
          <p:nvPr/>
        </p:nvSpPr>
        <p:spPr>
          <a:xfrm>
            <a:off x="686481" y="637479"/>
            <a:ext cx="6077163" cy="799130"/>
          </a:xfrm>
          <a:prstGeom prst="rect">
            <a:avLst/>
          </a:prstGeom>
        </p:spPr>
        <p:txBody>
          <a:bodyPr lIns="0" tIns="0" rIns="0" bIns="0" rtlCol="0" anchor="t">
            <a:spAutoFit/>
          </a:bodyPr>
          <a:lstStyle/>
          <a:p>
            <a:pPr algn="l">
              <a:lnSpc>
                <a:spcPts val="6926"/>
              </a:lnSpc>
            </a:pPr>
            <a:r>
              <a:rPr lang="en-US" sz="4947" b="1" dirty="0">
                <a:solidFill>
                  <a:srgbClr val="000000"/>
                </a:solidFill>
                <a:latin typeface="GH Guardian Headline 1"/>
                <a:ea typeface="GH Guardian Headline 1"/>
                <a:cs typeface="GH Guardian Headline 1"/>
                <a:sym typeface="GH Guardian Headline 1"/>
              </a:rPr>
              <a:t>Learning outcomes:</a:t>
            </a:r>
          </a:p>
        </p:txBody>
      </p:sp>
      <p:sp>
        <p:nvSpPr>
          <p:cNvPr id="11" name="Freeform 11"/>
          <p:cNvSpPr/>
          <p:nvPr/>
        </p:nvSpPr>
        <p:spPr>
          <a:xfrm>
            <a:off x="15937315" y="9096277"/>
            <a:ext cx="2108018" cy="906448"/>
          </a:xfrm>
          <a:custGeom>
            <a:avLst/>
            <a:gdLst/>
            <a:ahLst/>
            <a:cxnLst/>
            <a:rect l="l" t="t" r="r" b="b"/>
            <a:pathLst>
              <a:path w="2108018" h="906448">
                <a:moveTo>
                  <a:pt x="0" y="0"/>
                </a:moveTo>
                <a:lnTo>
                  <a:pt x="2108017" y="0"/>
                </a:lnTo>
                <a:lnTo>
                  <a:pt x="2108017" y="906448"/>
                </a:lnTo>
                <a:lnTo>
                  <a:pt x="0" y="906448"/>
                </a:lnTo>
                <a:lnTo>
                  <a:pt x="0" y="0"/>
                </a:lnTo>
                <a:close/>
              </a:path>
            </a:pathLst>
          </a:custGeom>
          <a:blipFill>
            <a:blip r:embed="rId3"/>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15940088" y="180975"/>
            <a:ext cx="2190750" cy="943928"/>
          </a:xfrm>
          <a:custGeom>
            <a:avLst/>
            <a:gdLst/>
            <a:ahLst/>
            <a:cxnLst/>
            <a:rect l="l" t="t" r="r" b="b"/>
            <a:pathLst>
              <a:path w="2190750" h="943928">
                <a:moveTo>
                  <a:pt x="0" y="0"/>
                </a:moveTo>
                <a:lnTo>
                  <a:pt x="2190750" y="0"/>
                </a:lnTo>
                <a:lnTo>
                  <a:pt x="2190750" y="943927"/>
                </a:lnTo>
                <a:lnTo>
                  <a:pt x="0" y="943927"/>
                </a:lnTo>
                <a:lnTo>
                  <a:pt x="0" y="0"/>
                </a:lnTo>
                <a:close/>
              </a:path>
            </a:pathLst>
          </a:custGeom>
          <a:blipFill>
            <a:blip r:embed="rId2"/>
            <a:stretch>
              <a:fillRect l="-101" r="-101"/>
            </a:stretch>
          </a:blipFill>
        </p:spPr>
      </p:sp>
      <p:sp>
        <p:nvSpPr>
          <p:cNvPr id="3" name="Freeform 3"/>
          <p:cNvSpPr/>
          <p:nvPr/>
        </p:nvSpPr>
        <p:spPr>
          <a:xfrm>
            <a:off x="956196" y="342785"/>
            <a:ext cx="6761598" cy="5213085"/>
          </a:xfrm>
          <a:custGeom>
            <a:avLst/>
            <a:gdLst/>
            <a:ahLst/>
            <a:cxnLst/>
            <a:rect l="l" t="t" r="r" b="b"/>
            <a:pathLst>
              <a:path w="6761598" h="5213085">
                <a:moveTo>
                  <a:pt x="0" y="0"/>
                </a:moveTo>
                <a:lnTo>
                  <a:pt x="6761597" y="0"/>
                </a:lnTo>
                <a:lnTo>
                  <a:pt x="6761597" y="5213085"/>
                </a:lnTo>
                <a:lnTo>
                  <a:pt x="0" y="5213085"/>
                </a:lnTo>
                <a:lnTo>
                  <a:pt x="0" y="0"/>
                </a:lnTo>
                <a:close/>
              </a:path>
            </a:pathLst>
          </a:custGeom>
          <a:blipFill>
            <a:blip r:embed="rId3"/>
            <a:stretch>
              <a:fillRect l="-34582" t="-20653" r="-32823" b="-1908"/>
            </a:stretch>
          </a:blipFill>
          <a:ln cap="sq">
            <a:noFill/>
            <a:prstDash val="solid"/>
            <a:miter/>
          </a:ln>
        </p:spPr>
      </p:sp>
      <p:grpSp>
        <p:nvGrpSpPr>
          <p:cNvPr id="4" name="Group 4"/>
          <p:cNvGrpSpPr/>
          <p:nvPr/>
        </p:nvGrpSpPr>
        <p:grpSpPr>
          <a:xfrm rot="-185730">
            <a:off x="-2114473" y="367052"/>
            <a:ext cx="6458638" cy="5651308"/>
            <a:chOff x="0" y="0"/>
            <a:chExt cx="812800" cy="711200"/>
          </a:xfrm>
        </p:grpSpPr>
        <p:sp>
          <p:nvSpPr>
            <p:cNvPr id="5" name="Freeform 5"/>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E74323"/>
            </a:solidFill>
          </p:spPr>
        </p:sp>
        <p:sp>
          <p:nvSpPr>
            <p:cNvPr id="6" name="TextBox 6"/>
            <p:cNvSpPr txBox="1"/>
            <p:nvPr/>
          </p:nvSpPr>
          <p:spPr>
            <a:xfrm>
              <a:off x="127000" y="254000"/>
              <a:ext cx="558800" cy="406400"/>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rot="163611">
            <a:off x="4341164" y="347224"/>
            <a:ext cx="6458638" cy="5651308"/>
            <a:chOff x="0" y="0"/>
            <a:chExt cx="812800" cy="711200"/>
          </a:xfrm>
        </p:grpSpPr>
        <p:sp>
          <p:nvSpPr>
            <p:cNvPr id="8" name="Freeform 8"/>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E74323"/>
            </a:solidFill>
          </p:spPr>
        </p:sp>
        <p:sp>
          <p:nvSpPr>
            <p:cNvPr id="9" name="TextBox 9"/>
            <p:cNvSpPr txBox="1"/>
            <p:nvPr/>
          </p:nvSpPr>
          <p:spPr>
            <a:xfrm>
              <a:off x="127000" y="254000"/>
              <a:ext cx="558800" cy="406400"/>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8138129" y="1869525"/>
            <a:ext cx="9560516" cy="4035158"/>
            <a:chOff x="0" y="0"/>
            <a:chExt cx="2117864" cy="893876"/>
          </a:xfrm>
        </p:grpSpPr>
        <p:sp>
          <p:nvSpPr>
            <p:cNvPr id="11" name="Freeform 11"/>
            <p:cNvSpPr/>
            <p:nvPr/>
          </p:nvSpPr>
          <p:spPr>
            <a:xfrm>
              <a:off x="0" y="0"/>
              <a:ext cx="2117864" cy="893876"/>
            </a:xfrm>
            <a:custGeom>
              <a:avLst/>
              <a:gdLst/>
              <a:ahLst/>
              <a:cxnLst/>
              <a:rect l="l" t="t" r="r" b="b"/>
              <a:pathLst>
                <a:path w="2117864" h="893876">
                  <a:moveTo>
                    <a:pt x="0" y="0"/>
                  </a:moveTo>
                  <a:lnTo>
                    <a:pt x="2117864" y="0"/>
                  </a:lnTo>
                  <a:lnTo>
                    <a:pt x="2117864" y="893876"/>
                  </a:lnTo>
                  <a:lnTo>
                    <a:pt x="0" y="893876"/>
                  </a:lnTo>
                  <a:close/>
                </a:path>
              </a:pathLst>
            </a:custGeom>
            <a:solidFill>
              <a:srgbClr val="FFFFFF"/>
            </a:solidFill>
          </p:spPr>
        </p:sp>
        <p:sp>
          <p:nvSpPr>
            <p:cNvPr id="12" name="TextBox 12"/>
            <p:cNvSpPr txBox="1"/>
            <p:nvPr/>
          </p:nvSpPr>
          <p:spPr>
            <a:xfrm>
              <a:off x="0" y="-57150"/>
              <a:ext cx="2117864" cy="951026"/>
            </a:xfrm>
            <a:prstGeom prst="rect">
              <a:avLst/>
            </a:prstGeom>
          </p:spPr>
          <p:txBody>
            <a:bodyPr lIns="50800" tIns="50800" rIns="50800" bIns="50800" rtlCol="0" anchor="ctr"/>
            <a:lstStyle/>
            <a:p>
              <a:pPr algn="ctr">
                <a:lnSpc>
                  <a:spcPts val="1960"/>
                </a:lnSpc>
              </a:pPr>
              <a:endParaRPr/>
            </a:p>
          </p:txBody>
        </p:sp>
      </p:grpSp>
      <p:sp>
        <p:nvSpPr>
          <p:cNvPr id="13" name="Freeform 13"/>
          <p:cNvSpPr/>
          <p:nvPr/>
        </p:nvSpPr>
        <p:spPr>
          <a:xfrm>
            <a:off x="476843" y="4831198"/>
            <a:ext cx="7467098" cy="5236666"/>
          </a:xfrm>
          <a:custGeom>
            <a:avLst/>
            <a:gdLst/>
            <a:ahLst/>
            <a:cxnLst/>
            <a:rect l="l" t="t" r="r" b="b"/>
            <a:pathLst>
              <a:path w="7467098" h="5236666">
                <a:moveTo>
                  <a:pt x="0" y="0"/>
                </a:moveTo>
                <a:lnTo>
                  <a:pt x="7467098" y="0"/>
                </a:lnTo>
                <a:lnTo>
                  <a:pt x="7467098" y="5236666"/>
                </a:lnTo>
                <a:lnTo>
                  <a:pt x="0" y="5236666"/>
                </a:lnTo>
                <a:lnTo>
                  <a:pt x="0" y="0"/>
                </a:lnTo>
                <a:close/>
              </a:path>
            </a:pathLst>
          </a:custGeom>
          <a:blipFill>
            <a:blip r:embed="rId4"/>
            <a:stretch>
              <a:fillRect/>
            </a:stretch>
          </a:blipFill>
        </p:spPr>
      </p:sp>
      <p:sp>
        <p:nvSpPr>
          <p:cNvPr id="14" name="Freeform 14"/>
          <p:cNvSpPr/>
          <p:nvPr/>
        </p:nvSpPr>
        <p:spPr>
          <a:xfrm>
            <a:off x="10254197" y="5802242"/>
            <a:ext cx="5685891" cy="4265622"/>
          </a:xfrm>
          <a:custGeom>
            <a:avLst/>
            <a:gdLst/>
            <a:ahLst/>
            <a:cxnLst/>
            <a:rect l="l" t="t" r="r" b="b"/>
            <a:pathLst>
              <a:path w="5685891" h="4265622">
                <a:moveTo>
                  <a:pt x="0" y="0"/>
                </a:moveTo>
                <a:lnTo>
                  <a:pt x="5685891" y="0"/>
                </a:lnTo>
                <a:lnTo>
                  <a:pt x="5685891" y="4265622"/>
                </a:lnTo>
                <a:lnTo>
                  <a:pt x="0" y="4265622"/>
                </a:lnTo>
                <a:lnTo>
                  <a:pt x="0" y="0"/>
                </a:lnTo>
                <a:close/>
              </a:path>
            </a:pathLst>
          </a:custGeom>
          <a:blipFill>
            <a:blip r:embed="rId5"/>
            <a:stretch>
              <a:fillRect/>
            </a:stretch>
          </a:blipFill>
        </p:spPr>
      </p:sp>
      <p:sp>
        <p:nvSpPr>
          <p:cNvPr id="15" name="TextBox 15"/>
          <p:cNvSpPr txBox="1"/>
          <p:nvPr/>
        </p:nvSpPr>
        <p:spPr>
          <a:xfrm>
            <a:off x="8468131" y="1839754"/>
            <a:ext cx="8482612" cy="4064929"/>
          </a:xfrm>
          <a:prstGeom prst="rect">
            <a:avLst/>
          </a:prstGeom>
        </p:spPr>
        <p:txBody>
          <a:bodyPr lIns="0" tIns="0" rIns="0" bIns="0" rtlCol="0" anchor="t">
            <a:spAutoFit/>
          </a:bodyPr>
          <a:lstStyle/>
          <a:p>
            <a:pPr algn="ctr">
              <a:lnSpc>
                <a:spcPts val="5326"/>
              </a:lnSpc>
            </a:pPr>
            <a:r>
              <a:rPr lang="en-US" sz="3804">
                <a:solidFill>
                  <a:srgbClr val="000000"/>
                </a:solidFill>
                <a:latin typeface="GH Guardian Headline 2"/>
                <a:ea typeface="GH Guardian Headline 2"/>
                <a:cs typeface="GH Guardian Headline 2"/>
                <a:sym typeface="GH Guardian Headline 2"/>
              </a:rPr>
              <a:t>Review the inverted pyramid structure and your news report plan.</a:t>
            </a:r>
          </a:p>
          <a:p>
            <a:pPr algn="ctr">
              <a:lnSpc>
                <a:spcPts val="5326"/>
              </a:lnSpc>
            </a:pPr>
            <a:endParaRPr lang="en-US" sz="3804">
              <a:solidFill>
                <a:srgbClr val="000000"/>
              </a:solidFill>
              <a:latin typeface="GH Guardian Headline 2"/>
              <a:ea typeface="GH Guardian Headline 2"/>
              <a:cs typeface="GH Guardian Headline 2"/>
              <a:sym typeface="GH Guardian Headline 2"/>
            </a:endParaRPr>
          </a:p>
          <a:p>
            <a:pPr algn="ctr">
              <a:lnSpc>
                <a:spcPts val="5326"/>
              </a:lnSpc>
            </a:pPr>
            <a:r>
              <a:rPr lang="en-US" sz="3804">
                <a:solidFill>
                  <a:srgbClr val="000000"/>
                </a:solidFill>
                <a:latin typeface="GH Guardian Headline 2"/>
                <a:ea typeface="GH Guardian Headline 2"/>
                <a:cs typeface="GH Guardian Headline 2"/>
                <a:sym typeface="GH Guardian Headline 2"/>
              </a:rPr>
              <a:t>Do you have all the information you need for your news report?</a:t>
            </a:r>
          </a:p>
          <a:p>
            <a:pPr algn="ctr">
              <a:lnSpc>
                <a:spcPts val="5326"/>
              </a:lnSpc>
              <a:spcBef>
                <a:spcPct val="0"/>
              </a:spcBef>
            </a:pPr>
            <a:endParaRPr lang="en-US" sz="3804">
              <a:solidFill>
                <a:srgbClr val="000000"/>
              </a:solidFill>
              <a:latin typeface="GH Guardian Headline 2"/>
              <a:ea typeface="GH Guardian Headline 2"/>
              <a:cs typeface="GH Guardian Headline 2"/>
              <a:sym typeface="GH Guardian Headline 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TextBox 2"/>
          <p:cNvSpPr txBox="1"/>
          <p:nvPr/>
        </p:nvSpPr>
        <p:spPr>
          <a:xfrm>
            <a:off x="3947090" y="267526"/>
            <a:ext cx="10393820" cy="1076449"/>
          </a:xfrm>
          <a:prstGeom prst="rect">
            <a:avLst/>
          </a:prstGeom>
        </p:spPr>
        <p:txBody>
          <a:bodyPr lIns="0" tIns="0" rIns="0" bIns="0" rtlCol="0" anchor="t">
            <a:spAutoFit/>
          </a:bodyPr>
          <a:lstStyle/>
          <a:p>
            <a:pPr algn="ctr">
              <a:lnSpc>
                <a:spcPts val="9306"/>
              </a:lnSpc>
            </a:pPr>
            <a:r>
              <a:rPr lang="en-US" sz="6647" b="1" dirty="0">
                <a:solidFill>
                  <a:srgbClr val="FFFFFF"/>
                </a:solidFill>
                <a:latin typeface="GH Guardian Headline 1"/>
                <a:ea typeface="GH Guardian Headline 1"/>
                <a:cs typeface="GH Guardian Headline 1"/>
                <a:sym typeface="GH Guardian Headline 1"/>
              </a:rPr>
              <a:t>Features of a news report </a:t>
            </a:r>
          </a:p>
        </p:txBody>
      </p:sp>
      <p:grpSp>
        <p:nvGrpSpPr>
          <p:cNvPr id="3" name="Group 3"/>
          <p:cNvGrpSpPr/>
          <p:nvPr/>
        </p:nvGrpSpPr>
        <p:grpSpPr>
          <a:xfrm>
            <a:off x="310855" y="2295470"/>
            <a:ext cx="17666289" cy="6318508"/>
            <a:chOff x="0" y="0"/>
            <a:chExt cx="4652850" cy="1664134"/>
          </a:xfrm>
        </p:grpSpPr>
        <p:sp>
          <p:nvSpPr>
            <p:cNvPr id="4" name="Freeform 4"/>
            <p:cNvSpPr/>
            <p:nvPr/>
          </p:nvSpPr>
          <p:spPr>
            <a:xfrm>
              <a:off x="0" y="0"/>
              <a:ext cx="4652850" cy="1664134"/>
            </a:xfrm>
            <a:custGeom>
              <a:avLst/>
              <a:gdLst/>
              <a:ahLst/>
              <a:cxnLst/>
              <a:rect l="l" t="t" r="r" b="b"/>
              <a:pathLst>
                <a:path w="4652850" h="1664134">
                  <a:moveTo>
                    <a:pt x="0" y="0"/>
                  </a:moveTo>
                  <a:lnTo>
                    <a:pt x="4652850" y="0"/>
                  </a:lnTo>
                  <a:lnTo>
                    <a:pt x="4652850" y="1664134"/>
                  </a:lnTo>
                  <a:lnTo>
                    <a:pt x="0" y="1664134"/>
                  </a:lnTo>
                  <a:close/>
                </a:path>
              </a:pathLst>
            </a:custGeom>
            <a:solidFill>
              <a:srgbClr val="FFFFFF"/>
            </a:solidFill>
          </p:spPr>
        </p:sp>
        <p:sp>
          <p:nvSpPr>
            <p:cNvPr id="5" name="TextBox 5"/>
            <p:cNvSpPr txBox="1"/>
            <p:nvPr/>
          </p:nvSpPr>
          <p:spPr>
            <a:xfrm>
              <a:off x="0" y="-76200"/>
              <a:ext cx="4652850" cy="1740334"/>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310855" y="2532260"/>
            <a:ext cx="17666289" cy="5527171"/>
          </a:xfrm>
          <a:prstGeom prst="rect">
            <a:avLst/>
          </a:prstGeom>
        </p:spPr>
        <p:txBody>
          <a:bodyPr lIns="0" tIns="0" rIns="0" bIns="0" rtlCol="0" anchor="t">
            <a:spAutoFit/>
          </a:bodyPr>
          <a:lstStyle/>
          <a:p>
            <a:pPr marL="949956" lvl="1" indent="-474978" algn="l">
              <a:lnSpc>
                <a:spcPts val="6159"/>
              </a:lnSpc>
              <a:buFont typeface="Arial"/>
              <a:buChar char="•"/>
            </a:pPr>
            <a:r>
              <a:rPr lang="en-US" sz="4399">
                <a:solidFill>
                  <a:srgbClr val="000000"/>
                </a:solidFill>
                <a:latin typeface="GH Guardian Headline 2"/>
                <a:ea typeface="GH Guardian Headline 2"/>
                <a:cs typeface="GH Guardian Headline 2"/>
                <a:sym typeface="GH Guardian Headline 2"/>
              </a:rPr>
              <a:t>What are the structural and language features of a news report?</a:t>
            </a:r>
          </a:p>
          <a:p>
            <a:pPr marL="949956" lvl="1" indent="-474978" algn="l">
              <a:lnSpc>
                <a:spcPts val="6159"/>
              </a:lnSpc>
              <a:buFont typeface="Arial"/>
              <a:buChar char="•"/>
            </a:pPr>
            <a:r>
              <a:rPr lang="en-US" sz="4399">
                <a:solidFill>
                  <a:srgbClr val="000000"/>
                </a:solidFill>
                <a:latin typeface="GH Guardian Headline 2"/>
                <a:ea typeface="GH Guardian Headline 2"/>
                <a:cs typeface="GH Guardian Headline 2"/>
                <a:sym typeface="GH Guardian Headline 2"/>
              </a:rPr>
              <a:t>How will you begin your news report? </a:t>
            </a:r>
          </a:p>
          <a:p>
            <a:pPr marL="949956" lvl="1" indent="-474978" algn="l">
              <a:lnSpc>
                <a:spcPts val="6159"/>
              </a:lnSpc>
              <a:buFont typeface="Arial"/>
              <a:buChar char="•"/>
            </a:pPr>
            <a:r>
              <a:rPr lang="en-US" sz="4399">
                <a:solidFill>
                  <a:srgbClr val="000000"/>
                </a:solidFill>
                <a:latin typeface="GH Guardian Headline 2"/>
                <a:ea typeface="GH Guardian Headline 2"/>
                <a:cs typeface="GH Guardian Headline 2"/>
                <a:sym typeface="GH Guardian Headline 2"/>
              </a:rPr>
              <a:t>Which information will you include in the middle section?</a:t>
            </a:r>
          </a:p>
          <a:p>
            <a:pPr marL="949956" lvl="1" indent="-474978" algn="l">
              <a:lnSpc>
                <a:spcPts val="6159"/>
              </a:lnSpc>
              <a:buFont typeface="Arial"/>
              <a:buChar char="•"/>
            </a:pPr>
            <a:r>
              <a:rPr lang="en-US" sz="4399">
                <a:solidFill>
                  <a:srgbClr val="000000"/>
                </a:solidFill>
                <a:latin typeface="GH Guardian Headline 2"/>
                <a:ea typeface="GH Guardian Headline 2"/>
                <a:cs typeface="GH Guardian Headline 2"/>
                <a:sym typeface="GH Guardian Headline 2"/>
              </a:rPr>
              <a:t> How many quotes will you include? </a:t>
            </a:r>
          </a:p>
          <a:p>
            <a:pPr marL="949956" lvl="1" indent="-474978" algn="l">
              <a:lnSpc>
                <a:spcPts val="6159"/>
              </a:lnSpc>
              <a:buFont typeface="Arial"/>
              <a:buChar char="•"/>
            </a:pPr>
            <a:r>
              <a:rPr lang="en-US" sz="4399">
                <a:solidFill>
                  <a:srgbClr val="000000"/>
                </a:solidFill>
                <a:latin typeface="GH Guardian Headline 2"/>
                <a:ea typeface="GH Guardian Headline 2"/>
                <a:cs typeface="GH Guardian Headline 2"/>
                <a:sym typeface="GH Guardian Headline 2"/>
              </a:rPr>
              <a:t>How will you end your report? </a:t>
            </a:r>
          </a:p>
          <a:p>
            <a:pPr marL="949956" lvl="1" indent="-474978" algn="l">
              <a:lnSpc>
                <a:spcPts val="6159"/>
              </a:lnSpc>
              <a:buFont typeface="Arial"/>
              <a:buChar char="•"/>
            </a:pPr>
            <a:r>
              <a:rPr lang="en-US" sz="4399">
                <a:solidFill>
                  <a:srgbClr val="000000"/>
                </a:solidFill>
                <a:latin typeface="GH Guardian Headline 2"/>
                <a:ea typeface="GH Guardian Headline 2"/>
                <a:cs typeface="GH Guardian Headline 2"/>
                <a:sym typeface="GH Guardian Headline 2"/>
              </a:rPr>
              <a:t>What do you need to remember about using paragraphs in news reports? </a:t>
            </a:r>
          </a:p>
        </p:txBody>
      </p:sp>
      <p:sp>
        <p:nvSpPr>
          <p:cNvPr id="7" name="Freeform 7"/>
          <p:cNvSpPr/>
          <p:nvPr/>
        </p:nvSpPr>
        <p:spPr>
          <a:xfrm>
            <a:off x="15940088" y="180975"/>
            <a:ext cx="2190750" cy="943928"/>
          </a:xfrm>
          <a:custGeom>
            <a:avLst/>
            <a:gdLst/>
            <a:ahLst/>
            <a:cxnLst/>
            <a:rect l="l" t="t" r="r" b="b"/>
            <a:pathLst>
              <a:path w="2190750" h="943928">
                <a:moveTo>
                  <a:pt x="0" y="0"/>
                </a:moveTo>
                <a:lnTo>
                  <a:pt x="2190750" y="0"/>
                </a:lnTo>
                <a:lnTo>
                  <a:pt x="2190750" y="943927"/>
                </a:lnTo>
                <a:lnTo>
                  <a:pt x="0" y="943927"/>
                </a:lnTo>
                <a:lnTo>
                  <a:pt x="0" y="0"/>
                </a:lnTo>
                <a:close/>
              </a:path>
            </a:pathLst>
          </a:custGeom>
          <a:blipFill>
            <a:blip r:embed="rId2"/>
            <a:stretch>
              <a:fillRect l="-101" r="-101"/>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grpSp>
        <p:nvGrpSpPr>
          <p:cNvPr id="2" name="Group 2"/>
          <p:cNvGrpSpPr/>
          <p:nvPr/>
        </p:nvGrpSpPr>
        <p:grpSpPr>
          <a:xfrm>
            <a:off x="310855" y="857601"/>
            <a:ext cx="17666289" cy="5197457"/>
            <a:chOff x="0" y="0"/>
            <a:chExt cx="23555052" cy="6929943"/>
          </a:xfrm>
        </p:grpSpPr>
        <p:grpSp>
          <p:nvGrpSpPr>
            <p:cNvPr id="3" name="Group 3"/>
            <p:cNvGrpSpPr/>
            <p:nvPr/>
          </p:nvGrpSpPr>
          <p:grpSpPr>
            <a:xfrm>
              <a:off x="113730" y="0"/>
              <a:ext cx="23327593" cy="6929943"/>
              <a:chOff x="0" y="0"/>
              <a:chExt cx="4607920" cy="1368878"/>
            </a:xfrm>
          </p:grpSpPr>
          <p:sp>
            <p:nvSpPr>
              <p:cNvPr id="4" name="Freeform 4"/>
              <p:cNvSpPr/>
              <p:nvPr/>
            </p:nvSpPr>
            <p:spPr>
              <a:xfrm>
                <a:off x="0" y="0"/>
                <a:ext cx="4607920" cy="1368878"/>
              </a:xfrm>
              <a:custGeom>
                <a:avLst/>
                <a:gdLst/>
                <a:ahLst/>
                <a:cxnLst/>
                <a:rect l="l" t="t" r="r" b="b"/>
                <a:pathLst>
                  <a:path w="4607920" h="1368878">
                    <a:moveTo>
                      <a:pt x="0" y="0"/>
                    </a:moveTo>
                    <a:lnTo>
                      <a:pt x="4607920" y="0"/>
                    </a:lnTo>
                    <a:lnTo>
                      <a:pt x="4607920" y="1368878"/>
                    </a:lnTo>
                    <a:lnTo>
                      <a:pt x="0" y="1368878"/>
                    </a:lnTo>
                    <a:close/>
                  </a:path>
                </a:pathLst>
              </a:custGeom>
              <a:solidFill>
                <a:srgbClr val="FFFFFF"/>
              </a:solidFill>
            </p:spPr>
          </p:sp>
          <p:sp>
            <p:nvSpPr>
              <p:cNvPr id="5" name="TextBox 5"/>
              <p:cNvSpPr txBox="1"/>
              <p:nvPr/>
            </p:nvSpPr>
            <p:spPr>
              <a:xfrm>
                <a:off x="0" y="-76200"/>
                <a:ext cx="4607920" cy="1445078"/>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0" y="1089084"/>
              <a:ext cx="23555052" cy="5007003"/>
            </a:xfrm>
            <a:prstGeom prst="rect">
              <a:avLst/>
            </a:prstGeom>
          </p:spPr>
          <p:txBody>
            <a:bodyPr lIns="0" tIns="0" rIns="0" bIns="0" rtlCol="0" anchor="t">
              <a:spAutoFit/>
            </a:bodyPr>
            <a:lstStyle/>
            <a:p>
              <a:pPr algn="ctr">
                <a:lnSpc>
                  <a:spcPts val="14698"/>
                </a:lnSpc>
              </a:pPr>
              <a:r>
                <a:rPr lang="en-US" sz="10499">
                  <a:solidFill>
                    <a:srgbClr val="000000"/>
                  </a:solidFill>
                  <a:latin typeface="GH Guardian Headline 2"/>
                  <a:ea typeface="GH Guardian Headline 2"/>
                  <a:cs typeface="GH Guardian Headline 2"/>
                  <a:sym typeface="GH Guardian Headline 2"/>
                </a:rPr>
                <a:t>Write the first draft of your news report </a:t>
              </a:r>
            </a:p>
          </p:txBody>
        </p:sp>
      </p:grpSp>
      <p:sp>
        <p:nvSpPr>
          <p:cNvPr id="7" name="Freeform 7"/>
          <p:cNvSpPr/>
          <p:nvPr/>
        </p:nvSpPr>
        <p:spPr>
          <a:xfrm>
            <a:off x="5119755" y="4448559"/>
            <a:ext cx="8048490" cy="6038071"/>
          </a:xfrm>
          <a:custGeom>
            <a:avLst/>
            <a:gdLst/>
            <a:ahLst/>
            <a:cxnLst/>
            <a:rect l="l" t="t" r="r" b="b"/>
            <a:pathLst>
              <a:path w="8048490" h="6038071">
                <a:moveTo>
                  <a:pt x="0" y="0"/>
                </a:moveTo>
                <a:lnTo>
                  <a:pt x="8048490" y="0"/>
                </a:lnTo>
                <a:lnTo>
                  <a:pt x="8048490" y="6038071"/>
                </a:lnTo>
                <a:lnTo>
                  <a:pt x="0" y="6038071"/>
                </a:lnTo>
                <a:lnTo>
                  <a:pt x="0" y="0"/>
                </a:lnTo>
                <a:close/>
              </a:path>
            </a:pathLst>
          </a:custGeom>
          <a:blipFill>
            <a:blip r:embed="rId2"/>
            <a:stretch>
              <a:fillRect/>
            </a:stretch>
          </a:blipFill>
        </p:spPr>
      </p:sp>
      <p:sp>
        <p:nvSpPr>
          <p:cNvPr id="8" name="Freeform 8"/>
          <p:cNvSpPr/>
          <p:nvPr/>
        </p:nvSpPr>
        <p:spPr>
          <a:xfrm>
            <a:off x="15786395" y="8786336"/>
            <a:ext cx="2190750" cy="943928"/>
          </a:xfrm>
          <a:custGeom>
            <a:avLst/>
            <a:gdLst/>
            <a:ahLst/>
            <a:cxnLst/>
            <a:rect l="l" t="t" r="r" b="b"/>
            <a:pathLst>
              <a:path w="2190750" h="943928">
                <a:moveTo>
                  <a:pt x="0" y="0"/>
                </a:moveTo>
                <a:lnTo>
                  <a:pt x="2190750" y="0"/>
                </a:lnTo>
                <a:lnTo>
                  <a:pt x="2190750" y="943928"/>
                </a:lnTo>
                <a:lnTo>
                  <a:pt x="0" y="943928"/>
                </a:lnTo>
                <a:lnTo>
                  <a:pt x="0" y="0"/>
                </a:lnTo>
                <a:close/>
              </a:path>
            </a:pathLst>
          </a:custGeom>
          <a:blipFill>
            <a:blip r:embed="rId3"/>
            <a:stretch>
              <a:fillRect l="-101" r="-101"/>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87522" y="64230"/>
            <a:ext cx="18372988" cy="10158539"/>
          </a:xfrm>
          <a:custGeom>
            <a:avLst/>
            <a:gdLst/>
            <a:ahLst/>
            <a:cxnLst/>
            <a:rect l="l" t="t" r="r" b="b"/>
            <a:pathLst>
              <a:path w="18372988" h="10158539">
                <a:moveTo>
                  <a:pt x="0" y="0"/>
                </a:moveTo>
                <a:lnTo>
                  <a:pt x="18372988" y="0"/>
                </a:lnTo>
                <a:lnTo>
                  <a:pt x="18372988" y="10158540"/>
                </a:lnTo>
                <a:lnTo>
                  <a:pt x="0" y="10158540"/>
                </a:lnTo>
                <a:lnTo>
                  <a:pt x="0" y="0"/>
                </a:lnTo>
                <a:close/>
              </a:path>
            </a:pathLst>
          </a:custGeom>
          <a:blipFill>
            <a:blip r:embed="rId2"/>
            <a:stretch>
              <a:fillRect l="-604" t="-2055" r="-185" b="-1053"/>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0" y="0"/>
            <a:ext cx="18459152" cy="10407016"/>
          </a:xfrm>
          <a:custGeom>
            <a:avLst/>
            <a:gdLst/>
            <a:ahLst/>
            <a:cxnLst/>
            <a:rect l="l" t="t" r="r" b="b"/>
            <a:pathLst>
              <a:path w="18459152" h="10407016">
                <a:moveTo>
                  <a:pt x="0" y="0"/>
                </a:moveTo>
                <a:lnTo>
                  <a:pt x="18459152" y="0"/>
                </a:lnTo>
                <a:lnTo>
                  <a:pt x="18459152" y="10407016"/>
                </a:lnTo>
                <a:lnTo>
                  <a:pt x="0" y="10407016"/>
                </a:lnTo>
                <a:lnTo>
                  <a:pt x="0" y="0"/>
                </a:lnTo>
                <a:close/>
              </a:path>
            </a:pathLst>
          </a:custGeom>
          <a:blipFill>
            <a:blip r:embed="rId2"/>
            <a:stretch>
              <a:fillRect l="-451"/>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381</Words>
  <Application>Microsoft Macintosh PowerPoint</Application>
  <PresentationFormat>Custom</PresentationFormat>
  <Paragraphs>55</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GH Guardian Headline 3</vt:lpstr>
      <vt:lpstr>GH Guardian Headline 2</vt:lpstr>
      <vt:lpstr>Calibri</vt:lpstr>
      <vt:lpstr>Arial</vt:lpstr>
      <vt:lpstr>GH Guardian Headline 1</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13: writing a news report</dc:title>
  <cp:lastModifiedBy>Microsoft Office User</cp:lastModifiedBy>
  <cp:revision>2</cp:revision>
  <dcterms:created xsi:type="dcterms:W3CDTF">2006-08-16T00:00:00Z</dcterms:created>
  <dcterms:modified xsi:type="dcterms:W3CDTF">2026-08-04T08:46:40Z</dcterms:modified>
  <dc:identifier>DAHNZBWb62k</dc:identifier>
</cp:coreProperties>
</file>