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1" r:id="rId34"/>
    <p:sldId id="289" r:id="rId35"/>
    <p:sldId id="290" r:id="rId36"/>
  </p:sldIdLst>
  <p:sldSz cx="18288000" cy="10287000"/>
  <p:notesSz cx="6858000" cy="9144000"/>
  <p:embeddedFontLst>
    <p:embeddedFont>
      <p:font typeface="Calibri" panose="020F0502020204030204" pitchFamily="34" charset="0"/>
      <p:regular r:id="rId37"/>
      <p:bold r:id="rId38"/>
      <p:italic r:id="rId39"/>
      <p:boldItalic r:id="rId40"/>
    </p:embeddedFont>
    <p:embeddedFont>
      <p:font typeface="GH Guardian Headline 1" pitchFamily="2" charset="0"/>
      <p:regular r:id="rId41"/>
      <p:bold r:id="rId42"/>
      <p:italic r:id="rId43"/>
      <p:boldItalic r:id="rId44"/>
    </p:embeddedFont>
    <p:embeddedFont>
      <p:font typeface="GH Guardian Headline 2" pitchFamily="2" charset="0"/>
      <p:regular r:id="rId45"/>
      <p:bold r:id="rId46"/>
      <p:italic r:id="rId47"/>
      <p:boldItalic r:id="rId48"/>
    </p:embeddedFont>
    <p:embeddedFont>
      <p:font typeface="GH Guardian Headline 3" pitchFamily="2" charset="0"/>
      <p:regular r:id="rId49"/>
      <p:bold r:id="rId50"/>
      <p:italic r:id="rId51"/>
      <p:boldItalic r:id="rId52"/>
    </p:embeddedFont>
    <p:embeddedFont>
      <p:font typeface="House Slant" panose="03060602040402030204" pitchFamily="66" charset="77"/>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26" autoAdjust="0"/>
  </p:normalViewPr>
  <p:slideViewPr>
    <p:cSldViewPr>
      <p:cViewPr varScale="1">
        <p:scale>
          <a:sx n="80" d="100"/>
          <a:sy n="80" d="100"/>
        </p:scale>
        <p:origin x="82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3.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552005" y="2068378"/>
            <a:ext cx="8591995" cy="8724818"/>
          </a:xfrm>
          <a:prstGeom prst="rect">
            <a:avLst/>
          </a:prstGeom>
        </p:spPr>
        <p:txBody>
          <a:bodyPr lIns="0" tIns="0" rIns="0" bIns="0" rtlCol="0" anchor="t">
            <a:spAutoFit/>
          </a:bodyPr>
          <a:lstStyle/>
          <a:p>
            <a:pPr algn="l">
              <a:lnSpc>
                <a:spcPts val="4235"/>
              </a:lnSpc>
            </a:pPr>
            <a:r>
              <a:rPr lang="en-US" sz="3025">
                <a:solidFill>
                  <a:srgbClr val="000000"/>
                </a:solidFill>
                <a:latin typeface="GH Guardian Headline 1"/>
                <a:ea typeface="GH Guardian Headline 1"/>
                <a:cs typeface="GH Guardian Headline 1"/>
                <a:sym typeface="GH Guardian Headline 1"/>
              </a:rPr>
              <a:t>Formal language</a:t>
            </a:r>
          </a:p>
          <a:p>
            <a:pPr algn="l">
              <a:lnSpc>
                <a:spcPts val="3980"/>
              </a:lnSpc>
            </a:pPr>
            <a:r>
              <a:rPr lang="en-US" sz="2843">
                <a:solidFill>
                  <a:srgbClr val="000000"/>
                </a:solidFill>
                <a:latin typeface="GH Guardian Headline 2"/>
                <a:ea typeface="GH Guardian Headline 2"/>
                <a:cs typeface="GH Guardian Headline 2"/>
                <a:sym typeface="GH Guardian Headline 2"/>
              </a:rPr>
              <a:t>Using serious, objective, and factual vocabulary instead of casual, everyday speech</a:t>
            </a:r>
          </a:p>
          <a:p>
            <a:pPr algn="l">
              <a:lnSpc>
                <a:spcPts val="4872"/>
              </a:lnSpc>
            </a:pPr>
            <a:endParaRPr lang="en-US" sz="2843">
              <a:solidFill>
                <a:srgbClr val="000000"/>
              </a:solidFill>
              <a:latin typeface="GH Guardian Headline 2"/>
              <a:ea typeface="GH Guardian Headline 2"/>
              <a:cs typeface="GH Guardian Headline 2"/>
              <a:sym typeface="GH Guardian Headline 2"/>
            </a:endParaRPr>
          </a:p>
          <a:p>
            <a:pPr algn="l">
              <a:lnSpc>
                <a:spcPts val="4235"/>
              </a:lnSpc>
            </a:pPr>
            <a:r>
              <a:rPr lang="en-US" sz="3025">
                <a:solidFill>
                  <a:srgbClr val="000000"/>
                </a:solidFill>
                <a:latin typeface="GH Guardian Headline 1"/>
                <a:ea typeface="GH Guardian Headline 1"/>
                <a:cs typeface="GH Guardian Headline 1"/>
                <a:sym typeface="GH Guardian Headline 1"/>
              </a:rPr>
              <a:t>Concise</a:t>
            </a:r>
          </a:p>
          <a:p>
            <a:pPr algn="l">
              <a:lnSpc>
                <a:spcPts val="3980"/>
              </a:lnSpc>
            </a:pPr>
            <a:r>
              <a:rPr lang="en-US" sz="2843">
                <a:solidFill>
                  <a:srgbClr val="000000"/>
                </a:solidFill>
                <a:latin typeface="GH Guardian Headline 2"/>
                <a:ea typeface="GH Guardian Headline 2"/>
                <a:cs typeface="GH Guardian Headline 2"/>
                <a:sym typeface="GH Guardian Headline 2"/>
              </a:rPr>
              <a:t>Short and clear</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r>
              <a:rPr lang="en-US" sz="2843">
                <a:solidFill>
                  <a:srgbClr val="000000"/>
                </a:solidFill>
                <a:latin typeface="GH Guardian Headline 1"/>
                <a:ea typeface="GH Guardian Headline 1"/>
                <a:cs typeface="GH Guardian Headline 1"/>
                <a:sym typeface="GH Guardian Headline 1"/>
              </a:rPr>
              <a:t>Direct speech</a:t>
            </a:r>
          </a:p>
          <a:p>
            <a:pPr algn="l">
              <a:lnSpc>
                <a:spcPts val="3980"/>
              </a:lnSpc>
            </a:pPr>
            <a:r>
              <a:rPr lang="en-US" sz="2843">
                <a:solidFill>
                  <a:srgbClr val="000000"/>
                </a:solidFill>
                <a:latin typeface="GH Guardian Headline 2"/>
                <a:ea typeface="GH Guardian Headline 2"/>
                <a:cs typeface="GH Guardian Headline 2"/>
                <a:sym typeface="GH Guardian Headline 2"/>
              </a:rPr>
              <a:t>The actual words of the speaker.</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r>
              <a:rPr lang="en-US" sz="2843">
                <a:solidFill>
                  <a:srgbClr val="000000"/>
                </a:solidFill>
                <a:latin typeface="GH Guardian Headline 1"/>
                <a:ea typeface="GH Guardian Headline 1"/>
                <a:cs typeface="GH Guardian Headline 1"/>
                <a:sym typeface="GH Guardian Headline 1"/>
              </a:rPr>
              <a:t>Reported speech</a:t>
            </a:r>
          </a:p>
          <a:p>
            <a:pPr algn="l">
              <a:lnSpc>
                <a:spcPts val="3980"/>
              </a:lnSpc>
            </a:pPr>
            <a:r>
              <a:rPr lang="en-US" sz="2843">
                <a:solidFill>
                  <a:srgbClr val="000000"/>
                </a:solidFill>
                <a:latin typeface="GH Guardian Headline 2"/>
                <a:ea typeface="GH Guardian Headline 2"/>
                <a:cs typeface="GH Guardian Headline 2"/>
                <a:sym typeface="GH Guardian Headline 2"/>
              </a:rPr>
              <a:t>A speaker’s words paraphrased by a reporter, eg ‘He said that he was happy’.</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4235"/>
              </a:lnSpc>
            </a:pPr>
            <a:endParaRPr lang="en-US" sz="2843">
              <a:solidFill>
                <a:srgbClr val="000000"/>
              </a:solidFill>
              <a:latin typeface="GH Guardian Headline 2"/>
              <a:ea typeface="GH Guardian Headline 2"/>
              <a:cs typeface="GH Guardian Headline 2"/>
              <a:sym typeface="GH Guardian Headline 2"/>
            </a:endParaRPr>
          </a:p>
        </p:txBody>
      </p:sp>
      <p:sp>
        <p:nvSpPr>
          <p:cNvPr id="3" name="TextBox 3"/>
          <p:cNvSpPr txBox="1"/>
          <p:nvPr/>
        </p:nvSpPr>
        <p:spPr>
          <a:xfrm>
            <a:off x="8980794" y="689991"/>
            <a:ext cx="9056999" cy="6975315"/>
          </a:xfrm>
          <a:prstGeom prst="rect">
            <a:avLst/>
          </a:prstGeom>
        </p:spPr>
        <p:txBody>
          <a:bodyPr lIns="0" tIns="0" rIns="0" bIns="0" rtlCol="0" anchor="t">
            <a:spAutoFit/>
          </a:bodyPr>
          <a:lstStyle/>
          <a:p>
            <a:pPr algn="l">
              <a:lnSpc>
                <a:spcPts val="4263"/>
              </a:lnSpc>
            </a:pPr>
            <a:endParaRPr/>
          </a:p>
          <a:p>
            <a:pPr algn="l">
              <a:lnSpc>
                <a:spcPts val="4263"/>
              </a:lnSpc>
            </a:pPr>
            <a:endParaRPr/>
          </a:p>
          <a:p>
            <a:pPr algn="l">
              <a:lnSpc>
                <a:spcPts val="4263"/>
              </a:lnSpc>
            </a:pPr>
            <a:endParaRPr/>
          </a:p>
          <a:p>
            <a:pPr algn="l">
              <a:lnSpc>
                <a:spcPts val="4263"/>
              </a:lnSpc>
            </a:pPr>
            <a:r>
              <a:rPr lang="en-US" sz="3045">
                <a:solidFill>
                  <a:srgbClr val="000000"/>
                </a:solidFill>
                <a:latin typeface="GH Guardian Headline 1"/>
                <a:ea typeface="GH Guardian Headline 1"/>
                <a:cs typeface="GH Guardian Headline 1"/>
                <a:sym typeface="GH Guardian Headline 1"/>
              </a:rPr>
              <a:t>Relative clauses</a:t>
            </a:r>
          </a:p>
          <a:p>
            <a:pPr algn="l">
              <a:lnSpc>
                <a:spcPts val="4263"/>
              </a:lnSpc>
            </a:pPr>
            <a:r>
              <a:rPr lang="en-US" sz="3045">
                <a:solidFill>
                  <a:srgbClr val="000000"/>
                </a:solidFill>
                <a:latin typeface="GH Guardian Headline 2"/>
                <a:ea typeface="GH Guardian Headline 2"/>
                <a:cs typeface="GH Guardian Headline 2"/>
                <a:sym typeface="GH Guardian Headline 2"/>
              </a:rPr>
              <a:t>A type of subordinate clause that adds extra information about a noun, usually starting with a relative pronoun like who, which, that, or where</a:t>
            </a: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a:p>
            <a:pPr algn="l">
              <a:lnSpc>
                <a:spcPts val="4263"/>
              </a:lnSpc>
            </a:pPr>
            <a:r>
              <a:rPr lang="en-US" sz="3045">
                <a:solidFill>
                  <a:srgbClr val="000000"/>
                </a:solidFill>
                <a:latin typeface="GH Guardian Headline 3"/>
                <a:ea typeface="GH Guardian Headline 3"/>
                <a:cs typeface="GH Guardian Headline 3"/>
                <a:sym typeface="GH Guardian Headline 3"/>
              </a:rPr>
              <a:t>Subordinating conjunctions</a:t>
            </a:r>
          </a:p>
          <a:p>
            <a:pPr algn="l">
              <a:lnSpc>
                <a:spcPts val="4263"/>
              </a:lnSpc>
            </a:pPr>
            <a:r>
              <a:rPr lang="en-US" sz="3045">
                <a:solidFill>
                  <a:srgbClr val="000000"/>
                </a:solidFill>
                <a:latin typeface="GH Guardian Headline 2"/>
                <a:ea typeface="GH Guardian Headline 2"/>
                <a:cs typeface="GH Guardian Headline 2"/>
                <a:sym typeface="GH Guardian Headline 2"/>
              </a:rPr>
              <a:t>Words like because, although, and, if, that link a main clause to a subordinate clause</a:t>
            </a: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p:txBody>
      </p:sp>
      <p:sp>
        <p:nvSpPr>
          <p:cNvPr id="4" name="TextBox 4"/>
          <p:cNvSpPr txBox="1"/>
          <p:nvPr/>
        </p:nvSpPr>
        <p:spPr>
          <a:xfrm>
            <a:off x="-1752600" y="708038"/>
            <a:ext cx="11704857" cy="1659172"/>
          </a:xfrm>
          <a:prstGeom prst="rect">
            <a:avLst/>
          </a:prstGeom>
        </p:spPr>
        <p:txBody>
          <a:bodyPr lIns="0" tIns="0" rIns="0" bIns="0" rtlCol="0" anchor="t">
            <a:spAutoFit/>
          </a:bodyPr>
          <a:lstStyle/>
          <a:p>
            <a:pPr algn="ctr">
              <a:lnSpc>
                <a:spcPts val="6804"/>
              </a:lnSpc>
            </a:pPr>
            <a:r>
              <a:rPr lang="en-US" sz="4860" b="1" dirty="0">
                <a:solidFill>
                  <a:srgbClr val="000000"/>
                </a:solidFill>
                <a:latin typeface="GH Guardian Headline 3"/>
                <a:ea typeface="GH Guardian Headline 3"/>
                <a:cs typeface="GH Guardian Headline 3"/>
                <a:sym typeface="GH Guardian Headline 3"/>
              </a:rPr>
              <a:t>Vocabulary to pre-teach</a:t>
            </a:r>
          </a:p>
          <a:p>
            <a:pPr algn="ctr">
              <a:lnSpc>
                <a:spcPts val="6804"/>
              </a:lnSpc>
            </a:pPr>
            <a:endParaRPr lang="en-US" sz="4860" b="1" dirty="0">
              <a:solidFill>
                <a:srgbClr val="000000"/>
              </a:solidFill>
              <a:latin typeface="GH Guardian Headline 3"/>
              <a:ea typeface="GH Guardian Headline 3"/>
              <a:cs typeface="GH Guardian Headline 3"/>
              <a:sym typeface="GH Guardian Headline 3"/>
            </a:endParaRPr>
          </a:p>
        </p:txBody>
      </p:sp>
      <p:sp>
        <p:nvSpPr>
          <p:cNvPr id="5" name="Freeform 5"/>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TextBox 2"/>
          <p:cNvSpPr txBox="1"/>
          <p:nvPr/>
        </p:nvSpPr>
        <p:spPr>
          <a:xfrm>
            <a:off x="-533400" y="249970"/>
            <a:ext cx="16134499" cy="1192249"/>
          </a:xfrm>
          <a:prstGeom prst="rect">
            <a:avLst/>
          </a:prstGeom>
        </p:spPr>
        <p:txBody>
          <a:bodyPr lIns="0" tIns="0" rIns="0" bIns="0" rtlCol="0" anchor="t">
            <a:spAutoFit/>
          </a:bodyPr>
          <a:lstStyle/>
          <a:p>
            <a:pPr algn="ctr">
              <a:lnSpc>
                <a:spcPts val="10307"/>
              </a:lnSpc>
            </a:pPr>
            <a:r>
              <a:rPr lang="en-US" sz="7362" b="1" dirty="0">
                <a:solidFill>
                  <a:srgbClr val="FFFFFF"/>
                </a:solidFill>
                <a:latin typeface="GH Guardian Headline 3"/>
                <a:ea typeface="GH Guardian Headline 3"/>
                <a:cs typeface="GH Guardian Headline 3"/>
                <a:sym typeface="GH Guardian Headline 3"/>
              </a:rPr>
              <a:t>Spot the news report: Account 2</a:t>
            </a:r>
          </a:p>
        </p:txBody>
      </p:sp>
      <p:grpSp>
        <p:nvGrpSpPr>
          <p:cNvPr id="3" name="Group 3"/>
          <p:cNvGrpSpPr/>
          <p:nvPr/>
        </p:nvGrpSpPr>
        <p:grpSpPr>
          <a:xfrm>
            <a:off x="474761" y="1801471"/>
            <a:ext cx="17338478" cy="7456829"/>
            <a:chOff x="0" y="0"/>
            <a:chExt cx="4566513" cy="1963939"/>
          </a:xfrm>
        </p:grpSpPr>
        <p:sp>
          <p:nvSpPr>
            <p:cNvPr id="4" name="Freeform 4"/>
            <p:cNvSpPr/>
            <p:nvPr/>
          </p:nvSpPr>
          <p:spPr>
            <a:xfrm>
              <a:off x="0" y="0"/>
              <a:ext cx="4566513" cy="1963939"/>
            </a:xfrm>
            <a:custGeom>
              <a:avLst/>
              <a:gdLst/>
              <a:ahLst/>
              <a:cxnLst/>
              <a:rect l="l" t="t" r="r" b="b"/>
              <a:pathLst>
                <a:path w="4566513" h="1963939">
                  <a:moveTo>
                    <a:pt x="0" y="0"/>
                  </a:moveTo>
                  <a:lnTo>
                    <a:pt x="4566513" y="0"/>
                  </a:lnTo>
                  <a:lnTo>
                    <a:pt x="4566513" y="1963939"/>
                  </a:lnTo>
                  <a:lnTo>
                    <a:pt x="0" y="1963939"/>
                  </a:lnTo>
                  <a:close/>
                </a:path>
              </a:pathLst>
            </a:custGeom>
            <a:solidFill>
              <a:srgbClr val="FFFFFF"/>
            </a:solidFill>
          </p:spPr>
        </p:sp>
        <p:sp>
          <p:nvSpPr>
            <p:cNvPr id="5" name="TextBox 5"/>
            <p:cNvSpPr txBox="1"/>
            <p:nvPr/>
          </p:nvSpPr>
          <p:spPr>
            <a:xfrm>
              <a:off x="0" y="-57150"/>
              <a:ext cx="4566513" cy="2021089"/>
            </a:xfrm>
            <a:prstGeom prst="rect">
              <a:avLst/>
            </a:prstGeom>
          </p:spPr>
          <p:txBody>
            <a:bodyPr lIns="50800" tIns="50800" rIns="50800" bIns="50800" rtlCol="0" anchor="ctr"/>
            <a:lstStyle/>
            <a:p>
              <a:pPr algn="ctr">
                <a:lnSpc>
                  <a:spcPts val="1960"/>
                </a:lnSpc>
              </a:pPr>
              <a:endParaRPr/>
            </a:p>
          </p:txBody>
        </p:sp>
      </p:grpSp>
      <p:sp>
        <p:nvSpPr>
          <p:cNvPr id="6" name="TextBox 6"/>
          <p:cNvSpPr txBox="1"/>
          <p:nvPr/>
        </p:nvSpPr>
        <p:spPr>
          <a:xfrm>
            <a:off x="790293" y="2298276"/>
            <a:ext cx="16707415" cy="7006125"/>
          </a:xfrm>
          <a:prstGeom prst="rect">
            <a:avLst/>
          </a:prstGeom>
        </p:spPr>
        <p:txBody>
          <a:bodyPr lIns="0" tIns="0" rIns="0" bIns="0" rtlCol="0" anchor="t">
            <a:spAutoFit/>
          </a:bodyPr>
          <a:lstStyle/>
          <a:p>
            <a:pPr algn="just">
              <a:lnSpc>
                <a:spcPts val="5475"/>
              </a:lnSpc>
            </a:pPr>
            <a:r>
              <a:rPr lang="en-US" sz="3911">
                <a:solidFill>
                  <a:srgbClr val="000000"/>
                </a:solidFill>
                <a:latin typeface="GH Guardian Headline 2"/>
                <a:ea typeface="GH Guardian Headline 2"/>
                <a:cs typeface="GH Guardian Headline 2"/>
                <a:sym typeface="GH Guardian Headline 2"/>
              </a:rPr>
              <a:t>Goldilocks Golding, an 11 year old girl, was arrested yesterday in Fairy Forest for burglary and damage to private property. </a:t>
            </a:r>
          </a:p>
          <a:p>
            <a:pPr algn="just">
              <a:lnSpc>
                <a:spcPts val="5475"/>
              </a:lnSpc>
            </a:pPr>
            <a:endParaRPr lang="en-US" sz="3911">
              <a:solidFill>
                <a:srgbClr val="000000"/>
              </a:solidFill>
              <a:latin typeface="GH Guardian Headline 2"/>
              <a:ea typeface="GH Guardian Headline 2"/>
              <a:cs typeface="GH Guardian Headline 2"/>
              <a:sym typeface="GH Guardian Headline 2"/>
            </a:endParaRPr>
          </a:p>
          <a:p>
            <a:pPr algn="just">
              <a:lnSpc>
                <a:spcPts val="5475"/>
              </a:lnSpc>
            </a:pPr>
            <a:r>
              <a:rPr lang="en-US" sz="3911">
                <a:solidFill>
                  <a:srgbClr val="000000"/>
                </a:solidFill>
                <a:latin typeface="GH Guardian Headline 2"/>
                <a:ea typeface="GH Guardian Headline 2"/>
                <a:cs typeface="GH Guardian Headline 2"/>
                <a:sym typeface="GH Guardian Headline 2"/>
              </a:rPr>
              <a:t>At 11am yesterday morning, the Three Bears arrived home at their cottage in Fairy Forest to discover evidence of an intruder. Mrs Bear said: ‘I thought something was wrong as soon I arrived home. Our breakfast had vanished and our chairs were broken.’ The bears immediately called Fairy Forest Police, who discovered 11-year-old Goldilocks Golding asleep in the bears’ bedroom. </a:t>
            </a:r>
          </a:p>
          <a:p>
            <a:pPr algn="just">
              <a:lnSpc>
                <a:spcPts val="5475"/>
              </a:lnSpc>
            </a:pPr>
            <a:endParaRPr lang="en-US" sz="3911">
              <a:solidFill>
                <a:srgbClr val="000000"/>
              </a:solidFill>
              <a:latin typeface="GH Guardian Headline 2"/>
              <a:ea typeface="GH Guardian Headline 2"/>
              <a:cs typeface="GH Guardian Headline 2"/>
              <a:sym typeface="GH Guardian Headline 2"/>
            </a:endParaRPr>
          </a:p>
        </p:txBody>
      </p:sp>
      <p:sp>
        <p:nvSpPr>
          <p:cNvPr id="7" name="Freeform 7"/>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TextBox 2"/>
          <p:cNvSpPr txBox="1"/>
          <p:nvPr/>
        </p:nvSpPr>
        <p:spPr>
          <a:xfrm>
            <a:off x="-381000" y="252588"/>
            <a:ext cx="16134499" cy="1192249"/>
          </a:xfrm>
          <a:prstGeom prst="rect">
            <a:avLst/>
          </a:prstGeom>
        </p:spPr>
        <p:txBody>
          <a:bodyPr lIns="0" tIns="0" rIns="0" bIns="0" rtlCol="0" anchor="t">
            <a:spAutoFit/>
          </a:bodyPr>
          <a:lstStyle/>
          <a:p>
            <a:pPr algn="ctr">
              <a:lnSpc>
                <a:spcPts val="10307"/>
              </a:lnSpc>
            </a:pPr>
            <a:r>
              <a:rPr lang="en-US" sz="7362" b="1" dirty="0">
                <a:solidFill>
                  <a:srgbClr val="FFFFFF"/>
                </a:solidFill>
                <a:latin typeface="GH Guardian Headline 3"/>
                <a:ea typeface="GH Guardian Headline 3"/>
                <a:cs typeface="GH Guardian Headline 3"/>
                <a:sym typeface="GH Guardian Headline 3"/>
              </a:rPr>
              <a:t>Spot the news report: Account 3</a:t>
            </a:r>
          </a:p>
        </p:txBody>
      </p:sp>
      <p:grpSp>
        <p:nvGrpSpPr>
          <p:cNvPr id="3" name="Group 3"/>
          <p:cNvGrpSpPr/>
          <p:nvPr/>
        </p:nvGrpSpPr>
        <p:grpSpPr>
          <a:xfrm>
            <a:off x="474761" y="1801471"/>
            <a:ext cx="17338478" cy="7456829"/>
            <a:chOff x="0" y="0"/>
            <a:chExt cx="4566513" cy="1963939"/>
          </a:xfrm>
        </p:grpSpPr>
        <p:sp>
          <p:nvSpPr>
            <p:cNvPr id="4" name="Freeform 4"/>
            <p:cNvSpPr/>
            <p:nvPr/>
          </p:nvSpPr>
          <p:spPr>
            <a:xfrm>
              <a:off x="0" y="0"/>
              <a:ext cx="4566513" cy="1963939"/>
            </a:xfrm>
            <a:custGeom>
              <a:avLst/>
              <a:gdLst/>
              <a:ahLst/>
              <a:cxnLst/>
              <a:rect l="l" t="t" r="r" b="b"/>
              <a:pathLst>
                <a:path w="4566513" h="1963939">
                  <a:moveTo>
                    <a:pt x="0" y="0"/>
                  </a:moveTo>
                  <a:lnTo>
                    <a:pt x="4566513" y="0"/>
                  </a:lnTo>
                  <a:lnTo>
                    <a:pt x="4566513" y="1963939"/>
                  </a:lnTo>
                  <a:lnTo>
                    <a:pt x="0" y="1963939"/>
                  </a:lnTo>
                  <a:close/>
                </a:path>
              </a:pathLst>
            </a:custGeom>
            <a:solidFill>
              <a:srgbClr val="FFFFFF"/>
            </a:solidFill>
          </p:spPr>
        </p:sp>
        <p:sp>
          <p:nvSpPr>
            <p:cNvPr id="5" name="TextBox 5"/>
            <p:cNvSpPr txBox="1"/>
            <p:nvPr/>
          </p:nvSpPr>
          <p:spPr>
            <a:xfrm>
              <a:off x="0" y="-57150"/>
              <a:ext cx="4566513" cy="2021089"/>
            </a:xfrm>
            <a:prstGeom prst="rect">
              <a:avLst/>
            </a:prstGeom>
          </p:spPr>
          <p:txBody>
            <a:bodyPr lIns="50800" tIns="50800" rIns="50800" bIns="50800" rtlCol="0" anchor="ctr"/>
            <a:lstStyle/>
            <a:p>
              <a:pPr algn="ctr">
                <a:lnSpc>
                  <a:spcPts val="1960"/>
                </a:lnSpc>
              </a:pPr>
              <a:endParaRPr/>
            </a:p>
          </p:txBody>
        </p:sp>
      </p:grpSp>
      <p:sp>
        <p:nvSpPr>
          <p:cNvPr id="6" name="TextBox 6"/>
          <p:cNvSpPr txBox="1"/>
          <p:nvPr/>
        </p:nvSpPr>
        <p:spPr>
          <a:xfrm>
            <a:off x="790293" y="1913503"/>
            <a:ext cx="16707415" cy="7701431"/>
          </a:xfrm>
          <a:prstGeom prst="rect">
            <a:avLst/>
          </a:prstGeom>
        </p:spPr>
        <p:txBody>
          <a:bodyPr lIns="0" tIns="0" rIns="0" bIns="0" rtlCol="0" anchor="t">
            <a:spAutoFit/>
          </a:bodyPr>
          <a:lstStyle/>
          <a:p>
            <a:pPr algn="just">
              <a:lnSpc>
                <a:spcPts val="5475"/>
              </a:lnSpc>
            </a:pPr>
            <a:r>
              <a:rPr lang="en-US" sz="3911">
                <a:solidFill>
                  <a:srgbClr val="000000"/>
                </a:solidFill>
                <a:latin typeface="GH Guardian Headline 2"/>
                <a:ea typeface="GH Guardian Headline 2"/>
                <a:cs typeface="GH Guardian Headline 2"/>
                <a:sym typeface="GH Guardian Headline 2"/>
              </a:rPr>
              <a:t>I had the shock of my life when I opened the front door. I couldn’t believe it! Our whole kitchen was in a mess: our breakfast bowls were empty, there was porridge splattered all over the floor and our lovely wooden chairs were broken. At first I couldn’t work out what had happened, but as soon as Mr. Bear said he thought someone was in the house, I realised our home had been broken into. I have lived in Fairy Forest my whole life and nothing like this has ever happened before. I have never needed to lock the front door when I went out. I knew and trusted everyone who lived nearby. I can’t work out why Goldilocks broke into our home. Why would she want to steal our food and damage our precious things?</a:t>
            </a:r>
          </a:p>
          <a:p>
            <a:pPr algn="just">
              <a:lnSpc>
                <a:spcPts val="5475"/>
              </a:lnSpc>
            </a:pPr>
            <a:endParaRPr lang="en-US" sz="3911">
              <a:solidFill>
                <a:srgbClr val="000000"/>
              </a:solidFill>
              <a:latin typeface="GH Guardian Headline 2"/>
              <a:ea typeface="GH Guardian Headline 2"/>
              <a:cs typeface="GH Guardian Headline 2"/>
              <a:sym typeface="GH Guardian Headline 2"/>
            </a:endParaRPr>
          </a:p>
        </p:txBody>
      </p:sp>
      <p:sp>
        <p:nvSpPr>
          <p:cNvPr id="7" name="Freeform 7"/>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grpSp>
        <p:nvGrpSpPr>
          <p:cNvPr id="3" name="Group 3"/>
          <p:cNvGrpSpPr/>
          <p:nvPr/>
        </p:nvGrpSpPr>
        <p:grpSpPr>
          <a:xfrm>
            <a:off x="3225817" y="1327054"/>
            <a:ext cx="11534176" cy="2623848"/>
            <a:chOff x="0" y="0"/>
            <a:chExt cx="3037808" cy="691055"/>
          </a:xfrm>
        </p:grpSpPr>
        <p:sp>
          <p:nvSpPr>
            <p:cNvPr id="4" name="Freeform 4"/>
            <p:cNvSpPr/>
            <p:nvPr/>
          </p:nvSpPr>
          <p:spPr>
            <a:xfrm>
              <a:off x="0" y="0"/>
              <a:ext cx="3037808" cy="691055"/>
            </a:xfrm>
            <a:custGeom>
              <a:avLst/>
              <a:gdLst/>
              <a:ahLst/>
              <a:cxnLst/>
              <a:rect l="l" t="t" r="r" b="b"/>
              <a:pathLst>
                <a:path w="3037808" h="691055">
                  <a:moveTo>
                    <a:pt x="0" y="0"/>
                  </a:moveTo>
                  <a:lnTo>
                    <a:pt x="3037808" y="0"/>
                  </a:lnTo>
                  <a:lnTo>
                    <a:pt x="3037808" y="691055"/>
                  </a:lnTo>
                  <a:lnTo>
                    <a:pt x="0" y="691055"/>
                  </a:lnTo>
                  <a:close/>
                </a:path>
              </a:pathLst>
            </a:custGeom>
            <a:solidFill>
              <a:srgbClr val="F9B31D"/>
            </a:solidFill>
          </p:spPr>
        </p:sp>
        <p:sp>
          <p:nvSpPr>
            <p:cNvPr id="5" name="TextBox 5"/>
            <p:cNvSpPr txBox="1"/>
            <p:nvPr/>
          </p:nvSpPr>
          <p:spPr>
            <a:xfrm>
              <a:off x="0" y="-57150"/>
              <a:ext cx="3037808" cy="748205"/>
            </a:xfrm>
            <a:prstGeom prst="rect">
              <a:avLst/>
            </a:prstGeom>
          </p:spPr>
          <p:txBody>
            <a:bodyPr lIns="50800" tIns="50800" rIns="50800" bIns="50800" rtlCol="0" anchor="ctr"/>
            <a:lstStyle/>
            <a:p>
              <a:pPr algn="l">
                <a:lnSpc>
                  <a:spcPts val="1960"/>
                </a:lnSpc>
              </a:pPr>
              <a:endParaRPr/>
            </a:p>
          </p:txBody>
        </p:sp>
      </p:grpSp>
      <p:sp>
        <p:nvSpPr>
          <p:cNvPr id="6" name="TextBox 6"/>
          <p:cNvSpPr txBox="1"/>
          <p:nvPr/>
        </p:nvSpPr>
        <p:spPr>
          <a:xfrm>
            <a:off x="3431776" y="1470522"/>
            <a:ext cx="12005581" cy="2174987"/>
          </a:xfrm>
          <a:prstGeom prst="rect">
            <a:avLst/>
          </a:prstGeom>
        </p:spPr>
        <p:txBody>
          <a:bodyPr lIns="0" tIns="0" rIns="0" bIns="0" rtlCol="0" anchor="t">
            <a:spAutoFit/>
          </a:bodyPr>
          <a:lstStyle/>
          <a:p>
            <a:pPr algn="l">
              <a:lnSpc>
                <a:spcPts val="5599"/>
              </a:lnSpc>
            </a:pPr>
            <a:r>
              <a:rPr lang="en-US" sz="3999">
                <a:solidFill>
                  <a:srgbClr val="000000"/>
                </a:solidFill>
                <a:latin typeface="GH Guardian Headline 2"/>
                <a:ea typeface="GH Guardian Headline 2"/>
                <a:cs typeface="GH Guardian Headline 2"/>
                <a:sym typeface="GH Guardian Headline 2"/>
              </a:rPr>
              <a:t>How was the news report different to the others?</a:t>
            </a:r>
          </a:p>
          <a:p>
            <a:pPr algn="l">
              <a:lnSpc>
                <a:spcPts val="5599"/>
              </a:lnSpc>
              <a:spcBef>
                <a:spcPct val="0"/>
              </a:spcBef>
            </a:pPr>
            <a:r>
              <a:rPr lang="en-US" sz="3999">
                <a:solidFill>
                  <a:srgbClr val="000000"/>
                </a:solidFill>
                <a:latin typeface="GH Guardian Headline 2"/>
                <a:ea typeface="GH Guardian Headline 2"/>
                <a:cs typeface="GH Guardian Headline 2"/>
                <a:sym typeface="GH Guardian Headline 2"/>
              </a:rPr>
              <a:t>Which words or phrases sound like news report language?</a:t>
            </a:r>
          </a:p>
        </p:txBody>
      </p:sp>
      <p:sp>
        <p:nvSpPr>
          <p:cNvPr id="7" name="Freeform 7"/>
          <p:cNvSpPr/>
          <p:nvPr/>
        </p:nvSpPr>
        <p:spPr>
          <a:xfrm>
            <a:off x="1692649" y="4634639"/>
            <a:ext cx="14902701" cy="5246523"/>
          </a:xfrm>
          <a:custGeom>
            <a:avLst/>
            <a:gdLst/>
            <a:ahLst/>
            <a:cxnLst/>
            <a:rect l="l" t="t" r="r" b="b"/>
            <a:pathLst>
              <a:path w="14902701" h="5246523">
                <a:moveTo>
                  <a:pt x="0" y="0"/>
                </a:moveTo>
                <a:lnTo>
                  <a:pt x="14902702" y="0"/>
                </a:lnTo>
                <a:lnTo>
                  <a:pt x="14902702" y="5246523"/>
                </a:lnTo>
                <a:lnTo>
                  <a:pt x="0" y="5246523"/>
                </a:lnTo>
                <a:lnTo>
                  <a:pt x="0" y="0"/>
                </a:lnTo>
                <a:close/>
              </a:path>
            </a:pathLst>
          </a:custGeom>
          <a:blipFill>
            <a:blip r:embed="rId3"/>
            <a:stretch>
              <a:fillRect l="-6103" t="-40385" r="-7028" b="-40775"/>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grpSp>
        <p:nvGrpSpPr>
          <p:cNvPr id="3" name="Group 3"/>
          <p:cNvGrpSpPr/>
          <p:nvPr/>
        </p:nvGrpSpPr>
        <p:grpSpPr>
          <a:xfrm>
            <a:off x="337869" y="3150494"/>
            <a:ext cx="17612262" cy="6756191"/>
            <a:chOff x="0" y="0"/>
            <a:chExt cx="23483016" cy="9008255"/>
          </a:xfrm>
        </p:grpSpPr>
        <p:sp>
          <p:nvSpPr>
            <p:cNvPr id="4" name="Freeform 4"/>
            <p:cNvSpPr/>
            <p:nvPr/>
          </p:nvSpPr>
          <p:spPr>
            <a:xfrm>
              <a:off x="7521546" y="0"/>
              <a:ext cx="15961470" cy="9008255"/>
            </a:xfrm>
            <a:custGeom>
              <a:avLst/>
              <a:gdLst/>
              <a:ahLst/>
              <a:cxnLst/>
              <a:rect l="l" t="t" r="r" b="b"/>
              <a:pathLst>
                <a:path w="15961470" h="9008255">
                  <a:moveTo>
                    <a:pt x="0" y="0"/>
                  </a:moveTo>
                  <a:lnTo>
                    <a:pt x="15961470" y="0"/>
                  </a:lnTo>
                  <a:lnTo>
                    <a:pt x="15961470" y="9008255"/>
                  </a:lnTo>
                  <a:lnTo>
                    <a:pt x="0" y="9008255"/>
                  </a:lnTo>
                  <a:lnTo>
                    <a:pt x="0" y="0"/>
                  </a:lnTo>
                  <a:close/>
                </a:path>
              </a:pathLst>
            </a:custGeom>
            <a:blipFill>
              <a:blip r:embed="rId3"/>
              <a:stretch>
                <a:fillRect/>
              </a:stretch>
            </a:blipFill>
          </p:spPr>
        </p:sp>
        <p:grpSp>
          <p:nvGrpSpPr>
            <p:cNvPr id="5" name="Group 5"/>
            <p:cNvGrpSpPr/>
            <p:nvPr/>
          </p:nvGrpSpPr>
          <p:grpSpPr>
            <a:xfrm>
              <a:off x="9193232" y="5926079"/>
              <a:ext cx="5732683" cy="2160411"/>
              <a:chOff x="0" y="0"/>
              <a:chExt cx="881701" cy="332277"/>
            </a:xfrm>
          </p:grpSpPr>
          <p:sp>
            <p:nvSpPr>
              <p:cNvPr id="6" name="Freeform 6"/>
              <p:cNvSpPr/>
              <p:nvPr/>
            </p:nvSpPr>
            <p:spPr>
              <a:xfrm>
                <a:off x="0" y="0"/>
                <a:ext cx="881701" cy="332277"/>
              </a:xfrm>
              <a:custGeom>
                <a:avLst/>
                <a:gdLst/>
                <a:ahLst/>
                <a:cxnLst/>
                <a:rect l="l" t="t" r="r" b="b"/>
                <a:pathLst>
                  <a:path w="881701" h="332277">
                    <a:moveTo>
                      <a:pt x="0" y="0"/>
                    </a:moveTo>
                    <a:lnTo>
                      <a:pt x="881701" y="0"/>
                    </a:lnTo>
                    <a:lnTo>
                      <a:pt x="881701" y="332277"/>
                    </a:lnTo>
                    <a:lnTo>
                      <a:pt x="0" y="332277"/>
                    </a:lnTo>
                    <a:close/>
                  </a:path>
                </a:pathLst>
              </a:custGeom>
              <a:solidFill>
                <a:srgbClr val="FFFFFF"/>
              </a:solidFill>
            </p:spPr>
          </p:sp>
          <p:sp>
            <p:nvSpPr>
              <p:cNvPr id="7" name="TextBox 7"/>
              <p:cNvSpPr txBox="1"/>
              <p:nvPr/>
            </p:nvSpPr>
            <p:spPr>
              <a:xfrm>
                <a:off x="0" y="-171450"/>
                <a:ext cx="881701" cy="503727"/>
              </a:xfrm>
              <a:prstGeom prst="rect">
                <a:avLst/>
              </a:prstGeom>
            </p:spPr>
            <p:txBody>
              <a:bodyPr lIns="50800" tIns="50800" rIns="50800" bIns="50800" rtlCol="0" anchor="ctr"/>
              <a:lstStyle/>
              <a:p>
                <a:pPr algn="ctr">
                  <a:lnSpc>
                    <a:spcPts val="5600"/>
                  </a:lnSpc>
                </a:pPr>
                <a:endParaRPr/>
              </a:p>
            </p:txBody>
          </p:sp>
        </p:grpSp>
        <p:grpSp>
          <p:nvGrpSpPr>
            <p:cNvPr id="8" name="Group 8"/>
            <p:cNvGrpSpPr/>
            <p:nvPr/>
          </p:nvGrpSpPr>
          <p:grpSpPr>
            <a:xfrm>
              <a:off x="0" y="2895340"/>
              <a:ext cx="6248296" cy="3217576"/>
              <a:chOff x="0" y="0"/>
              <a:chExt cx="1234231" cy="635570"/>
            </a:xfrm>
          </p:grpSpPr>
          <p:sp>
            <p:nvSpPr>
              <p:cNvPr id="9" name="Freeform 9"/>
              <p:cNvSpPr/>
              <p:nvPr/>
            </p:nvSpPr>
            <p:spPr>
              <a:xfrm>
                <a:off x="0" y="0"/>
                <a:ext cx="1234231" cy="635571"/>
              </a:xfrm>
              <a:custGeom>
                <a:avLst/>
                <a:gdLst/>
                <a:ahLst/>
                <a:cxnLst/>
                <a:rect l="l" t="t" r="r" b="b"/>
                <a:pathLst>
                  <a:path w="1234231" h="635571">
                    <a:moveTo>
                      <a:pt x="0" y="0"/>
                    </a:moveTo>
                    <a:lnTo>
                      <a:pt x="1234231" y="0"/>
                    </a:lnTo>
                    <a:lnTo>
                      <a:pt x="1234231" y="635571"/>
                    </a:lnTo>
                    <a:lnTo>
                      <a:pt x="0" y="635571"/>
                    </a:lnTo>
                    <a:close/>
                  </a:path>
                </a:pathLst>
              </a:custGeom>
              <a:solidFill>
                <a:srgbClr val="FFFFFF"/>
              </a:solidFill>
            </p:spPr>
          </p:sp>
          <p:sp>
            <p:nvSpPr>
              <p:cNvPr id="10" name="TextBox 10"/>
              <p:cNvSpPr txBox="1"/>
              <p:nvPr/>
            </p:nvSpPr>
            <p:spPr>
              <a:xfrm>
                <a:off x="0" y="-76200"/>
                <a:ext cx="1234231" cy="711770"/>
              </a:xfrm>
              <a:prstGeom prst="rect">
                <a:avLst/>
              </a:prstGeom>
            </p:spPr>
            <p:txBody>
              <a:bodyPr lIns="39554" tIns="39554" rIns="39554" bIns="39554" rtlCol="0" anchor="ctr"/>
              <a:lstStyle/>
              <a:p>
                <a:pPr algn="ctr">
                  <a:lnSpc>
                    <a:spcPts val="2659"/>
                  </a:lnSpc>
                </a:pPr>
                <a:endParaRPr/>
              </a:p>
            </p:txBody>
          </p:sp>
        </p:grpSp>
        <p:sp>
          <p:nvSpPr>
            <p:cNvPr id="11" name="Freeform 11"/>
            <p:cNvSpPr/>
            <p:nvPr/>
          </p:nvSpPr>
          <p:spPr>
            <a:xfrm rot="2852503">
              <a:off x="4362265" y="2719503"/>
              <a:ext cx="4378284" cy="2645214"/>
            </a:xfrm>
            <a:custGeom>
              <a:avLst/>
              <a:gdLst/>
              <a:ahLst/>
              <a:cxnLst/>
              <a:rect l="l" t="t" r="r" b="b"/>
              <a:pathLst>
                <a:path w="4378284" h="2645214">
                  <a:moveTo>
                    <a:pt x="0" y="0"/>
                  </a:moveTo>
                  <a:lnTo>
                    <a:pt x="4378284" y="0"/>
                  </a:lnTo>
                  <a:lnTo>
                    <a:pt x="4378284" y="2645214"/>
                  </a:lnTo>
                  <a:lnTo>
                    <a:pt x="0" y="26452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84914" y="3310539"/>
              <a:ext cx="5878468" cy="226350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GH Guardian Headline 2"/>
                  <a:ea typeface="GH Guardian Headline 2"/>
                  <a:cs typeface="GH Guardian Headline 2"/>
                  <a:sym typeface="GH Guardian Headline 2"/>
                </a:rPr>
                <a:t>Add the language features to your news report toolkit</a:t>
              </a:r>
            </a:p>
          </p:txBody>
        </p:sp>
      </p:grpSp>
      <p:grpSp>
        <p:nvGrpSpPr>
          <p:cNvPr id="13" name="Group 13"/>
          <p:cNvGrpSpPr/>
          <p:nvPr/>
        </p:nvGrpSpPr>
        <p:grpSpPr>
          <a:xfrm>
            <a:off x="1377691" y="1360057"/>
            <a:ext cx="15532618" cy="1587070"/>
            <a:chOff x="0" y="0"/>
            <a:chExt cx="20710158" cy="2116093"/>
          </a:xfrm>
        </p:grpSpPr>
        <p:grpSp>
          <p:nvGrpSpPr>
            <p:cNvPr id="14" name="Group 14"/>
            <p:cNvGrpSpPr/>
            <p:nvPr/>
          </p:nvGrpSpPr>
          <p:grpSpPr>
            <a:xfrm>
              <a:off x="505760" y="0"/>
              <a:ext cx="19698637" cy="1553852"/>
              <a:chOff x="0" y="0"/>
              <a:chExt cx="3891089" cy="306934"/>
            </a:xfrm>
          </p:grpSpPr>
          <p:sp>
            <p:nvSpPr>
              <p:cNvPr id="15" name="Freeform 15"/>
              <p:cNvSpPr/>
              <p:nvPr/>
            </p:nvSpPr>
            <p:spPr>
              <a:xfrm>
                <a:off x="0" y="0"/>
                <a:ext cx="3891089" cy="306934"/>
              </a:xfrm>
              <a:custGeom>
                <a:avLst/>
                <a:gdLst/>
                <a:ahLst/>
                <a:cxnLst/>
                <a:rect l="l" t="t" r="r" b="b"/>
                <a:pathLst>
                  <a:path w="3891089" h="306934">
                    <a:moveTo>
                      <a:pt x="0" y="0"/>
                    </a:moveTo>
                    <a:lnTo>
                      <a:pt x="3891089" y="0"/>
                    </a:lnTo>
                    <a:lnTo>
                      <a:pt x="3891089" y="306934"/>
                    </a:lnTo>
                    <a:lnTo>
                      <a:pt x="0" y="306934"/>
                    </a:lnTo>
                    <a:close/>
                  </a:path>
                </a:pathLst>
              </a:custGeom>
              <a:solidFill>
                <a:srgbClr val="FFFFFF"/>
              </a:solidFill>
            </p:spPr>
          </p:sp>
          <p:sp>
            <p:nvSpPr>
              <p:cNvPr id="16" name="TextBox 16"/>
              <p:cNvSpPr txBox="1"/>
              <p:nvPr/>
            </p:nvSpPr>
            <p:spPr>
              <a:xfrm>
                <a:off x="0" y="-57150"/>
                <a:ext cx="3891089" cy="364084"/>
              </a:xfrm>
              <a:prstGeom prst="rect">
                <a:avLst/>
              </a:prstGeom>
            </p:spPr>
            <p:txBody>
              <a:bodyPr lIns="50800" tIns="50800" rIns="50800" bIns="50800" rtlCol="0" anchor="ctr"/>
              <a:lstStyle/>
              <a:p>
                <a:pPr algn="ctr">
                  <a:lnSpc>
                    <a:spcPts val="1960"/>
                  </a:lnSpc>
                </a:pPr>
                <a:endParaRPr/>
              </a:p>
            </p:txBody>
          </p:sp>
        </p:grpSp>
        <p:sp>
          <p:nvSpPr>
            <p:cNvPr id="17" name="TextBox 17"/>
            <p:cNvSpPr txBox="1"/>
            <p:nvPr/>
          </p:nvSpPr>
          <p:spPr>
            <a:xfrm>
              <a:off x="0" y="294483"/>
              <a:ext cx="20710158" cy="1821610"/>
            </a:xfrm>
            <a:prstGeom prst="rect">
              <a:avLst/>
            </a:prstGeom>
          </p:spPr>
          <p:txBody>
            <a:bodyPr lIns="0" tIns="0" rIns="0" bIns="0" rtlCol="0" anchor="t">
              <a:spAutoFit/>
            </a:bodyPr>
            <a:lstStyle/>
            <a:p>
              <a:pPr algn="ctr">
                <a:lnSpc>
                  <a:spcPts val="5599"/>
                </a:lnSpc>
              </a:pPr>
              <a:r>
                <a:rPr lang="en-US" sz="3999" b="1" dirty="0">
                  <a:solidFill>
                    <a:srgbClr val="000000"/>
                  </a:solidFill>
                  <a:latin typeface="GH Guardian Headline 2"/>
                  <a:ea typeface="GH Guardian Headline 2"/>
                  <a:cs typeface="GH Guardian Headline 2"/>
                  <a:sym typeface="GH Guardian Headline 2"/>
                </a:rPr>
                <a:t>What are the language features</a:t>
              </a:r>
              <a:r>
                <a:rPr lang="en-US" sz="3999" b="1" dirty="0">
                  <a:solidFill>
                    <a:srgbClr val="0D8AB1"/>
                  </a:solidFill>
                  <a:latin typeface="GH Guardian Headline 2"/>
                  <a:ea typeface="GH Guardian Headline 2"/>
                  <a:cs typeface="GH Guardian Headline 2"/>
                  <a:sym typeface="GH Guardian Headline 2"/>
                </a:rPr>
                <a:t> </a:t>
              </a:r>
              <a:r>
                <a:rPr lang="en-US" sz="3999" b="1" dirty="0">
                  <a:solidFill>
                    <a:srgbClr val="000000"/>
                  </a:solidFill>
                  <a:latin typeface="GH Guardian Headline 2"/>
                  <a:ea typeface="GH Guardian Headline 2"/>
                  <a:cs typeface="GH Guardian Headline 2"/>
                  <a:sym typeface="GH Guardian Headline 2"/>
                </a:rPr>
                <a:t>of a news report?</a:t>
              </a:r>
            </a:p>
            <a:p>
              <a:pPr algn="ctr">
                <a:lnSpc>
                  <a:spcPts val="5599"/>
                </a:lnSpc>
                <a:spcBef>
                  <a:spcPct val="0"/>
                </a:spcBef>
              </a:pPr>
              <a:endParaRPr lang="en-US" sz="3999" b="1" dirty="0">
                <a:solidFill>
                  <a:srgbClr val="000000"/>
                </a:solidFill>
                <a:latin typeface="GH Guardian Headline 2"/>
                <a:ea typeface="GH Guardian Headline 2"/>
                <a:cs typeface="GH Guardian Headline 2"/>
                <a:sym typeface="GH Guardian Headline 2"/>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345608"/>
          </a:xfrm>
          <a:custGeom>
            <a:avLst/>
            <a:gdLst/>
            <a:ahLst/>
            <a:cxnLst/>
            <a:rect l="l" t="t" r="r" b="b"/>
            <a:pathLst>
              <a:path w="18288000" h="10345608">
                <a:moveTo>
                  <a:pt x="0" y="0"/>
                </a:moveTo>
                <a:lnTo>
                  <a:pt x="18288000" y="0"/>
                </a:lnTo>
                <a:lnTo>
                  <a:pt x="18288000" y="10345608"/>
                </a:lnTo>
                <a:lnTo>
                  <a:pt x="0" y="10345608"/>
                </a:lnTo>
                <a:lnTo>
                  <a:pt x="0" y="0"/>
                </a:lnTo>
                <a:close/>
              </a:path>
            </a:pathLst>
          </a:custGeom>
          <a:blipFill>
            <a:blip r:embed="rId2"/>
            <a:stretch>
              <a:fillRect l="-716" r="-667" b="-1144"/>
            </a:stretch>
          </a:blipFill>
          <a:ln cap="sq">
            <a:noFill/>
            <a:prstDash val="solid"/>
            <a:miter/>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603652" y="2396599"/>
            <a:ext cx="15221915" cy="4753052"/>
            <a:chOff x="0" y="0"/>
            <a:chExt cx="4009064" cy="1251833"/>
          </a:xfrm>
        </p:grpSpPr>
        <p:sp>
          <p:nvSpPr>
            <p:cNvPr id="3" name="Freeform 3"/>
            <p:cNvSpPr/>
            <p:nvPr/>
          </p:nvSpPr>
          <p:spPr>
            <a:xfrm>
              <a:off x="0" y="0"/>
              <a:ext cx="4009064" cy="1251833"/>
            </a:xfrm>
            <a:custGeom>
              <a:avLst/>
              <a:gdLst/>
              <a:ahLst/>
              <a:cxnLst/>
              <a:rect l="l" t="t" r="r" b="b"/>
              <a:pathLst>
                <a:path w="4009064" h="1251833">
                  <a:moveTo>
                    <a:pt x="0" y="0"/>
                  </a:moveTo>
                  <a:lnTo>
                    <a:pt x="4009064" y="0"/>
                  </a:lnTo>
                  <a:lnTo>
                    <a:pt x="4009064" y="1251833"/>
                  </a:lnTo>
                  <a:lnTo>
                    <a:pt x="0" y="1251833"/>
                  </a:lnTo>
                  <a:close/>
                </a:path>
              </a:pathLst>
            </a:custGeom>
            <a:solidFill>
              <a:srgbClr val="FFFFFF"/>
            </a:solidFill>
          </p:spPr>
        </p:sp>
        <p:sp>
          <p:nvSpPr>
            <p:cNvPr id="4" name="TextBox 4"/>
            <p:cNvSpPr txBox="1"/>
            <p:nvPr/>
          </p:nvSpPr>
          <p:spPr>
            <a:xfrm>
              <a:off x="0" y="-57150"/>
              <a:ext cx="4009064" cy="1308983"/>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693345" y="6261120"/>
            <a:ext cx="6688098" cy="4262263"/>
          </a:xfrm>
          <a:custGeom>
            <a:avLst/>
            <a:gdLst/>
            <a:ahLst/>
            <a:cxnLst/>
            <a:rect l="l" t="t" r="r" b="b"/>
            <a:pathLst>
              <a:path w="6688098" h="4262263">
                <a:moveTo>
                  <a:pt x="0" y="0"/>
                </a:moveTo>
                <a:lnTo>
                  <a:pt x="6688098" y="0"/>
                </a:lnTo>
                <a:lnTo>
                  <a:pt x="6688098" y="4262263"/>
                </a:lnTo>
                <a:lnTo>
                  <a:pt x="0" y="4262263"/>
                </a:lnTo>
                <a:lnTo>
                  <a:pt x="0" y="0"/>
                </a:lnTo>
                <a:close/>
              </a:path>
            </a:pathLst>
          </a:custGeom>
          <a:blipFill>
            <a:blip r:embed="rId2"/>
            <a:stretch>
              <a:fillRect l="-34989" t="-24007" r="-61006"/>
            </a:stretch>
          </a:blipFill>
        </p:spPr>
      </p:sp>
      <p:sp>
        <p:nvSpPr>
          <p:cNvPr id="6" name="TextBox 6"/>
          <p:cNvSpPr txBox="1"/>
          <p:nvPr/>
        </p:nvSpPr>
        <p:spPr>
          <a:xfrm>
            <a:off x="6242736" y="390077"/>
            <a:ext cx="4846402" cy="2708755"/>
          </a:xfrm>
          <a:prstGeom prst="rect">
            <a:avLst/>
          </a:prstGeom>
        </p:spPr>
        <p:txBody>
          <a:bodyPr lIns="0" tIns="0" rIns="0" bIns="0" rtlCol="0" anchor="t">
            <a:spAutoFit/>
          </a:bodyPr>
          <a:lstStyle/>
          <a:p>
            <a:pPr algn="ctr">
              <a:lnSpc>
                <a:spcPts val="11130"/>
              </a:lnSpc>
            </a:pPr>
            <a:r>
              <a:rPr lang="en-US" sz="7950" b="1" dirty="0">
                <a:solidFill>
                  <a:srgbClr val="FFFFFF"/>
                </a:solidFill>
                <a:latin typeface="GH Guardian Headline 3"/>
                <a:ea typeface="GH Guardian Headline 3"/>
                <a:cs typeface="GH Guardian Headline 3"/>
                <a:sym typeface="GH Guardian Headline 3"/>
              </a:rPr>
              <a:t>Challenge</a:t>
            </a:r>
          </a:p>
        </p:txBody>
      </p:sp>
      <p:sp>
        <p:nvSpPr>
          <p:cNvPr id="7" name="TextBox 7"/>
          <p:cNvSpPr txBox="1"/>
          <p:nvPr/>
        </p:nvSpPr>
        <p:spPr>
          <a:xfrm>
            <a:off x="1462433" y="2865715"/>
            <a:ext cx="15363134" cy="3689550"/>
          </a:xfrm>
          <a:prstGeom prst="rect">
            <a:avLst/>
          </a:prstGeom>
        </p:spPr>
        <p:txBody>
          <a:bodyPr lIns="0" tIns="0" rIns="0" bIns="0" rtlCol="0" anchor="t">
            <a:spAutoFit/>
          </a:bodyPr>
          <a:lstStyle/>
          <a:p>
            <a:pPr algn="ctr">
              <a:lnSpc>
                <a:spcPts val="7163"/>
              </a:lnSpc>
            </a:pPr>
            <a:r>
              <a:rPr lang="en-US" sz="5117" b="1" dirty="0">
                <a:solidFill>
                  <a:srgbClr val="000000"/>
                </a:solidFill>
                <a:latin typeface="GH Guardian Headline 1"/>
                <a:ea typeface="GH Guardian Headline 1"/>
                <a:cs typeface="GH Guardian Headline 1"/>
                <a:sym typeface="GH Guardian Headline 1"/>
              </a:rPr>
              <a:t>What is the purpose of each language feature? </a:t>
            </a:r>
          </a:p>
          <a:p>
            <a:pPr algn="ctr">
              <a:lnSpc>
                <a:spcPts val="7163"/>
              </a:lnSpc>
            </a:pPr>
            <a:endParaRPr lang="en-US" sz="5117" b="1" dirty="0">
              <a:solidFill>
                <a:srgbClr val="000000"/>
              </a:solidFill>
              <a:latin typeface="GH Guardian Headline 1"/>
              <a:ea typeface="GH Guardian Headline 1"/>
              <a:cs typeface="GH Guardian Headline 1"/>
              <a:sym typeface="GH Guardian Headline 1"/>
            </a:endParaRPr>
          </a:p>
          <a:p>
            <a:pPr algn="ctr">
              <a:lnSpc>
                <a:spcPts val="7163"/>
              </a:lnSpc>
            </a:pPr>
            <a:r>
              <a:rPr lang="en-US" sz="5117" b="1" dirty="0">
                <a:solidFill>
                  <a:srgbClr val="000000"/>
                </a:solidFill>
                <a:latin typeface="GH Guardian Headline 1"/>
                <a:ea typeface="GH Guardian Headline 1"/>
                <a:cs typeface="GH Guardian Headline 1"/>
                <a:sym typeface="GH Guardian Headline 1"/>
              </a:rPr>
              <a:t>How do the language features help the reader to understand the information? </a:t>
            </a:r>
          </a:p>
        </p:txBody>
      </p:sp>
      <p:sp>
        <p:nvSpPr>
          <p:cNvPr id="8" name="Freeform 8"/>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77621" y="1151519"/>
            <a:ext cx="17767712" cy="3086100"/>
            <a:chOff x="0" y="0"/>
            <a:chExt cx="4679562" cy="812800"/>
          </a:xfrm>
        </p:grpSpPr>
        <p:sp>
          <p:nvSpPr>
            <p:cNvPr id="3" name="Freeform 3"/>
            <p:cNvSpPr/>
            <p:nvPr/>
          </p:nvSpPr>
          <p:spPr>
            <a:xfrm>
              <a:off x="0" y="0"/>
              <a:ext cx="4679562" cy="812800"/>
            </a:xfrm>
            <a:custGeom>
              <a:avLst/>
              <a:gdLst/>
              <a:ahLst/>
              <a:cxnLst/>
              <a:rect l="l" t="t" r="r" b="b"/>
              <a:pathLst>
                <a:path w="4679562" h="812800">
                  <a:moveTo>
                    <a:pt x="0" y="0"/>
                  </a:moveTo>
                  <a:lnTo>
                    <a:pt x="4679562" y="0"/>
                  </a:lnTo>
                  <a:lnTo>
                    <a:pt x="4679562" y="812800"/>
                  </a:lnTo>
                  <a:lnTo>
                    <a:pt x="0" y="812800"/>
                  </a:lnTo>
                  <a:close/>
                </a:path>
              </a:pathLst>
            </a:custGeom>
            <a:solidFill>
              <a:srgbClr val="FFFFFF"/>
            </a:solidFill>
          </p:spPr>
        </p:sp>
        <p:sp>
          <p:nvSpPr>
            <p:cNvPr id="4" name="TextBox 4"/>
            <p:cNvSpPr txBox="1"/>
            <p:nvPr/>
          </p:nvSpPr>
          <p:spPr>
            <a:xfrm>
              <a:off x="0" y="-57150"/>
              <a:ext cx="4679562" cy="869950"/>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6107302" y="2473249"/>
            <a:ext cx="7529476" cy="7529476"/>
          </a:xfrm>
          <a:custGeom>
            <a:avLst/>
            <a:gdLst/>
            <a:ahLst/>
            <a:cxnLst/>
            <a:rect l="l" t="t" r="r" b="b"/>
            <a:pathLst>
              <a:path w="7529476" h="7529476">
                <a:moveTo>
                  <a:pt x="0" y="0"/>
                </a:moveTo>
                <a:lnTo>
                  <a:pt x="7529476" y="0"/>
                </a:lnTo>
                <a:lnTo>
                  <a:pt x="7529476" y="7529476"/>
                </a:lnTo>
                <a:lnTo>
                  <a:pt x="0" y="7529476"/>
                </a:lnTo>
                <a:lnTo>
                  <a:pt x="0" y="0"/>
                </a:lnTo>
                <a:close/>
              </a:path>
            </a:pathLst>
          </a:custGeom>
          <a:blipFill>
            <a:blip r:embed="rId2"/>
            <a:stretch>
              <a:fillRect/>
            </a:stretch>
          </a:blipFill>
        </p:spPr>
      </p:sp>
      <p:sp>
        <p:nvSpPr>
          <p:cNvPr id="6" name="Freeform 6"/>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
        <p:nvSpPr>
          <p:cNvPr id="7" name="TextBox 7"/>
          <p:cNvSpPr txBox="1"/>
          <p:nvPr/>
        </p:nvSpPr>
        <p:spPr>
          <a:xfrm>
            <a:off x="277621" y="1638361"/>
            <a:ext cx="17767712" cy="1969542"/>
          </a:xfrm>
          <a:prstGeom prst="rect">
            <a:avLst/>
          </a:prstGeom>
        </p:spPr>
        <p:txBody>
          <a:bodyPr lIns="0" tIns="0" rIns="0" bIns="0" rtlCol="0" anchor="t">
            <a:spAutoFit/>
          </a:bodyPr>
          <a:lstStyle/>
          <a:p>
            <a:pPr algn="ctr">
              <a:lnSpc>
                <a:spcPts val="5034"/>
              </a:lnSpc>
            </a:pPr>
            <a:r>
              <a:rPr lang="en-US" sz="3596">
                <a:solidFill>
                  <a:srgbClr val="000000"/>
                </a:solidFill>
                <a:latin typeface="GH Guardian Headline 1"/>
                <a:ea typeface="GH Guardian Headline 1"/>
                <a:cs typeface="GH Guardian Headline 1"/>
                <a:sym typeface="GH Guardian Headline 1"/>
              </a:rPr>
              <a:t>Nav has written a news report, but it is too informal, too long and too descriptive! </a:t>
            </a:r>
          </a:p>
          <a:p>
            <a:pPr algn="ctr">
              <a:lnSpc>
                <a:spcPts val="5034"/>
              </a:lnSpc>
            </a:pPr>
            <a:r>
              <a:rPr lang="en-US" sz="3596">
                <a:solidFill>
                  <a:srgbClr val="000000"/>
                </a:solidFill>
                <a:latin typeface="GH Guardian Headline 1"/>
                <a:ea typeface="GH Guardian Headline 1"/>
                <a:cs typeface="GH Guardian Headline 1"/>
                <a:sym typeface="GH Guardian Headline 1"/>
              </a:rPr>
              <a:t>First, find the informal words that Nav has used. </a:t>
            </a:r>
          </a:p>
          <a:p>
            <a:pPr algn="ctr">
              <a:lnSpc>
                <a:spcPts val="5034"/>
              </a:lnSpc>
            </a:pPr>
            <a:r>
              <a:rPr lang="en-US" sz="3596">
                <a:solidFill>
                  <a:srgbClr val="000000"/>
                </a:solidFill>
                <a:latin typeface="GH Guardian Headline 1"/>
                <a:ea typeface="GH Guardian Headline 1"/>
                <a:cs typeface="GH Guardian Headline 1"/>
                <a:sym typeface="GH Guardian Headline 1"/>
              </a:rPr>
              <a:t>Then, rewrite each paragraph using formal and simple news report language.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611277" y="2078620"/>
            <a:ext cx="4253010" cy="7335370"/>
            <a:chOff x="0" y="0"/>
            <a:chExt cx="1120134" cy="1931949"/>
          </a:xfrm>
        </p:grpSpPr>
        <p:sp>
          <p:nvSpPr>
            <p:cNvPr id="3" name="Freeform 3"/>
            <p:cNvSpPr/>
            <p:nvPr/>
          </p:nvSpPr>
          <p:spPr>
            <a:xfrm>
              <a:off x="0" y="0"/>
              <a:ext cx="1120134" cy="1931949"/>
            </a:xfrm>
            <a:custGeom>
              <a:avLst/>
              <a:gdLst/>
              <a:ahLst/>
              <a:cxnLst/>
              <a:rect l="l" t="t" r="r" b="b"/>
              <a:pathLst>
                <a:path w="1120134" h="1931949">
                  <a:moveTo>
                    <a:pt x="0" y="0"/>
                  </a:moveTo>
                  <a:lnTo>
                    <a:pt x="1120134" y="0"/>
                  </a:lnTo>
                  <a:lnTo>
                    <a:pt x="1120134" y="1931949"/>
                  </a:lnTo>
                  <a:lnTo>
                    <a:pt x="0" y="1931949"/>
                  </a:lnTo>
                  <a:close/>
                </a:path>
              </a:pathLst>
            </a:custGeom>
            <a:solidFill>
              <a:srgbClr val="FFFFFF"/>
            </a:solidFill>
          </p:spPr>
        </p:sp>
        <p:sp>
          <p:nvSpPr>
            <p:cNvPr id="4" name="TextBox 4"/>
            <p:cNvSpPr txBox="1"/>
            <p:nvPr/>
          </p:nvSpPr>
          <p:spPr>
            <a:xfrm>
              <a:off x="0" y="-57150"/>
              <a:ext cx="1120134" cy="1989099"/>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5486340" y="2078620"/>
            <a:ext cx="4253010" cy="7335370"/>
            <a:chOff x="0" y="0"/>
            <a:chExt cx="1120134" cy="1931949"/>
          </a:xfrm>
        </p:grpSpPr>
        <p:sp>
          <p:nvSpPr>
            <p:cNvPr id="6" name="Freeform 6"/>
            <p:cNvSpPr/>
            <p:nvPr/>
          </p:nvSpPr>
          <p:spPr>
            <a:xfrm>
              <a:off x="0" y="0"/>
              <a:ext cx="1120134" cy="1931949"/>
            </a:xfrm>
            <a:custGeom>
              <a:avLst/>
              <a:gdLst/>
              <a:ahLst/>
              <a:cxnLst/>
              <a:rect l="l" t="t" r="r" b="b"/>
              <a:pathLst>
                <a:path w="1120134" h="1931949">
                  <a:moveTo>
                    <a:pt x="0" y="0"/>
                  </a:moveTo>
                  <a:lnTo>
                    <a:pt x="1120134" y="0"/>
                  </a:lnTo>
                  <a:lnTo>
                    <a:pt x="1120134" y="1931949"/>
                  </a:lnTo>
                  <a:lnTo>
                    <a:pt x="0" y="1931949"/>
                  </a:lnTo>
                  <a:close/>
                </a:path>
              </a:pathLst>
            </a:custGeom>
            <a:solidFill>
              <a:srgbClr val="FFFFFF"/>
            </a:solidFill>
          </p:spPr>
        </p:sp>
        <p:sp>
          <p:nvSpPr>
            <p:cNvPr id="7" name="TextBox 7"/>
            <p:cNvSpPr txBox="1"/>
            <p:nvPr/>
          </p:nvSpPr>
          <p:spPr>
            <a:xfrm>
              <a:off x="0" y="-57150"/>
              <a:ext cx="1120134" cy="1989099"/>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0911742" y="2078620"/>
            <a:ext cx="6347558" cy="4322985"/>
            <a:chOff x="0" y="0"/>
            <a:chExt cx="1671785" cy="1138564"/>
          </a:xfrm>
        </p:grpSpPr>
        <p:sp>
          <p:nvSpPr>
            <p:cNvPr id="9" name="Freeform 9"/>
            <p:cNvSpPr/>
            <p:nvPr/>
          </p:nvSpPr>
          <p:spPr>
            <a:xfrm>
              <a:off x="0" y="0"/>
              <a:ext cx="1671785" cy="1138564"/>
            </a:xfrm>
            <a:custGeom>
              <a:avLst/>
              <a:gdLst/>
              <a:ahLst/>
              <a:cxnLst/>
              <a:rect l="l" t="t" r="r" b="b"/>
              <a:pathLst>
                <a:path w="1671785" h="1138564">
                  <a:moveTo>
                    <a:pt x="0" y="0"/>
                  </a:moveTo>
                  <a:lnTo>
                    <a:pt x="1671785" y="0"/>
                  </a:lnTo>
                  <a:lnTo>
                    <a:pt x="1671785" y="1138564"/>
                  </a:lnTo>
                  <a:lnTo>
                    <a:pt x="0" y="1138564"/>
                  </a:lnTo>
                  <a:close/>
                </a:path>
              </a:pathLst>
            </a:custGeom>
            <a:solidFill>
              <a:srgbClr val="FFFFFF"/>
            </a:solidFill>
          </p:spPr>
        </p:sp>
        <p:sp>
          <p:nvSpPr>
            <p:cNvPr id="10" name="TextBox 10"/>
            <p:cNvSpPr txBox="1"/>
            <p:nvPr/>
          </p:nvSpPr>
          <p:spPr>
            <a:xfrm>
              <a:off x="0" y="-57150"/>
              <a:ext cx="1671785" cy="1195714"/>
            </a:xfrm>
            <a:prstGeom prst="rect">
              <a:avLst/>
            </a:prstGeom>
          </p:spPr>
          <p:txBody>
            <a:bodyPr lIns="50800" tIns="50800" rIns="50800" bIns="50800" rtlCol="0" anchor="ctr"/>
            <a:lstStyle/>
            <a:p>
              <a:pPr algn="ctr">
                <a:lnSpc>
                  <a:spcPts val="1960"/>
                </a:lnSpc>
              </a:pPr>
              <a:endParaRPr/>
            </a:p>
          </p:txBody>
        </p:sp>
      </p:grpSp>
      <p:sp>
        <p:nvSpPr>
          <p:cNvPr id="11" name="Freeform 11"/>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grpSp>
        <p:nvGrpSpPr>
          <p:cNvPr id="12" name="Group 12"/>
          <p:cNvGrpSpPr/>
          <p:nvPr/>
        </p:nvGrpSpPr>
        <p:grpSpPr>
          <a:xfrm>
            <a:off x="8579178" y="6401605"/>
            <a:ext cx="8350495" cy="3866647"/>
            <a:chOff x="0" y="0"/>
            <a:chExt cx="1535923" cy="711200"/>
          </a:xfrm>
        </p:grpSpPr>
        <p:sp>
          <p:nvSpPr>
            <p:cNvPr id="13" name="Freeform 13"/>
            <p:cNvSpPr/>
            <p:nvPr/>
          </p:nvSpPr>
          <p:spPr>
            <a:xfrm>
              <a:off x="0" y="0"/>
              <a:ext cx="1535923" cy="711200"/>
            </a:xfrm>
            <a:custGeom>
              <a:avLst/>
              <a:gdLst/>
              <a:ahLst/>
              <a:cxnLst/>
              <a:rect l="l" t="t" r="r" b="b"/>
              <a:pathLst>
                <a:path w="1535923" h="711200">
                  <a:moveTo>
                    <a:pt x="1241175" y="0"/>
                  </a:moveTo>
                  <a:lnTo>
                    <a:pt x="282407" y="0"/>
                  </a:lnTo>
                  <a:cubicBezTo>
                    <a:pt x="126426" y="0"/>
                    <a:pt x="0" y="123512"/>
                    <a:pt x="0" y="275871"/>
                  </a:cubicBezTo>
                  <a:cubicBezTo>
                    <a:pt x="0" y="386169"/>
                    <a:pt x="66279" y="481310"/>
                    <a:pt x="162037" y="525451"/>
                  </a:cubicBezTo>
                  <a:lnTo>
                    <a:pt x="162037" y="711200"/>
                  </a:lnTo>
                  <a:lnTo>
                    <a:pt x="353844" y="551732"/>
                  </a:lnTo>
                  <a:lnTo>
                    <a:pt x="1241175" y="551732"/>
                  </a:lnTo>
                  <a:cubicBezTo>
                    <a:pt x="1409486" y="551732"/>
                    <a:pt x="1535923" y="428220"/>
                    <a:pt x="1535923" y="275861"/>
                  </a:cubicBezTo>
                  <a:cubicBezTo>
                    <a:pt x="1535935" y="123512"/>
                    <a:pt x="1409486" y="0"/>
                    <a:pt x="1241175" y="0"/>
                  </a:cubicBezTo>
                  <a:close/>
                </a:path>
              </a:pathLst>
            </a:custGeom>
            <a:solidFill>
              <a:srgbClr val="FFFFFF"/>
            </a:solidFill>
            <a:ln w="228600" cap="sq">
              <a:solidFill>
                <a:srgbClr val="F9B31D"/>
              </a:solidFill>
              <a:prstDash val="solid"/>
              <a:miter/>
            </a:ln>
          </p:spPr>
        </p:sp>
        <p:sp>
          <p:nvSpPr>
            <p:cNvPr id="14" name="TextBox 14"/>
            <p:cNvSpPr txBox="1"/>
            <p:nvPr/>
          </p:nvSpPr>
          <p:spPr>
            <a:xfrm>
              <a:off x="0" y="-19050"/>
              <a:ext cx="1535923" cy="539750"/>
            </a:xfrm>
            <a:prstGeom prst="rect">
              <a:avLst/>
            </a:prstGeom>
          </p:spPr>
          <p:txBody>
            <a:bodyPr lIns="50800" tIns="50800" rIns="50800" bIns="50800" rtlCol="0" anchor="ctr"/>
            <a:lstStyle/>
            <a:p>
              <a:pPr algn="ctr">
                <a:lnSpc>
                  <a:spcPts val="1960"/>
                </a:lnSpc>
              </a:pPr>
              <a:endParaRPr/>
            </a:p>
          </p:txBody>
        </p:sp>
      </p:grpSp>
      <p:sp>
        <p:nvSpPr>
          <p:cNvPr id="15" name="TextBox 15"/>
          <p:cNvSpPr txBox="1"/>
          <p:nvPr/>
        </p:nvSpPr>
        <p:spPr>
          <a:xfrm>
            <a:off x="353014" y="52705"/>
            <a:ext cx="11639456" cy="1377629"/>
          </a:xfrm>
          <a:prstGeom prst="rect">
            <a:avLst/>
          </a:prstGeom>
        </p:spPr>
        <p:txBody>
          <a:bodyPr lIns="0" tIns="0" rIns="0" bIns="0" rtlCol="0" anchor="t">
            <a:spAutoFit/>
          </a:bodyPr>
          <a:lstStyle/>
          <a:p>
            <a:pPr algn="ctr">
              <a:lnSpc>
                <a:spcPts val="10167"/>
              </a:lnSpc>
            </a:pPr>
            <a:r>
              <a:rPr lang="en-US" sz="7262">
                <a:solidFill>
                  <a:srgbClr val="000000"/>
                </a:solidFill>
                <a:latin typeface="GH Guardian Headline 3"/>
                <a:ea typeface="GH Guardian Headline 3"/>
                <a:cs typeface="GH Guardian Headline 3"/>
                <a:sym typeface="GH Guardian Headline 3"/>
              </a:rPr>
              <a:t>News reporting language</a:t>
            </a:r>
          </a:p>
        </p:txBody>
      </p:sp>
      <p:sp>
        <p:nvSpPr>
          <p:cNvPr id="16" name="TextBox 16"/>
          <p:cNvSpPr txBox="1"/>
          <p:nvPr/>
        </p:nvSpPr>
        <p:spPr>
          <a:xfrm>
            <a:off x="842568" y="2126833"/>
            <a:ext cx="3614570" cy="7287156"/>
          </a:xfrm>
          <a:prstGeom prst="rect">
            <a:avLst/>
          </a:prstGeom>
        </p:spPr>
        <p:txBody>
          <a:bodyPr lIns="0" tIns="0" rIns="0" bIns="0" rtlCol="0" anchor="t">
            <a:spAutoFit/>
          </a:bodyPr>
          <a:lstStyle/>
          <a:p>
            <a:pPr algn="l">
              <a:lnSpc>
                <a:spcPts val="5243"/>
              </a:lnSpc>
            </a:pPr>
            <a:r>
              <a:rPr lang="en-US" sz="3745">
                <a:solidFill>
                  <a:srgbClr val="000000"/>
                </a:solidFill>
                <a:latin typeface="GH Guardian Headline 2"/>
                <a:ea typeface="GH Guardian Headline 2"/>
                <a:cs typeface="GH Guardian Headline 2"/>
                <a:sym typeface="GH Guardian Headline 2"/>
              </a:rPr>
              <a:t>occurred</a:t>
            </a:r>
          </a:p>
          <a:p>
            <a:pPr algn="l">
              <a:lnSpc>
                <a:spcPts val="5243"/>
              </a:lnSpc>
            </a:pPr>
            <a:r>
              <a:rPr lang="en-US" sz="3745">
                <a:solidFill>
                  <a:srgbClr val="000000"/>
                </a:solidFill>
                <a:latin typeface="GH Guardian Headline 2"/>
                <a:ea typeface="GH Guardian Headline 2"/>
                <a:cs typeface="GH Guardian Headline 2"/>
                <a:sym typeface="GH Guardian Headline 2"/>
              </a:rPr>
              <a:t>agreed/disagreed</a:t>
            </a:r>
          </a:p>
          <a:p>
            <a:pPr algn="l">
              <a:lnSpc>
                <a:spcPts val="5243"/>
              </a:lnSpc>
            </a:pPr>
            <a:r>
              <a:rPr lang="en-US" sz="3745">
                <a:solidFill>
                  <a:srgbClr val="000000"/>
                </a:solidFill>
                <a:latin typeface="GH Guardian Headline 2"/>
                <a:ea typeface="GH Guardian Headline 2"/>
                <a:cs typeface="GH Guardian Headline 2"/>
                <a:sym typeface="GH Guardian Headline 2"/>
              </a:rPr>
              <a:t>criticised</a:t>
            </a:r>
          </a:p>
          <a:p>
            <a:pPr algn="l">
              <a:lnSpc>
                <a:spcPts val="5243"/>
              </a:lnSpc>
            </a:pPr>
            <a:r>
              <a:rPr lang="en-US" sz="3745">
                <a:solidFill>
                  <a:srgbClr val="000000"/>
                </a:solidFill>
                <a:latin typeface="GH Guardian Headline 2"/>
                <a:ea typeface="GH Guardian Headline 2"/>
                <a:cs typeface="GH Guardian Headline 2"/>
                <a:sym typeface="GH Guardian Headline 2"/>
              </a:rPr>
              <a:t>defended</a:t>
            </a:r>
          </a:p>
          <a:p>
            <a:pPr algn="l">
              <a:lnSpc>
                <a:spcPts val="5243"/>
              </a:lnSpc>
            </a:pPr>
            <a:r>
              <a:rPr lang="en-US" sz="3745">
                <a:solidFill>
                  <a:srgbClr val="000000"/>
                </a:solidFill>
                <a:latin typeface="GH Guardian Headline 2"/>
                <a:ea typeface="GH Guardian Headline 2"/>
                <a:cs typeface="GH Guardian Headline 2"/>
                <a:sym typeface="GH Guardian Headline 2"/>
              </a:rPr>
              <a:t>campaigned </a:t>
            </a:r>
          </a:p>
          <a:p>
            <a:pPr algn="l">
              <a:lnSpc>
                <a:spcPts val="5243"/>
              </a:lnSpc>
            </a:pPr>
            <a:r>
              <a:rPr lang="en-US" sz="3745">
                <a:solidFill>
                  <a:srgbClr val="000000"/>
                </a:solidFill>
                <a:latin typeface="GH Guardian Headline 2"/>
                <a:ea typeface="GH Guardian Headline 2"/>
                <a:cs typeface="GH Guardian Headline 2"/>
                <a:sym typeface="GH Guardian Headline 2"/>
              </a:rPr>
              <a:t>advised </a:t>
            </a:r>
          </a:p>
          <a:p>
            <a:pPr algn="l">
              <a:lnSpc>
                <a:spcPts val="5243"/>
              </a:lnSpc>
            </a:pPr>
            <a:r>
              <a:rPr lang="en-US" sz="3745">
                <a:solidFill>
                  <a:srgbClr val="000000"/>
                </a:solidFill>
                <a:latin typeface="GH Guardian Headline 2"/>
                <a:ea typeface="GH Guardian Headline 2"/>
                <a:cs typeface="GH Guardian Headline 2"/>
                <a:sym typeface="GH Guardian Headline 2"/>
              </a:rPr>
              <a:t>demanded</a:t>
            </a:r>
          </a:p>
          <a:p>
            <a:pPr algn="l">
              <a:lnSpc>
                <a:spcPts val="5243"/>
              </a:lnSpc>
            </a:pPr>
            <a:r>
              <a:rPr lang="en-US" sz="3745">
                <a:solidFill>
                  <a:srgbClr val="000000"/>
                </a:solidFill>
                <a:latin typeface="GH Guardian Headline 2"/>
                <a:ea typeface="GH Guardian Headline 2"/>
                <a:cs typeface="GH Guardian Headline 2"/>
                <a:sym typeface="GH Guardian Headline 2"/>
              </a:rPr>
              <a:t>argued</a:t>
            </a:r>
          </a:p>
          <a:p>
            <a:pPr algn="l">
              <a:lnSpc>
                <a:spcPts val="5243"/>
              </a:lnSpc>
            </a:pPr>
            <a:r>
              <a:rPr lang="en-US" sz="3745">
                <a:solidFill>
                  <a:srgbClr val="000000"/>
                </a:solidFill>
                <a:latin typeface="GH Guardian Headline 2"/>
                <a:ea typeface="GH Guardian Headline 2"/>
                <a:cs typeface="GH Guardian Headline 2"/>
                <a:sym typeface="GH Guardian Headline 2"/>
              </a:rPr>
              <a:t>investigated</a:t>
            </a:r>
          </a:p>
          <a:p>
            <a:pPr algn="l">
              <a:lnSpc>
                <a:spcPts val="5243"/>
              </a:lnSpc>
            </a:pPr>
            <a:r>
              <a:rPr lang="en-US" sz="3745">
                <a:solidFill>
                  <a:srgbClr val="000000"/>
                </a:solidFill>
                <a:latin typeface="GH Guardian Headline 2"/>
                <a:ea typeface="GH Guardian Headline 2"/>
                <a:cs typeface="GH Guardian Headline 2"/>
                <a:sym typeface="GH Guardian Headline 2"/>
              </a:rPr>
              <a:t>accused</a:t>
            </a:r>
          </a:p>
          <a:p>
            <a:pPr algn="l">
              <a:lnSpc>
                <a:spcPts val="5243"/>
              </a:lnSpc>
            </a:pPr>
            <a:endParaRPr lang="en-US" sz="3745">
              <a:solidFill>
                <a:srgbClr val="000000"/>
              </a:solidFill>
              <a:latin typeface="GH Guardian Headline 2"/>
              <a:ea typeface="GH Guardian Headline 2"/>
              <a:cs typeface="GH Guardian Headline 2"/>
              <a:sym typeface="GH Guardian Headline 2"/>
            </a:endParaRPr>
          </a:p>
        </p:txBody>
      </p:sp>
      <p:sp>
        <p:nvSpPr>
          <p:cNvPr id="17" name="TextBox 17"/>
          <p:cNvSpPr txBox="1"/>
          <p:nvPr/>
        </p:nvSpPr>
        <p:spPr>
          <a:xfrm>
            <a:off x="5723518" y="2126833"/>
            <a:ext cx="3778653" cy="7287156"/>
          </a:xfrm>
          <a:prstGeom prst="rect">
            <a:avLst/>
          </a:prstGeom>
        </p:spPr>
        <p:txBody>
          <a:bodyPr lIns="0" tIns="0" rIns="0" bIns="0" rtlCol="0" anchor="t">
            <a:spAutoFit/>
          </a:bodyPr>
          <a:lstStyle/>
          <a:p>
            <a:pPr algn="l">
              <a:lnSpc>
                <a:spcPts val="5243"/>
              </a:lnSpc>
            </a:pPr>
            <a:r>
              <a:rPr lang="en-US" sz="3745">
                <a:solidFill>
                  <a:srgbClr val="000000"/>
                </a:solidFill>
                <a:latin typeface="GH Guardian Headline 2"/>
                <a:ea typeface="GH Guardian Headline 2"/>
                <a:cs typeface="GH Guardian Headline 2"/>
                <a:sym typeface="GH Guardian Headline 2"/>
              </a:rPr>
              <a:t>incident</a:t>
            </a:r>
          </a:p>
          <a:p>
            <a:pPr algn="l">
              <a:lnSpc>
                <a:spcPts val="5243"/>
              </a:lnSpc>
            </a:pPr>
            <a:r>
              <a:rPr lang="en-US" sz="3745">
                <a:solidFill>
                  <a:srgbClr val="000000"/>
                </a:solidFill>
                <a:latin typeface="GH Guardian Headline 2"/>
                <a:ea typeface="GH Guardian Headline 2"/>
                <a:cs typeface="GH Guardian Headline 2"/>
                <a:sym typeface="GH Guardian Headline 2"/>
              </a:rPr>
              <a:t>spokesperson</a:t>
            </a:r>
          </a:p>
          <a:p>
            <a:pPr algn="l">
              <a:lnSpc>
                <a:spcPts val="5243"/>
              </a:lnSpc>
            </a:pPr>
            <a:r>
              <a:rPr lang="en-US" sz="3745">
                <a:solidFill>
                  <a:srgbClr val="000000"/>
                </a:solidFill>
                <a:latin typeface="GH Guardian Headline 2"/>
                <a:ea typeface="GH Guardian Headline 2"/>
                <a:cs typeface="GH Guardian Headline 2"/>
                <a:sym typeface="GH Guardian Headline 2"/>
              </a:rPr>
              <a:t>company</a:t>
            </a:r>
          </a:p>
          <a:p>
            <a:pPr algn="l">
              <a:lnSpc>
                <a:spcPts val="5243"/>
              </a:lnSpc>
            </a:pPr>
            <a:r>
              <a:rPr lang="en-US" sz="3745">
                <a:solidFill>
                  <a:srgbClr val="000000"/>
                </a:solidFill>
                <a:latin typeface="GH Guardian Headline 2"/>
                <a:ea typeface="GH Guardian Headline 2"/>
                <a:cs typeface="GH Guardian Headline 2"/>
                <a:sym typeface="GH Guardian Headline 2"/>
              </a:rPr>
              <a:t>organisation</a:t>
            </a:r>
          </a:p>
          <a:p>
            <a:pPr algn="l">
              <a:lnSpc>
                <a:spcPts val="5243"/>
              </a:lnSpc>
            </a:pPr>
            <a:r>
              <a:rPr lang="en-US" sz="3745">
                <a:solidFill>
                  <a:srgbClr val="000000"/>
                </a:solidFill>
                <a:latin typeface="GH Guardian Headline 2"/>
                <a:ea typeface="GH Guardian Headline 2"/>
                <a:cs typeface="GH Guardian Headline 2"/>
                <a:sym typeface="GH Guardian Headline 2"/>
              </a:rPr>
              <a:t>an expert /experts</a:t>
            </a:r>
          </a:p>
          <a:p>
            <a:pPr algn="l">
              <a:lnSpc>
                <a:spcPts val="5243"/>
              </a:lnSpc>
            </a:pPr>
            <a:r>
              <a:rPr lang="en-US" sz="3745">
                <a:solidFill>
                  <a:srgbClr val="000000"/>
                </a:solidFill>
                <a:latin typeface="GH Guardian Headline 2"/>
                <a:ea typeface="GH Guardian Headline 2"/>
                <a:cs typeface="GH Guardian Headline 2"/>
                <a:sym typeface="GH Guardian Headline 2"/>
              </a:rPr>
              <a:t>evidence</a:t>
            </a:r>
          </a:p>
          <a:p>
            <a:pPr algn="l">
              <a:lnSpc>
                <a:spcPts val="5243"/>
              </a:lnSpc>
            </a:pPr>
            <a:r>
              <a:rPr lang="en-US" sz="3745">
                <a:solidFill>
                  <a:srgbClr val="000000"/>
                </a:solidFill>
                <a:latin typeface="GH Guardian Headline 2"/>
                <a:ea typeface="GH Guardian Headline 2"/>
                <a:cs typeface="GH Guardian Headline 2"/>
                <a:sym typeface="GH Guardian Headline 2"/>
              </a:rPr>
              <a:t>research</a:t>
            </a:r>
          </a:p>
          <a:p>
            <a:pPr algn="l">
              <a:lnSpc>
                <a:spcPts val="5243"/>
              </a:lnSpc>
            </a:pPr>
            <a:r>
              <a:rPr lang="en-US" sz="3745">
                <a:solidFill>
                  <a:srgbClr val="000000"/>
                </a:solidFill>
                <a:latin typeface="GH Guardian Headline 2"/>
                <a:ea typeface="GH Guardian Headline 2"/>
                <a:cs typeface="GH Guardian Headline 2"/>
                <a:sym typeface="GH Guardian Headline 2"/>
              </a:rPr>
              <a:t>statement </a:t>
            </a:r>
          </a:p>
          <a:p>
            <a:pPr algn="l">
              <a:lnSpc>
                <a:spcPts val="5243"/>
              </a:lnSpc>
            </a:pPr>
            <a:r>
              <a:rPr lang="en-US" sz="3745">
                <a:solidFill>
                  <a:srgbClr val="000000"/>
                </a:solidFill>
                <a:latin typeface="GH Guardian Headline 2"/>
                <a:ea typeface="GH Guardian Headline 2"/>
                <a:cs typeface="GH Guardian Headline 2"/>
                <a:sym typeface="GH Guardian Headline 2"/>
              </a:rPr>
              <a:t>activists</a:t>
            </a:r>
          </a:p>
          <a:p>
            <a:pPr algn="l">
              <a:lnSpc>
                <a:spcPts val="5243"/>
              </a:lnSpc>
            </a:pPr>
            <a:r>
              <a:rPr lang="en-US" sz="3745">
                <a:solidFill>
                  <a:srgbClr val="000000"/>
                </a:solidFill>
                <a:latin typeface="GH Guardian Headline 2"/>
                <a:ea typeface="GH Guardian Headline 2"/>
                <a:cs typeface="GH Guardian Headline 2"/>
                <a:sym typeface="GH Guardian Headline 2"/>
              </a:rPr>
              <a:t>protest</a:t>
            </a:r>
          </a:p>
          <a:p>
            <a:pPr algn="l">
              <a:lnSpc>
                <a:spcPts val="5243"/>
              </a:lnSpc>
            </a:pPr>
            <a:endParaRPr lang="en-US" sz="3745">
              <a:solidFill>
                <a:srgbClr val="000000"/>
              </a:solidFill>
              <a:latin typeface="GH Guardian Headline 2"/>
              <a:ea typeface="GH Guardian Headline 2"/>
              <a:cs typeface="GH Guardian Headline 2"/>
              <a:sym typeface="GH Guardian Headline 2"/>
            </a:endParaRPr>
          </a:p>
        </p:txBody>
      </p:sp>
      <p:sp>
        <p:nvSpPr>
          <p:cNvPr id="18" name="TextBox 18"/>
          <p:cNvSpPr txBox="1"/>
          <p:nvPr/>
        </p:nvSpPr>
        <p:spPr>
          <a:xfrm>
            <a:off x="11241369" y="2136358"/>
            <a:ext cx="5688304" cy="4584056"/>
          </a:xfrm>
          <a:prstGeom prst="rect">
            <a:avLst/>
          </a:prstGeom>
        </p:spPr>
        <p:txBody>
          <a:bodyPr lIns="0" tIns="0" rIns="0" bIns="0" rtlCol="0" anchor="t">
            <a:spAutoFit/>
          </a:bodyPr>
          <a:lstStyle/>
          <a:p>
            <a:pPr algn="l">
              <a:lnSpc>
                <a:spcPts val="5103"/>
              </a:lnSpc>
            </a:pPr>
            <a:r>
              <a:rPr lang="en-US" sz="3600" dirty="0">
                <a:solidFill>
                  <a:srgbClr val="000000"/>
                </a:solidFill>
                <a:latin typeface="GH Guardian Headline 2"/>
                <a:ea typeface="GH Guardian Headline 2"/>
                <a:cs typeface="GH Guardian Headline 2"/>
                <a:sym typeface="GH Guardian Headline 2"/>
              </a:rPr>
              <a:t>According to research …</a:t>
            </a:r>
          </a:p>
          <a:p>
            <a:pPr algn="l">
              <a:lnSpc>
                <a:spcPts val="5103"/>
              </a:lnSpc>
            </a:pPr>
            <a:r>
              <a:rPr lang="en-US" sz="3600" dirty="0">
                <a:solidFill>
                  <a:srgbClr val="000000"/>
                </a:solidFill>
                <a:latin typeface="GH Guardian Headline 2"/>
                <a:ea typeface="GH Guardian Headline 2"/>
                <a:cs typeface="GH Guardian Headline 2"/>
                <a:sym typeface="GH Guardian Headline 2"/>
              </a:rPr>
              <a:t>It is evident that …</a:t>
            </a:r>
          </a:p>
          <a:p>
            <a:pPr algn="l">
              <a:lnSpc>
                <a:spcPts val="5103"/>
              </a:lnSpc>
            </a:pPr>
            <a:r>
              <a:rPr lang="en-US" sz="3600" dirty="0">
                <a:solidFill>
                  <a:srgbClr val="000000"/>
                </a:solidFill>
                <a:latin typeface="GH Guardian Headline 2"/>
                <a:ea typeface="GH Guardian Headline 2"/>
                <a:cs typeface="GH Guardian Headline 2"/>
                <a:sym typeface="GH Guardian Headline 2"/>
              </a:rPr>
              <a:t>The results revealed …</a:t>
            </a:r>
          </a:p>
          <a:p>
            <a:pPr algn="l">
              <a:lnSpc>
                <a:spcPts val="5103"/>
              </a:lnSpc>
            </a:pPr>
            <a:r>
              <a:rPr lang="en-US" sz="3600" dirty="0">
                <a:solidFill>
                  <a:srgbClr val="000000"/>
                </a:solidFill>
                <a:latin typeface="GH Guardian Headline 2"/>
                <a:ea typeface="GH Guardian Headline 2"/>
                <a:cs typeface="GH Guardian Headline 2"/>
                <a:sym typeface="GH Guardian Headline 2"/>
              </a:rPr>
              <a:t>This was/is due to …</a:t>
            </a:r>
          </a:p>
          <a:p>
            <a:pPr algn="l">
              <a:lnSpc>
                <a:spcPts val="5103"/>
              </a:lnSpc>
            </a:pPr>
            <a:r>
              <a:rPr lang="en-US" sz="3600" dirty="0">
                <a:solidFill>
                  <a:srgbClr val="000000"/>
                </a:solidFill>
                <a:latin typeface="GH Guardian Headline 2"/>
                <a:ea typeface="GH Guardian Headline 2"/>
                <a:cs typeface="GH Guardian Headline 2"/>
                <a:sym typeface="GH Guardian Headline 2"/>
              </a:rPr>
              <a:t>The findings/figures show …</a:t>
            </a:r>
          </a:p>
          <a:p>
            <a:pPr algn="l">
              <a:lnSpc>
                <a:spcPts val="5103"/>
              </a:lnSpc>
            </a:pPr>
            <a:r>
              <a:rPr lang="en-US" sz="3600" dirty="0">
                <a:solidFill>
                  <a:srgbClr val="000000"/>
                </a:solidFill>
                <a:latin typeface="GH Guardian Headline 2"/>
                <a:ea typeface="GH Guardian Headline 2"/>
                <a:cs typeface="GH Guardian Headline 2"/>
                <a:sym typeface="GH Guardian Headline 2"/>
              </a:rPr>
              <a:t>It is understood that ...</a:t>
            </a:r>
          </a:p>
          <a:p>
            <a:pPr algn="l">
              <a:lnSpc>
                <a:spcPts val="5103"/>
              </a:lnSpc>
            </a:pPr>
            <a:endParaRPr lang="en-US" sz="3600" dirty="0">
              <a:solidFill>
                <a:srgbClr val="000000"/>
              </a:solidFill>
              <a:latin typeface="GH Guardian Headline 2"/>
              <a:ea typeface="GH Guardian Headline 2"/>
              <a:cs typeface="GH Guardian Headline 2"/>
              <a:sym typeface="GH Guardian Headline 2"/>
            </a:endParaRPr>
          </a:p>
        </p:txBody>
      </p:sp>
      <p:sp>
        <p:nvSpPr>
          <p:cNvPr id="19" name="TextBox 19"/>
          <p:cNvSpPr txBox="1"/>
          <p:nvPr/>
        </p:nvSpPr>
        <p:spPr>
          <a:xfrm>
            <a:off x="9502171" y="6847086"/>
            <a:ext cx="6352649" cy="1884640"/>
          </a:xfrm>
          <a:prstGeom prst="rect">
            <a:avLst/>
          </a:prstGeom>
        </p:spPr>
        <p:txBody>
          <a:bodyPr lIns="0" tIns="0" rIns="0" bIns="0" rtlCol="0" anchor="t">
            <a:spAutoFit/>
          </a:bodyPr>
          <a:lstStyle/>
          <a:p>
            <a:pPr algn="l">
              <a:lnSpc>
                <a:spcPts val="4803"/>
              </a:lnSpc>
            </a:pPr>
            <a:r>
              <a:rPr lang="en-US" sz="3430">
                <a:solidFill>
                  <a:srgbClr val="000000"/>
                </a:solidFill>
                <a:latin typeface="GH Guardian Headline 2"/>
                <a:ea typeface="GH Guardian Headline 2"/>
                <a:cs typeface="GH Guardian Headline 2"/>
                <a:sym typeface="GH Guardian Headline 2"/>
              </a:rPr>
              <a:t>Greta Thunberg </a:t>
            </a:r>
            <a:r>
              <a:rPr lang="en-US" sz="3430" u="sng">
                <a:solidFill>
                  <a:srgbClr val="000000"/>
                </a:solidFill>
                <a:latin typeface="GH Guardian Headline 2"/>
                <a:ea typeface="GH Guardian Headline 2"/>
                <a:cs typeface="GH Guardian Headline 2"/>
                <a:sym typeface="GH Guardian Headline 2"/>
              </a:rPr>
              <a:t>has criticised</a:t>
            </a:r>
            <a:r>
              <a:rPr lang="en-US" sz="3430">
                <a:solidFill>
                  <a:srgbClr val="000000"/>
                </a:solidFill>
                <a:latin typeface="GH Guardian Headline 2"/>
                <a:ea typeface="GH Guardian Headline 2"/>
                <a:cs typeface="GH Guardian Headline 2"/>
                <a:sym typeface="GH Guardian Headline 2"/>
              </a:rPr>
              <a:t> world leaders for not doing enough about the climate crisis.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611277" y="2078620"/>
            <a:ext cx="8136161" cy="7311836"/>
            <a:chOff x="0" y="0"/>
            <a:chExt cx="2142857" cy="1925751"/>
          </a:xfrm>
        </p:grpSpPr>
        <p:sp>
          <p:nvSpPr>
            <p:cNvPr id="3" name="Freeform 3"/>
            <p:cNvSpPr/>
            <p:nvPr/>
          </p:nvSpPr>
          <p:spPr>
            <a:xfrm>
              <a:off x="0" y="0"/>
              <a:ext cx="2142857" cy="1925751"/>
            </a:xfrm>
            <a:custGeom>
              <a:avLst/>
              <a:gdLst/>
              <a:ahLst/>
              <a:cxnLst/>
              <a:rect l="l" t="t" r="r" b="b"/>
              <a:pathLst>
                <a:path w="2142857" h="1925751">
                  <a:moveTo>
                    <a:pt x="0" y="0"/>
                  </a:moveTo>
                  <a:lnTo>
                    <a:pt x="2142857" y="0"/>
                  </a:lnTo>
                  <a:lnTo>
                    <a:pt x="2142857" y="1925751"/>
                  </a:lnTo>
                  <a:lnTo>
                    <a:pt x="0" y="1925751"/>
                  </a:lnTo>
                  <a:close/>
                </a:path>
              </a:pathLst>
            </a:custGeom>
            <a:solidFill>
              <a:srgbClr val="FFFFFF"/>
            </a:solidFill>
          </p:spPr>
        </p:sp>
        <p:sp>
          <p:nvSpPr>
            <p:cNvPr id="4" name="TextBox 4"/>
            <p:cNvSpPr txBox="1"/>
            <p:nvPr/>
          </p:nvSpPr>
          <p:spPr>
            <a:xfrm>
              <a:off x="0" y="-57150"/>
              <a:ext cx="2142857" cy="1982901"/>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grpSp>
        <p:nvGrpSpPr>
          <p:cNvPr id="6" name="Group 6"/>
          <p:cNvGrpSpPr/>
          <p:nvPr/>
        </p:nvGrpSpPr>
        <p:grpSpPr>
          <a:xfrm>
            <a:off x="9144000" y="2144832"/>
            <a:ext cx="8350495" cy="3866647"/>
            <a:chOff x="0" y="0"/>
            <a:chExt cx="1535923" cy="711200"/>
          </a:xfrm>
        </p:grpSpPr>
        <p:sp>
          <p:nvSpPr>
            <p:cNvPr id="7" name="Freeform 7"/>
            <p:cNvSpPr/>
            <p:nvPr/>
          </p:nvSpPr>
          <p:spPr>
            <a:xfrm>
              <a:off x="0" y="0"/>
              <a:ext cx="1535923" cy="711200"/>
            </a:xfrm>
            <a:custGeom>
              <a:avLst/>
              <a:gdLst/>
              <a:ahLst/>
              <a:cxnLst/>
              <a:rect l="l" t="t" r="r" b="b"/>
              <a:pathLst>
                <a:path w="1535923" h="711200">
                  <a:moveTo>
                    <a:pt x="1241175" y="0"/>
                  </a:moveTo>
                  <a:lnTo>
                    <a:pt x="282407" y="0"/>
                  </a:lnTo>
                  <a:cubicBezTo>
                    <a:pt x="126426" y="0"/>
                    <a:pt x="0" y="123512"/>
                    <a:pt x="0" y="275871"/>
                  </a:cubicBezTo>
                  <a:cubicBezTo>
                    <a:pt x="0" y="386169"/>
                    <a:pt x="66279" y="481310"/>
                    <a:pt x="162037" y="525451"/>
                  </a:cubicBezTo>
                  <a:lnTo>
                    <a:pt x="162037" y="711200"/>
                  </a:lnTo>
                  <a:lnTo>
                    <a:pt x="353844" y="551732"/>
                  </a:lnTo>
                  <a:lnTo>
                    <a:pt x="1241175" y="551732"/>
                  </a:lnTo>
                  <a:cubicBezTo>
                    <a:pt x="1409486" y="551732"/>
                    <a:pt x="1535923" y="428220"/>
                    <a:pt x="1535923" y="275861"/>
                  </a:cubicBezTo>
                  <a:cubicBezTo>
                    <a:pt x="1535935" y="123512"/>
                    <a:pt x="1409486" y="0"/>
                    <a:pt x="1241175" y="0"/>
                  </a:cubicBezTo>
                  <a:close/>
                </a:path>
              </a:pathLst>
            </a:custGeom>
            <a:solidFill>
              <a:srgbClr val="FFFFFF"/>
            </a:solidFill>
            <a:ln w="228600" cap="sq">
              <a:solidFill>
                <a:srgbClr val="F9B31D"/>
              </a:solidFill>
              <a:prstDash val="solid"/>
              <a:miter/>
            </a:ln>
          </p:spPr>
        </p:sp>
        <p:sp>
          <p:nvSpPr>
            <p:cNvPr id="8" name="TextBox 8"/>
            <p:cNvSpPr txBox="1"/>
            <p:nvPr/>
          </p:nvSpPr>
          <p:spPr>
            <a:xfrm>
              <a:off x="0" y="-19050"/>
              <a:ext cx="1535923" cy="539750"/>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a:off x="6172742" y="4613116"/>
            <a:ext cx="5955893" cy="5955893"/>
          </a:xfrm>
          <a:custGeom>
            <a:avLst/>
            <a:gdLst/>
            <a:ahLst/>
            <a:cxnLst/>
            <a:rect l="l" t="t" r="r" b="b"/>
            <a:pathLst>
              <a:path w="5955893" h="5955893">
                <a:moveTo>
                  <a:pt x="0" y="0"/>
                </a:moveTo>
                <a:lnTo>
                  <a:pt x="5955893" y="0"/>
                </a:lnTo>
                <a:lnTo>
                  <a:pt x="5955893" y="5955893"/>
                </a:lnTo>
                <a:lnTo>
                  <a:pt x="0" y="5955893"/>
                </a:lnTo>
                <a:lnTo>
                  <a:pt x="0" y="0"/>
                </a:lnTo>
                <a:close/>
              </a:path>
            </a:pathLst>
          </a:custGeom>
          <a:blipFill>
            <a:blip r:embed="rId3"/>
            <a:stretch>
              <a:fillRect/>
            </a:stretch>
          </a:blipFill>
        </p:spPr>
      </p:sp>
      <p:sp>
        <p:nvSpPr>
          <p:cNvPr id="10" name="TextBox 10"/>
          <p:cNvSpPr txBox="1"/>
          <p:nvPr/>
        </p:nvSpPr>
        <p:spPr>
          <a:xfrm>
            <a:off x="353014" y="52705"/>
            <a:ext cx="11639456" cy="1377629"/>
          </a:xfrm>
          <a:prstGeom prst="rect">
            <a:avLst/>
          </a:prstGeom>
        </p:spPr>
        <p:txBody>
          <a:bodyPr lIns="0" tIns="0" rIns="0" bIns="0" rtlCol="0" anchor="t">
            <a:spAutoFit/>
          </a:bodyPr>
          <a:lstStyle/>
          <a:p>
            <a:pPr algn="ctr">
              <a:lnSpc>
                <a:spcPts val="10167"/>
              </a:lnSpc>
            </a:pPr>
            <a:r>
              <a:rPr lang="en-US" sz="7262">
                <a:solidFill>
                  <a:srgbClr val="000000"/>
                </a:solidFill>
                <a:latin typeface="GH Guardian Headline 3"/>
                <a:ea typeface="GH Guardian Headline 3"/>
                <a:cs typeface="GH Guardian Headline 3"/>
                <a:sym typeface="GH Guardian Headline 3"/>
              </a:rPr>
              <a:t>News reporting language</a:t>
            </a:r>
          </a:p>
        </p:txBody>
      </p:sp>
      <p:sp>
        <p:nvSpPr>
          <p:cNvPr id="11" name="TextBox 11"/>
          <p:cNvSpPr txBox="1"/>
          <p:nvPr/>
        </p:nvSpPr>
        <p:spPr>
          <a:xfrm>
            <a:off x="850718" y="2430678"/>
            <a:ext cx="7053100" cy="7391073"/>
          </a:xfrm>
          <a:prstGeom prst="rect">
            <a:avLst/>
          </a:prstGeom>
        </p:spPr>
        <p:txBody>
          <a:bodyPr wrap="square" lIns="0" tIns="0" rIns="0" bIns="0" rtlCol="0" anchor="t">
            <a:spAutoFit/>
          </a:bodyPr>
          <a:lstStyle/>
          <a:p>
            <a:pPr algn="l">
              <a:lnSpc>
                <a:spcPts val="5803"/>
              </a:lnSpc>
            </a:pPr>
            <a:r>
              <a:rPr lang="en-US" sz="4145" dirty="0">
                <a:solidFill>
                  <a:srgbClr val="000000"/>
                </a:solidFill>
                <a:latin typeface="GH Guardian Headline 2"/>
                <a:ea typeface="GH Guardian Headline 2"/>
                <a:cs typeface="GH Guardian Headline 2"/>
                <a:sym typeface="GH Guardian Headline 2"/>
              </a:rPr>
              <a:t>In a statement …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In an interview …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A spokesperson for…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announced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revealed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claimed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added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stated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told … that ...</a:t>
            </a:r>
          </a:p>
          <a:p>
            <a:pPr algn="l">
              <a:lnSpc>
                <a:spcPts val="5803"/>
              </a:lnSpc>
            </a:pPr>
            <a:endParaRPr lang="en-US" sz="4145" dirty="0">
              <a:solidFill>
                <a:srgbClr val="000000"/>
              </a:solidFill>
              <a:latin typeface="GH Guardian Headline 2"/>
              <a:ea typeface="GH Guardian Headline 2"/>
              <a:cs typeface="GH Guardian Headline 2"/>
              <a:sym typeface="GH Guardian Headline 2"/>
            </a:endParaRPr>
          </a:p>
        </p:txBody>
      </p:sp>
      <p:sp>
        <p:nvSpPr>
          <p:cNvPr id="12" name="TextBox 12"/>
          <p:cNvSpPr txBox="1"/>
          <p:nvPr/>
        </p:nvSpPr>
        <p:spPr>
          <a:xfrm>
            <a:off x="10638675" y="2237743"/>
            <a:ext cx="6352649" cy="3496794"/>
          </a:xfrm>
          <a:prstGeom prst="rect">
            <a:avLst/>
          </a:prstGeom>
        </p:spPr>
        <p:txBody>
          <a:bodyPr lIns="0" tIns="0" rIns="0" bIns="0" rtlCol="0" anchor="t">
            <a:spAutoFit/>
          </a:bodyPr>
          <a:lstStyle/>
          <a:p>
            <a:pPr algn="l">
              <a:lnSpc>
                <a:spcPts val="6763"/>
              </a:lnSpc>
            </a:pPr>
            <a:r>
              <a:rPr lang="en-US" sz="4830" u="none">
                <a:solidFill>
                  <a:srgbClr val="000000"/>
                </a:solidFill>
                <a:latin typeface="GH Guardian Headline 2"/>
                <a:ea typeface="GH Guardian Headline 2"/>
                <a:cs typeface="GH Guardian Headline 2"/>
                <a:sym typeface="GH Guardian Headline 2"/>
              </a:rPr>
              <a:t>s</a:t>
            </a:r>
            <a:r>
              <a:rPr lang="en-US" sz="4830">
                <a:solidFill>
                  <a:srgbClr val="000000"/>
                </a:solidFill>
                <a:latin typeface="GH Guardian Headline 2"/>
                <a:ea typeface="GH Guardian Headline 2"/>
                <a:cs typeface="GH Guardian Headline 2"/>
                <a:sym typeface="GH Guardian Headline 2"/>
              </a:rPr>
              <a:t>a</a:t>
            </a:r>
            <a:r>
              <a:rPr lang="en-US" sz="4830" u="none">
                <a:solidFill>
                  <a:srgbClr val="000000"/>
                </a:solidFill>
                <a:latin typeface="GH Guardian Headline 2"/>
                <a:ea typeface="GH Guardian Headline 2"/>
                <a:cs typeface="GH Guardian Headline 2"/>
                <a:sym typeface="GH Guardian Headline 2"/>
              </a:rPr>
              <a:t>id</a:t>
            </a:r>
            <a:r>
              <a:rPr lang="en-US" sz="4830">
                <a:solidFill>
                  <a:srgbClr val="000000"/>
                </a:solidFill>
                <a:latin typeface="GH Guardian Headline 2"/>
                <a:ea typeface="GH Guardian Headline 2"/>
                <a:cs typeface="GH Guardian Headline 2"/>
                <a:sym typeface="GH Guardian Headline 2"/>
              </a:rPr>
              <a:t>                 added</a:t>
            </a:r>
          </a:p>
          <a:p>
            <a:pPr algn="l">
              <a:lnSpc>
                <a:spcPts val="6763"/>
              </a:lnSpc>
            </a:pPr>
            <a:endParaRPr lang="en-US" sz="4830">
              <a:solidFill>
                <a:srgbClr val="000000"/>
              </a:solidFill>
              <a:latin typeface="GH Guardian Headline 2"/>
              <a:ea typeface="GH Guardian Headline 2"/>
              <a:cs typeface="GH Guardian Headline 2"/>
              <a:sym typeface="GH Guardian Headline 2"/>
            </a:endParaRPr>
          </a:p>
          <a:p>
            <a:pPr algn="l">
              <a:lnSpc>
                <a:spcPts val="6763"/>
              </a:lnSpc>
            </a:pPr>
            <a:r>
              <a:rPr lang="en-US" sz="4830">
                <a:solidFill>
                  <a:srgbClr val="000000"/>
                </a:solidFill>
                <a:latin typeface="GH Guardian Headline 2"/>
                <a:ea typeface="GH Guardian Headline 2"/>
                <a:cs typeface="GH Guardian Headline 2"/>
                <a:sym typeface="GH Guardian Headline 2"/>
              </a:rPr>
              <a:t>stated            wrote </a:t>
            </a:r>
          </a:p>
          <a:p>
            <a:pPr algn="l">
              <a:lnSpc>
                <a:spcPts val="6763"/>
              </a:lnSpc>
            </a:pPr>
            <a:endParaRPr lang="en-US" sz="4830">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1578239" y="2149222"/>
            <a:ext cx="5547393" cy="1334135"/>
            <a:chOff x="0" y="0"/>
            <a:chExt cx="1461042" cy="351377"/>
          </a:xfrm>
        </p:grpSpPr>
        <p:sp>
          <p:nvSpPr>
            <p:cNvPr id="3" name="Freeform 3"/>
            <p:cNvSpPr/>
            <p:nvPr/>
          </p:nvSpPr>
          <p:spPr>
            <a:xfrm>
              <a:off x="0" y="0"/>
              <a:ext cx="1461042" cy="351377"/>
            </a:xfrm>
            <a:custGeom>
              <a:avLst/>
              <a:gdLst/>
              <a:ahLst/>
              <a:cxnLst/>
              <a:rect l="l" t="t" r="r" b="b"/>
              <a:pathLst>
                <a:path w="1461042" h="351377">
                  <a:moveTo>
                    <a:pt x="0" y="0"/>
                  </a:moveTo>
                  <a:lnTo>
                    <a:pt x="1461042" y="0"/>
                  </a:lnTo>
                  <a:lnTo>
                    <a:pt x="1461042" y="351377"/>
                  </a:lnTo>
                  <a:lnTo>
                    <a:pt x="0" y="351377"/>
                  </a:lnTo>
                  <a:close/>
                </a:path>
              </a:pathLst>
            </a:custGeom>
            <a:solidFill>
              <a:srgbClr val="FFFFFF"/>
            </a:solidFill>
          </p:spPr>
        </p:sp>
        <p:sp>
          <p:nvSpPr>
            <p:cNvPr id="4" name="TextBox 4"/>
            <p:cNvSpPr txBox="1"/>
            <p:nvPr/>
          </p:nvSpPr>
          <p:spPr>
            <a:xfrm>
              <a:off x="0" y="-57150"/>
              <a:ext cx="1461042" cy="408527"/>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grpSp>
        <p:nvGrpSpPr>
          <p:cNvPr id="6" name="Group 6"/>
          <p:cNvGrpSpPr/>
          <p:nvPr/>
        </p:nvGrpSpPr>
        <p:grpSpPr>
          <a:xfrm>
            <a:off x="11578239" y="3732187"/>
            <a:ext cx="5547393" cy="6399334"/>
            <a:chOff x="0" y="0"/>
            <a:chExt cx="1461042" cy="1685421"/>
          </a:xfrm>
        </p:grpSpPr>
        <p:sp>
          <p:nvSpPr>
            <p:cNvPr id="7" name="Freeform 7"/>
            <p:cNvSpPr/>
            <p:nvPr/>
          </p:nvSpPr>
          <p:spPr>
            <a:xfrm>
              <a:off x="0" y="0"/>
              <a:ext cx="1461042" cy="1685421"/>
            </a:xfrm>
            <a:custGeom>
              <a:avLst/>
              <a:gdLst/>
              <a:ahLst/>
              <a:cxnLst/>
              <a:rect l="l" t="t" r="r" b="b"/>
              <a:pathLst>
                <a:path w="1461042" h="1685421">
                  <a:moveTo>
                    <a:pt x="0" y="0"/>
                  </a:moveTo>
                  <a:lnTo>
                    <a:pt x="1461042" y="0"/>
                  </a:lnTo>
                  <a:lnTo>
                    <a:pt x="1461042" y="1685421"/>
                  </a:lnTo>
                  <a:lnTo>
                    <a:pt x="0" y="1685421"/>
                  </a:lnTo>
                  <a:close/>
                </a:path>
              </a:pathLst>
            </a:custGeom>
            <a:solidFill>
              <a:srgbClr val="FFFFFF"/>
            </a:solidFill>
          </p:spPr>
        </p:sp>
        <p:sp>
          <p:nvSpPr>
            <p:cNvPr id="8" name="TextBox 8"/>
            <p:cNvSpPr txBox="1"/>
            <p:nvPr/>
          </p:nvSpPr>
          <p:spPr>
            <a:xfrm>
              <a:off x="0" y="-57150"/>
              <a:ext cx="1461042" cy="1742571"/>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rot="1312771">
            <a:off x="384870" y="5036892"/>
            <a:ext cx="8327977" cy="3675258"/>
          </a:xfrm>
          <a:custGeom>
            <a:avLst/>
            <a:gdLst/>
            <a:ahLst/>
            <a:cxnLst/>
            <a:rect l="l" t="t" r="r" b="b"/>
            <a:pathLst>
              <a:path w="8327977" h="3675258">
                <a:moveTo>
                  <a:pt x="0" y="0"/>
                </a:moveTo>
                <a:lnTo>
                  <a:pt x="8327977" y="0"/>
                </a:lnTo>
                <a:lnTo>
                  <a:pt x="8327977" y="3675258"/>
                </a:lnTo>
                <a:lnTo>
                  <a:pt x="0" y="3675258"/>
                </a:lnTo>
                <a:lnTo>
                  <a:pt x="0" y="0"/>
                </a:lnTo>
                <a:close/>
              </a:path>
            </a:pathLst>
          </a:custGeom>
          <a:blipFill>
            <a:blip r:embed="rId3"/>
            <a:stretch>
              <a:fillRect/>
            </a:stretch>
          </a:blipFill>
        </p:spPr>
      </p:sp>
      <p:grpSp>
        <p:nvGrpSpPr>
          <p:cNvPr id="10" name="Group 10"/>
          <p:cNvGrpSpPr/>
          <p:nvPr/>
        </p:nvGrpSpPr>
        <p:grpSpPr>
          <a:xfrm>
            <a:off x="3423047" y="3732187"/>
            <a:ext cx="6900321" cy="1214342"/>
            <a:chOff x="0" y="0"/>
            <a:chExt cx="1817369" cy="319827"/>
          </a:xfrm>
        </p:grpSpPr>
        <p:sp>
          <p:nvSpPr>
            <p:cNvPr id="11" name="Freeform 11"/>
            <p:cNvSpPr/>
            <p:nvPr/>
          </p:nvSpPr>
          <p:spPr>
            <a:xfrm>
              <a:off x="0" y="0"/>
              <a:ext cx="1817369" cy="319827"/>
            </a:xfrm>
            <a:custGeom>
              <a:avLst/>
              <a:gdLst/>
              <a:ahLst/>
              <a:cxnLst/>
              <a:rect l="l" t="t" r="r" b="b"/>
              <a:pathLst>
                <a:path w="1817369" h="319827">
                  <a:moveTo>
                    <a:pt x="0" y="0"/>
                  </a:moveTo>
                  <a:lnTo>
                    <a:pt x="1817369" y="0"/>
                  </a:lnTo>
                  <a:lnTo>
                    <a:pt x="1817369" y="319827"/>
                  </a:lnTo>
                  <a:lnTo>
                    <a:pt x="0" y="319827"/>
                  </a:lnTo>
                  <a:close/>
                </a:path>
              </a:pathLst>
            </a:custGeom>
            <a:solidFill>
              <a:srgbClr val="FFFFFF"/>
            </a:solidFill>
          </p:spPr>
        </p:sp>
        <p:sp>
          <p:nvSpPr>
            <p:cNvPr id="12" name="TextBox 12"/>
            <p:cNvSpPr txBox="1"/>
            <p:nvPr/>
          </p:nvSpPr>
          <p:spPr>
            <a:xfrm>
              <a:off x="0" y="-57150"/>
              <a:ext cx="1817369" cy="376977"/>
            </a:xfrm>
            <a:prstGeom prst="rect">
              <a:avLst/>
            </a:prstGeom>
          </p:spPr>
          <p:txBody>
            <a:bodyPr lIns="50800" tIns="50800" rIns="50800" bIns="50800" rtlCol="0" anchor="ctr"/>
            <a:lstStyle/>
            <a:p>
              <a:pPr algn="ctr">
                <a:lnSpc>
                  <a:spcPts val="1960"/>
                </a:lnSpc>
              </a:pPr>
              <a:endParaRPr/>
            </a:p>
          </p:txBody>
        </p:sp>
      </p:grpSp>
      <p:grpSp>
        <p:nvGrpSpPr>
          <p:cNvPr id="13" name="Group 13"/>
          <p:cNvGrpSpPr/>
          <p:nvPr/>
        </p:nvGrpSpPr>
        <p:grpSpPr>
          <a:xfrm>
            <a:off x="10323369" y="3827198"/>
            <a:ext cx="1119331" cy="1119331"/>
            <a:chOff x="0" y="0"/>
            <a:chExt cx="812800" cy="812800"/>
          </a:xfrm>
        </p:grpSpPr>
        <p:sp>
          <p:nvSpPr>
            <p:cNvPr id="14" name="Freeform 14"/>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15" name="TextBox 15"/>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16" name="TextBox 16"/>
          <p:cNvSpPr txBox="1"/>
          <p:nvPr/>
        </p:nvSpPr>
        <p:spPr>
          <a:xfrm>
            <a:off x="353014" y="52705"/>
            <a:ext cx="14675375" cy="1377629"/>
          </a:xfrm>
          <a:prstGeom prst="rect">
            <a:avLst/>
          </a:prstGeom>
        </p:spPr>
        <p:txBody>
          <a:bodyPr lIns="0" tIns="0" rIns="0" bIns="0" rtlCol="0" anchor="t">
            <a:spAutoFit/>
          </a:bodyPr>
          <a:lstStyle/>
          <a:p>
            <a:pPr algn="ctr">
              <a:lnSpc>
                <a:spcPts val="10167"/>
              </a:lnSpc>
            </a:pPr>
            <a:r>
              <a:rPr lang="en-US" sz="7262">
                <a:solidFill>
                  <a:srgbClr val="000000"/>
                </a:solidFill>
                <a:latin typeface="GH Guardian Headline 3"/>
                <a:ea typeface="GH Guardian Headline 3"/>
                <a:cs typeface="GH Guardian Headline 3"/>
                <a:sym typeface="GH Guardian Headline 3"/>
              </a:rPr>
              <a:t>News reporting sentence starters</a:t>
            </a:r>
          </a:p>
        </p:txBody>
      </p:sp>
      <p:sp>
        <p:nvSpPr>
          <p:cNvPr id="17" name="TextBox 17"/>
          <p:cNvSpPr txBox="1"/>
          <p:nvPr/>
        </p:nvSpPr>
        <p:spPr>
          <a:xfrm>
            <a:off x="11725474" y="2358047"/>
            <a:ext cx="6900321" cy="658898"/>
          </a:xfrm>
          <a:prstGeom prst="rect">
            <a:avLst/>
          </a:prstGeom>
        </p:spPr>
        <p:txBody>
          <a:bodyPr lIns="0" tIns="0" rIns="0" bIns="0" rtlCol="0" anchor="t">
            <a:spAutoFit/>
          </a:bodyPr>
          <a:lstStyle/>
          <a:p>
            <a:pPr algn="l">
              <a:lnSpc>
                <a:spcPts val="5660"/>
              </a:lnSpc>
            </a:pPr>
            <a:r>
              <a:rPr lang="en-US" sz="4042" b="1" dirty="0">
                <a:solidFill>
                  <a:srgbClr val="000000"/>
                </a:solidFill>
                <a:latin typeface="GH Guardian Headline 3"/>
                <a:ea typeface="GH Guardian Headline 3"/>
                <a:cs typeface="GH Guardian Headline 3"/>
                <a:sym typeface="GH Guardian Headline 3"/>
              </a:rPr>
              <a:t>Prepositions/adverbs</a:t>
            </a:r>
          </a:p>
        </p:txBody>
      </p:sp>
      <p:sp>
        <p:nvSpPr>
          <p:cNvPr id="18" name="TextBox 18"/>
          <p:cNvSpPr txBox="1"/>
          <p:nvPr/>
        </p:nvSpPr>
        <p:spPr>
          <a:xfrm>
            <a:off x="11725474" y="3712898"/>
            <a:ext cx="6922347" cy="7104304"/>
          </a:xfrm>
          <a:prstGeom prst="rect">
            <a:avLst/>
          </a:prstGeom>
        </p:spPr>
        <p:txBody>
          <a:bodyPr lIns="0" tIns="0" rIns="0" bIns="0" rtlCol="0" anchor="t">
            <a:spAutoFit/>
          </a:bodyPr>
          <a:lstStyle/>
          <a:p>
            <a:pPr algn="l">
              <a:lnSpc>
                <a:spcPts val="4212"/>
              </a:lnSpc>
            </a:pPr>
            <a:r>
              <a:rPr lang="en-US" sz="3008">
                <a:solidFill>
                  <a:srgbClr val="000000"/>
                </a:solidFill>
                <a:latin typeface="GH Guardian Headline 2"/>
                <a:ea typeface="GH Guardian Headline 2"/>
                <a:cs typeface="GH Guardian Headline 2"/>
                <a:sym typeface="GH Guardian Headline 2"/>
              </a:rPr>
              <a:t>During </a:t>
            </a:r>
          </a:p>
          <a:p>
            <a:pPr algn="l">
              <a:lnSpc>
                <a:spcPts val="4212"/>
              </a:lnSpc>
            </a:pPr>
            <a:r>
              <a:rPr lang="en-US" sz="3008">
                <a:solidFill>
                  <a:srgbClr val="000000"/>
                </a:solidFill>
                <a:latin typeface="GH Guardian Headline 2"/>
                <a:ea typeface="GH Guardian Headline 2"/>
                <a:cs typeface="GH Guardian Headline 2"/>
                <a:sym typeface="GH Guardian Headline 2"/>
              </a:rPr>
              <a:t>Since</a:t>
            </a:r>
          </a:p>
          <a:p>
            <a:pPr algn="l">
              <a:lnSpc>
                <a:spcPts val="4212"/>
              </a:lnSpc>
            </a:pPr>
            <a:r>
              <a:rPr lang="en-US" sz="3008">
                <a:solidFill>
                  <a:srgbClr val="000000"/>
                </a:solidFill>
                <a:latin typeface="GH Guardian Headline 2"/>
                <a:ea typeface="GH Guardian Headline 2"/>
                <a:cs typeface="GH Guardian Headline 2"/>
                <a:sym typeface="GH Guardian Headline 2"/>
              </a:rPr>
              <a:t>In … (February)</a:t>
            </a:r>
          </a:p>
          <a:p>
            <a:pPr algn="l">
              <a:lnSpc>
                <a:spcPts val="4212"/>
              </a:lnSpc>
            </a:pPr>
            <a:r>
              <a:rPr lang="en-US" sz="3008">
                <a:solidFill>
                  <a:srgbClr val="000000"/>
                </a:solidFill>
                <a:latin typeface="GH Guardian Headline 2"/>
                <a:ea typeface="GH Guardian Headline 2"/>
                <a:cs typeface="GH Guardian Headline 2"/>
                <a:sym typeface="GH Guardian Headline 2"/>
              </a:rPr>
              <a:t>On ... (Thursday)</a:t>
            </a:r>
          </a:p>
          <a:p>
            <a:pPr algn="l">
              <a:lnSpc>
                <a:spcPts val="4212"/>
              </a:lnSpc>
            </a:pPr>
            <a:r>
              <a:rPr lang="en-US" sz="3008">
                <a:solidFill>
                  <a:srgbClr val="000000"/>
                </a:solidFill>
                <a:latin typeface="GH Guardian Headline 2"/>
                <a:ea typeface="GH Guardian Headline 2"/>
                <a:cs typeface="GH Guardian Headline 2"/>
                <a:sym typeface="GH Guardian Headline 2"/>
              </a:rPr>
              <a:t>Soon</a:t>
            </a:r>
          </a:p>
          <a:p>
            <a:pPr algn="l">
              <a:lnSpc>
                <a:spcPts val="4212"/>
              </a:lnSpc>
            </a:pPr>
            <a:r>
              <a:rPr lang="en-US" sz="3008">
                <a:solidFill>
                  <a:srgbClr val="000000"/>
                </a:solidFill>
                <a:latin typeface="GH Guardian Headline 2"/>
                <a:ea typeface="GH Guardian Headline 2"/>
                <a:cs typeface="GH Guardian Headline 2"/>
                <a:sym typeface="GH Guardian Headline 2"/>
              </a:rPr>
              <a:t>Throughout</a:t>
            </a:r>
          </a:p>
          <a:p>
            <a:pPr algn="l">
              <a:lnSpc>
                <a:spcPts val="4212"/>
              </a:lnSpc>
            </a:pPr>
            <a:r>
              <a:rPr lang="en-US" sz="3008">
                <a:solidFill>
                  <a:srgbClr val="000000"/>
                </a:solidFill>
                <a:latin typeface="GH Guardian Headline 2"/>
                <a:ea typeface="GH Guardian Headline 2"/>
                <a:cs typeface="GH Guardian Headline 2"/>
                <a:sym typeface="GH Guardian Headline 2"/>
              </a:rPr>
              <a:t>Now</a:t>
            </a:r>
          </a:p>
          <a:p>
            <a:pPr algn="l">
              <a:lnSpc>
                <a:spcPts val="4212"/>
              </a:lnSpc>
            </a:pPr>
            <a:r>
              <a:rPr lang="en-US" sz="3008">
                <a:solidFill>
                  <a:srgbClr val="000000"/>
                </a:solidFill>
                <a:latin typeface="GH Guardian Headline 2"/>
                <a:ea typeface="GH Guardian Headline 2"/>
                <a:cs typeface="GH Guardian Headline 2"/>
                <a:sym typeface="GH Guardian Headline 2"/>
              </a:rPr>
              <a:t>Later</a:t>
            </a:r>
          </a:p>
          <a:p>
            <a:pPr algn="l">
              <a:lnSpc>
                <a:spcPts val="4212"/>
              </a:lnSpc>
            </a:pPr>
            <a:r>
              <a:rPr lang="en-US" sz="3008">
                <a:solidFill>
                  <a:srgbClr val="000000"/>
                </a:solidFill>
                <a:latin typeface="GH Guardian Headline 2"/>
                <a:ea typeface="GH Guardian Headline 2"/>
                <a:cs typeface="GH Guardian Headline 2"/>
                <a:sym typeface="GH Guardian Headline 2"/>
              </a:rPr>
              <a:t>Last … (month)</a:t>
            </a:r>
          </a:p>
          <a:p>
            <a:pPr algn="l">
              <a:lnSpc>
                <a:spcPts val="4212"/>
              </a:lnSpc>
            </a:pPr>
            <a:r>
              <a:rPr lang="en-US" sz="3008">
                <a:solidFill>
                  <a:srgbClr val="000000"/>
                </a:solidFill>
                <a:latin typeface="GH Guardian Headline 2"/>
                <a:ea typeface="GH Guardian Headline 2"/>
                <a:cs typeface="GH Guardian Headline 2"/>
                <a:sym typeface="GH Guardian Headline 2"/>
              </a:rPr>
              <a:t>Earlier this … (summer)</a:t>
            </a:r>
          </a:p>
          <a:p>
            <a:pPr algn="l">
              <a:lnSpc>
                <a:spcPts val="4212"/>
              </a:lnSpc>
            </a:pPr>
            <a:r>
              <a:rPr lang="en-US" sz="3008">
                <a:solidFill>
                  <a:srgbClr val="000000"/>
                </a:solidFill>
                <a:latin typeface="GH Guardian Headline 2"/>
                <a:ea typeface="GH Guardian Headline 2"/>
                <a:cs typeface="GH Guardian Headline 2"/>
                <a:sym typeface="GH Guardian Headline 2"/>
              </a:rPr>
              <a:t>By ... (the end of the year)</a:t>
            </a:r>
          </a:p>
          <a:p>
            <a:pPr algn="l">
              <a:lnSpc>
                <a:spcPts val="4212"/>
              </a:lnSpc>
            </a:pPr>
            <a:r>
              <a:rPr lang="en-US" sz="3008">
                <a:solidFill>
                  <a:srgbClr val="000000"/>
                </a:solidFill>
                <a:latin typeface="GH Guardian Headline 2"/>
                <a:ea typeface="GH Guardian Headline 2"/>
                <a:cs typeface="GH Guardian Headline 2"/>
                <a:sym typeface="GH Guardian Headline 2"/>
              </a:rPr>
              <a:t>Meanwhile</a:t>
            </a:r>
          </a:p>
          <a:p>
            <a:pPr algn="l">
              <a:lnSpc>
                <a:spcPts val="5332"/>
              </a:lnSpc>
            </a:pPr>
            <a:endParaRPr lang="en-US" sz="3008">
              <a:solidFill>
                <a:srgbClr val="000000"/>
              </a:solidFill>
              <a:latin typeface="GH Guardian Headline 2"/>
              <a:ea typeface="GH Guardian Headline 2"/>
              <a:cs typeface="GH Guardian Headline 2"/>
              <a:sym typeface="GH Guardian Headline 2"/>
            </a:endParaRPr>
          </a:p>
        </p:txBody>
      </p:sp>
      <p:sp>
        <p:nvSpPr>
          <p:cNvPr id="19" name="TextBox 19"/>
          <p:cNvSpPr txBox="1"/>
          <p:nvPr/>
        </p:nvSpPr>
        <p:spPr>
          <a:xfrm>
            <a:off x="3846664" y="3881115"/>
            <a:ext cx="6900321" cy="76408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chronological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519806" y="1728106"/>
            <a:ext cx="15248388" cy="5937029"/>
            <a:chOff x="0" y="-514351"/>
            <a:chExt cx="20331183" cy="7916038"/>
          </a:xfrm>
        </p:grpSpPr>
        <p:sp>
          <p:nvSpPr>
            <p:cNvPr id="3" name="TextBox 3"/>
            <p:cNvSpPr txBox="1"/>
            <p:nvPr/>
          </p:nvSpPr>
          <p:spPr>
            <a:xfrm>
              <a:off x="4864134" y="-514351"/>
              <a:ext cx="10602915" cy="4869025"/>
            </a:xfrm>
            <a:prstGeom prst="rect">
              <a:avLst/>
            </a:prstGeom>
          </p:spPr>
          <p:txBody>
            <a:bodyPr lIns="0" tIns="0" rIns="0" bIns="0" rtlCol="0" anchor="t">
              <a:spAutoFit/>
            </a:bodyPr>
            <a:lstStyle/>
            <a:p>
              <a:pPr algn="ctr">
                <a:lnSpc>
                  <a:spcPts val="18694"/>
                </a:lnSpc>
              </a:pPr>
              <a:r>
                <a:rPr lang="en-US" sz="13353" b="1" dirty="0">
                  <a:solidFill>
                    <a:srgbClr val="000000"/>
                  </a:solidFill>
                  <a:latin typeface="GH Guardian Headline 3"/>
                  <a:ea typeface="GH Guardian Headline 3"/>
                  <a:cs typeface="GH Guardian Headline 3"/>
                  <a:sym typeface="GH Guardian Headline 3"/>
                </a:rPr>
                <a:t>Lesson 12</a:t>
              </a:r>
            </a:p>
            <a:p>
              <a:pPr algn="ctr">
                <a:lnSpc>
                  <a:spcPts val="3066"/>
                </a:lnSpc>
              </a:pPr>
              <a:endParaRPr lang="en-US" sz="13353" b="1" dirty="0">
                <a:solidFill>
                  <a:srgbClr val="000000"/>
                </a:solidFill>
                <a:latin typeface="GH Guardian Headline 3"/>
                <a:ea typeface="GH Guardian Headline 3"/>
                <a:cs typeface="GH Guardian Headline 3"/>
                <a:sym typeface="GH Guardian Headline 3"/>
              </a:endParaRPr>
            </a:p>
            <a:p>
              <a:pPr algn="ctr">
                <a:lnSpc>
                  <a:spcPts val="5096"/>
                </a:lnSpc>
              </a:pPr>
              <a:endParaRPr lang="en-US" sz="13353" b="1" dirty="0">
                <a:solidFill>
                  <a:srgbClr val="000000"/>
                </a:solidFill>
                <a:latin typeface="GH Guardian Headline 3"/>
                <a:ea typeface="GH Guardian Headline 3"/>
                <a:cs typeface="GH Guardian Headline 3"/>
                <a:sym typeface="GH Guardian Headline 3"/>
              </a:endParaRPr>
            </a:p>
          </p:txBody>
        </p:sp>
        <p:sp>
          <p:nvSpPr>
            <p:cNvPr id="4" name="TextBox 4"/>
            <p:cNvSpPr txBox="1"/>
            <p:nvPr/>
          </p:nvSpPr>
          <p:spPr>
            <a:xfrm>
              <a:off x="0" y="2649136"/>
              <a:ext cx="20331183" cy="4752551"/>
            </a:xfrm>
            <a:prstGeom prst="rect">
              <a:avLst/>
            </a:prstGeom>
          </p:spPr>
          <p:txBody>
            <a:bodyPr lIns="0" tIns="0" rIns="0" bIns="0" rtlCol="0" anchor="t">
              <a:spAutoFit/>
            </a:bodyPr>
            <a:lstStyle/>
            <a:p>
              <a:pPr algn="ctr">
                <a:lnSpc>
                  <a:spcPts val="13930"/>
                </a:lnSpc>
              </a:pPr>
              <a:r>
                <a:rPr lang="en-US" sz="9950">
                  <a:solidFill>
                    <a:srgbClr val="000000"/>
                  </a:solidFill>
                  <a:latin typeface="GH Guardian Headline 2"/>
                  <a:ea typeface="GH Guardian Headline 2"/>
                  <a:cs typeface="GH Guardian Headline 2"/>
                  <a:sym typeface="GH Guardian Headline 2"/>
                </a:rPr>
                <a:t>Recognising news report language</a:t>
              </a:r>
            </a:p>
          </p:txBody>
        </p:sp>
      </p:grpSp>
      <p:sp>
        <p:nvSpPr>
          <p:cNvPr id="5" name="Freeform 5"/>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
        <p:nvSpPr>
          <p:cNvPr id="3" name="TextBox 3"/>
          <p:cNvSpPr txBox="1"/>
          <p:nvPr/>
        </p:nvSpPr>
        <p:spPr>
          <a:xfrm>
            <a:off x="278762" y="69206"/>
            <a:ext cx="14675375" cy="1179875"/>
          </a:xfrm>
          <a:prstGeom prst="rect">
            <a:avLst/>
          </a:prstGeom>
        </p:spPr>
        <p:txBody>
          <a:bodyPr lIns="0" tIns="0" rIns="0" bIns="0" rtlCol="0" anchor="t">
            <a:spAutoFit/>
          </a:bodyPr>
          <a:lstStyle/>
          <a:p>
            <a:pPr algn="ctr">
              <a:lnSpc>
                <a:spcPts val="10167"/>
              </a:lnSpc>
            </a:pPr>
            <a:r>
              <a:rPr lang="en-US" sz="7262" b="1" dirty="0">
                <a:solidFill>
                  <a:srgbClr val="000000"/>
                </a:solidFill>
                <a:latin typeface="GH Guardian Headline 3"/>
                <a:ea typeface="GH Guardian Headline 3"/>
                <a:cs typeface="GH Guardian Headline 3"/>
                <a:sym typeface="GH Guardian Headline 3"/>
              </a:rPr>
              <a:t>News reporting sentence starters</a:t>
            </a:r>
          </a:p>
        </p:txBody>
      </p:sp>
      <p:grpSp>
        <p:nvGrpSpPr>
          <p:cNvPr id="4" name="Group 4"/>
          <p:cNvGrpSpPr/>
          <p:nvPr/>
        </p:nvGrpSpPr>
        <p:grpSpPr>
          <a:xfrm>
            <a:off x="2170065" y="3140490"/>
            <a:ext cx="6900321" cy="1214342"/>
            <a:chOff x="0" y="0"/>
            <a:chExt cx="1817369" cy="319827"/>
          </a:xfrm>
        </p:grpSpPr>
        <p:sp>
          <p:nvSpPr>
            <p:cNvPr id="5" name="Freeform 5"/>
            <p:cNvSpPr/>
            <p:nvPr/>
          </p:nvSpPr>
          <p:spPr>
            <a:xfrm>
              <a:off x="0" y="0"/>
              <a:ext cx="1817369" cy="319827"/>
            </a:xfrm>
            <a:custGeom>
              <a:avLst/>
              <a:gdLst/>
              <a:ahLst/>
              <a:cxnLst/>
              <a:rect l="l" t="t" r="r" b="b"/>
              <a:pathLst>
                <a:path w="1817369" h="319827">
                  <a:moveTo>
                    <a:pt x="0" y="0"/>
                  </a:moveTo>
                  <a:lnTo>
                    <a:pt x="1817369" y="0"/>
                  </a:lnTo>
                  <a:lnTo>
                    <a:pt x="1817369" y="319827"/>
                  </a:lnTo>
                  <a:lnTo>
                    <a:pt x="0" y="319827"/>
                  </a:lnTo>
                  <a:close/>
                </a:path>
              </a:pathLst>
            </a:custGeom>
            <a:solidFill>
              <a:srgbClr val="FFFFFF"/>
            </a:solidFill>
          </p:spPr>
        </p:sp>
        <p:sp>
          <p:nvSpPr>
            <p:cNvPr id="6" name="TextBox 6"/>
            <p:cNvSpPr txBox="1"/>
            <p:nvPr/>
          </p:nvSpPr>
          <p:spPr>
            <a:xfrm>
              <a:off x="0" y="-57150"/>
              <a:ext cx="1817369" cy="376977"/>
            </a:xfrm>
            <a:prstGeom prst="rect">
              <a:avLst/>
            </a:prstGeom>
          </p:spPr>
          <p:txBody>
            <a:bodyPr lIns="50800" tIns="50800" rIns="50800" bIns="50800" rtlCol="0" anchor="ctr"/>
            <a:lstStyle/>
            <a:p>
              <a:pPr algn="ctr">
                <a:lnSpc>
                  <a:spcPts val="1960"/>
                </a:lnSpc>
              </a:pPr>
              <a:endParaRPr/>
            </a:p>
          </p:txBody>
        </p:sp>
      </p:grpSp>
      <p:grpSp>
        <p:nvGrpSpPr>
          <p:cNvPr id="7" name="Group 7"/>
          <p:cNvGrpSpPr/>
          <p:nvPr/>
        </p:nvGrpSpPr>
        <p:grpSpPr>
          <a:xfrm>
            <a:off x="9070387" y="3235501"/>
            <a:ext cx="1119331" cy="1119331"/>
            <a:chOff x="0" y="0"/>
            <a:chExt cx="812800" cy="812800"/>
          </a:xfrm>
        </p:grpSpPr>
        <p:sp>
          <p:nvSpPr>
            <p:cNvPr id="8" name="Freeform 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9" name="TextBox 9"/>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10" name="TextBox 10"/>
          <p:cNvSpPr txBox="1"/>
          <p:nvPr/>
        </p:nvSpPr>
        <p:spPr>
          <a:xfrm>
            <a:off x="2593682" y="3289418"/>
            <a:ext cx="6900321" cy="76408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chronological order</a:t>
            </a:r>
          </a:p>
        </p:txBody>
      </p:sp>
      <p:grpSp>
        <p:nvGrpSpPr>
          <p:cNvPr id="11" name="Group 11"/>
          <p:cNvGrpSpPr/>
          <p:nvPr/>
        </p:nvGrpSpPr>
        <p:grpSpPr>
          <a:xfrm>
            <a:off x="2170065" y="5473581"/>
            <a:ext cx="6900321" cy="1214342"/>
            <a:chOff x="0" y="0"/>
            <a:chExt cx="1817369" cy="319827"/>
          </a:xfrm>
        </p:grpSpPr>
        <p:sp>
          <p:nvSpPr>
            <p:cNvPr id="12" name="Freeform 12"/>
            <p:cNvSpPr/>
            <p:nvPr/>
          </p:nvSpPr>
          <p:spPr>
            <a:xfrm>
              <a:off x="0" y="0"/>
              <a:ext cx="1817369" cy="319827"/>
            </a:xfrm>
            <a:custGeom>
              <a:avLst/>
              <a:gdLst/>
              <a:ahLst/>
              <a:cxnLst/>
              <a:rect l="l" t="t" r="r" b="b"/>
              <a:pathLst>
                <a:path w="1817369" h="319827">
                  <a:moveTo>
                    <a:pt x="0" y="0"/>
                  </a:moveTo>
                  <a:lnTo>
                    <a:pt x="1817369" y="0"/>
                  </a:lnTo>
                  <a:lnTo>
                    <a:pt x="1817369" y="319827"/>
                  </a:lnTo>
                  <a:lnTo>
                    <a:pt x="0" y="319827"/>
                  </a:lnTo>
                  <a:close/>
                </a:path>
              </a:pathLst>
            </a:custGeom>
            <a:solidFill>
              <a:srgbClr val="FFFFFF"/>
            </a:solidFill>
          </p:spPr>
        </p:sp>
        <p:sp>
          <p:nvSpPr>
            <p:cNvPr id="13" name="TextBox 13"/>
            <p:cNvSpPr txBox="1"/>
            <p:nvPr/>
          </p:nvSpPr>
          <p:spPr>
            <a:xfrm>
              <a:off x="0" y="-57150"/>
              <a:ext cx="1817369" cy="376977"/>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9070387" y="5568592"/>
            <a:ext cx="1119331" cy="1119331"/>
            <a:chOff x="0" y="0"/>
            <a:chExt cx="812800" cy="812800"/>
          </a:xfrm>
        </p:grpSpPr>
        <p:sp>
          <p:nvSpPr>
            <p:cNvPr id="15" name="Freeform 1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16" name="TextBox 16"/>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17" name="TextBox 17"/>
          <p:cNvSpPr txBox="1"/>
          <p:nvPr/>
        </p:nvSpPr>
        <p:spPr>
          <a:xfrm>
            <a:off x="2397221" y="5622509"/>
            <a:ext cx="6900321" cy="76408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additional information</a:t>
            </a:r>
          </a:p>
        </p:txBody>
      </p:sp>
      <p:grpSp>
        <p:nvGrpSpPr>
          <p:cNvPr id="18" name="Group 18"/>
          <p:cNvGrpSpPr/>
          <p:nvPr/>
        </p:nvGrpSpPr>
        <p:grpSpPr>
          <a:xfrm>
            <a:off x="2170065" y="7934856"/>
            <a:ext cx="6900321" cy="1723494"/>
            <a:chOff x="0" y="0"/>
            <a:chExt cx="1817369" cy="453924"/>
          </a:xfrm>
        </p:grpSpPr>
        <p:sp>
          <p:nvSpPr>
            <p:cNvPr id="19" name="Freeform 19"/>
            <p:cNvSpPr/>
            <p:nvPr/>
          </p:nvSpPr>
          <p:spPr>
            <a:xfrm>
              <a:off x="0" y="0"/>
              <a:ext cx="1817369" cy="453924"/>
            </a:xfrm>
            <a:custGeom>
              <a:avLst/>
              <a:gdLst/>
              <a:ahLst/>
              <a:cxnLst/>
              <a:rect l="l" t="t" r="r" b="b"/>
              <a:pathLst>
                <a:path w="1817369" h="453924">
                  <a:moveTo>
                    <a:pt x="0" y="0"/>
                  </a:moveTo>
                  <a:lnTo>
                    <a:pt x="1817369" y="0"/>
                  </a:lnTo>
                  <a:lnTo>
                    <a:pt x="1817369" y="453924"/>
                  </a:lnTo>
                  <a:lnTo>
                    <a:pt x="0" y="453924"/>
                  </a:lnTo>
                  <a:close/>
                </a:path>
              </a:pathLst>
            </a:custGeom>
            <a:solidFill>
              <a:srgbClr val="FFFFFF"/>
            </a:solidFill>
          </p:spPr>
        </p:sp>
        <p:sp>
          <p:nvSpPr>
            <p:cNvPr id="20" name="TextBox 20"/>
            <p:cNvSpPr txBox="1"/>
            <p:nvPr/>
          </p:nvSpPr>
          <p:spPr>
            <a:xfrm>
              <a:off x="0" y="-57150"/>
              <a:ext cx="1817369" cy="511074"/>
            </a:xfrm>
            <a:prstGeom prst="rect">
              <a:avLst/>
            </a:prstGeom>
          </p:spPr>
          <p:txBody>
            <a:bodyPr lIns="50800" tIns="50800" rIns="50800" bIns="50800" rtlCol="0" anchor="ctr"/>
            <a:lstStyle/>
            <a:p>
              <a:pPr algn="ctr">
                <a:lnSpc>
                  <a:spcPts val="1960"/>
                </a:lnSpc>
              </a:pPr>
              <a:endParaRPr/>
            </a:p>
          </p:txBody>
        </p:sp>
      </p:grpSp>
      <p:grpSp>
        <p:nvGrpSpPr>
          <p:cNvPr id="21" name="Group 21"/>
          <p:cNvGrpSpPr/>
          <p:nvPr/>
        </p:nvGrpSpPr>
        <p:grpSpPr>
          <a:xfrm>
            <a:off x="9070387" y="8239656"/>
            <a:ext cx="1119331" cy="1119331"/>
            <a:chOff x="0" y="0"/>
            <a:chExt cx="812800" cy="812800"/>
          </a:xfrm>
        </p:grpSpPr>
        <p:sp>
          <p:nvSpPr>
            <p:cNvPr id="22" name="Freeform 22"/>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23" name="TextBox 23"/>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24" name="TextBox 24"/>
          <p:cNvSpPr txBox="1"/>
          <p:nvPr/>
        </p:nvSpPr>
        <p:spPr>
          <a:xfrm>
            <a:off x="2397221" y="8083784"/>
            <a:ext cx="6900321" cy="219283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emphasising information</a:t>
            </a:r>
          </a:p>
          <a:p>
            <a:pPr algn="l">
              <a:lnSpc>
                <a:spcPts val="5660"/>
              </a:lnSpc>
            </a:pPr>
            <a:endParaRPr lang="en-US" sz="4042">
              <a:solidFill>
                <a:srgbClr val="000000"/>
              </a:solidFill>
              <a:latin typeface="GH Guardian Headline 3"/>
              <a:ea typeface="GH Guardian Headline 3"/>
              <a:cs typeface="GH Guardian Headline 3"/>
              <a:sym typeface="GH Guardian Headline 3"/>
            </a:endParaRPr>
          </a:p>
        </p:txBody>
      </p:sp>
      <p:grpSp>
        <p:nvGrpSpPr>
          <p:cNvPr id="25" name="Group 25"/>
          <p:cNvGrpSpPr/>
          <p:nvPr/>
        </p:nvGrpSpPr>
        <p:grpSpPr>
          <a:xfrm>
            <a:off x="10189718" y="1280459"/>
            <a:ext cx="5547393" cy="1334135"/>
            <a:chOff x="0" y="0"/>
            <a:chExt cx="1461042" cy="351377"/>
          </a:xfrm>
        </p:grpSpPr>
        <p:sp>
          <p:nvSpPr>
            <p:cNvPr id="26" name="Freeform 26"/>
            <p:cNvSpPr/>
            <p:nvPr/>
          </p:nvSpPr>
          <p:spPr>
            <a:xfrm>
              <a:off x="0" y="0"/>
              <a:ext cx="1461042" cy="351377"/>
            </a:xfrm>
            <a:custGeom>
              <a:avLst/>
              <a:gdLst/>
              <a:ahLst/>
              <a:cxnLst/>
              <a:rect l="l" t="t" r="r" b="b"/>
              <a:pathLst>
                <a:path w="1461042" h="351377">
                  <a:moveTo>
                    <a:pt x="0" y="0"/>
                  </a:moveTo>
                  <a:lnTo>
                    <a:pt x="1461042" y="0"/>
                  </a:lnTo>
                  <a:lnTo>
                    <a:pt x="1461042" y="351377"/>
                  </a:lnTo>
                  <a:lnTo>
                    <a:pt x="0" y="351377"/>
                  </a:lnTo>
                  <a:close/>
                </a:path>
              </a:pathLst>
            </a:custGeom>
            <a:solidFill>
              <a:srgbClr val="FFFFFF"/>
            </a:solidFill>
          </p:spPr>
        </p:sp>
        <p:sp>
          <p:nvSpPr>
            <p:cNvPr id="27" name="TextBox 27"/>
            <p:cNvSpPr txBox="1"/>
            <p:nvPr/>
          </p:nvSpPr>
          <p:spPr>
            <a:xfrm>
              <a:off x="0" y="-57150"/>
              <a:ext cx="1461042" cy="408527"/>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a:off x="10189718" y="2863424"/>
            <a:ext cx="5547393" cy="1768475"/>
            <a:chOff x="0" y="0"/>
            <a:chExt cx="1461042" cy="465771"/>
          </a:xfrm>
        </p:grpSpPr>
        <p:sp>
          <p:nvSpPr>
            <p:cNvPr id="29" name="Freeform 29"/>
            <p:cNvSpPr/>
            <p:nvPr/>
          </p:nvSpPr>
          <p:spPr>
            <a:xfrm>
              <a:off x="0" y="0"/>
              <a:ext cx="1461042" cy="465771"/>
            </a:xfrm>
            <a:custGeom>
              <a:avLst/>
              <a:gdLst/>
              <a:ahLst/>
              <a:cxnLst/>
              <a:rect l="l" t="t" r="r" b="b"/>
              <a:pathLst>
                <a:path w="1461042" h="465771">
                  <a:moveTo>
                    <a:pt x="0" y="0"/>
                  </a:moveTo>
                  <a:lnTo>
                    <a:pt x="1461042" y="0"/>
                  </a:lnTo>
                  <a:lnTo>
                    <a:pt x="1461042" y="465771"/>
                  </a:lnTo>
                  <a:lnTo>
                    <a:pt x="0" y="465771"/>
                  </a:lnTo>
                  <a:close/>
                </a:path>
              </a:pathLst>
            </a:custGeom>
            <a:solidFill>
              <a:srgbClr val="FFFFFF"/>
            </a:solidFill>
          </p:spPr>
        </p:sp>
        <p:sp>
          <p:nvSpPr>
            <p:cNvPr id="30" name="TextBox 30"/>
            <p:cNvSpPr txBox="1"/>
            <p:nvPr/>
          </p:nvSpPr>
          <p:spPr>
            <a:xfrm>
              <a:off x="0" y="-57150"/>
              <a:ext cx="1461042" cy="522921"/>
            </a:xfrm>
            <a:prstGeom prst="rect">
              <a:avLst/>
            </a:prstGeom>
          </p:spPr>
          <p:txBody>
            <a:bodyPr lIns="50800" tIns="50800" rIns="50800" bIns="50800" rtlCol="0" anchor="ctr"/>
            <a:lstStyle/>
            <a:p>
              <a:pPr algn="ctr">
                <a:lnSpc>
                  <a:spcPts val="1960"/>
                </a:lnSpc>
              </a:pPr>
              <a:endParaRPr/>
            </a:p>
          </p:txBody>
        </p:sp>
      </p:grpSp>
      <p:sp>
        <p:nvSpPr>
          <p:cNvPr id="31" name="TextBox 31"/>
          <p:cNvSpPr txBox="1"/>
          <p:nvPr/>
        </p:nvSpPr>
        <p:spPr>
          <a:xfrm>
            <a:off x="10336953" y="1489283"/>
            <a:ext cx="6900321" cy="658898"/>
          </a:xfrm>
          <a:prstGeom prst="rect">
            <a:avLst/>
          </a:prstGeom>
        </p:spPr>
        <p:txBody>
          <a:bodyPr lIns="0" tIns="0" rIns="0" bIns="0" rtlCol="0" anchor="t">
            <a:spAutoFit/>
          </a:bodyPr>
          <a:lstStyle/>
          <a:p>
            <a:pPr algn="l">
              <a:lnSpc>
                <a:spcPts val="5660"/>
              </a:lnSpc>
            </a:pPr>
            <a:r>
              <a:rPr lang="en-US" sz="4042" b="1" dirty="0">
                <a:solidFill>
                  <a:srgbClr val="000000"/>
                </a:solidFill>
                <a:latin typeface="GH Guardian Headline 3"/>
                <a:ea typeface="GH Guardian Headline 3"/>
                <a:cs typeface="GH Guardian Headline 3"/>
                <a:sym typeface="GH Guardian Headline 3"/>
              </a:rPr>
              <a:t>Prepositions/adverbs</a:t>
            </a:r>
          </a:p>
        </p:txBody>
      </p:sp>
      <p:sp>
        <p:nvSpPr>
          <p:cNvPr id="32" name="TextBox 32"/>
          <p:cNvSpPr txBox="1"/>
          <p:nvPr/>
        </p:nvSpPr>
        <p:spPr>
          <a:xfrm>
            <a:off x="10336953" y="2844134"/>
            <a:ext cx="6473527" cy="2162064"/>
          </a:xfrm>
          <a:prstGeom prst="rect">
            <a:avLst/>
          </a:prstGeom>
        </p:spPr>
        <p:txBody>
          <a:bodyPr lIns="0" tIns="0" rIns="0" bIns="0" rtlCol="0" anchor="t">
            <a:spAutoFit/>
          </a:bodyPr>
          <a:lstStyle/>
          <a:p>
            <a:pPr algn="l">
              <a:lnSpc>
                <a:spcPts val="3939"/>
              </a:lnSpc>
            </a:pPr>
            <a:r>
              <a:rPr lang="en-US" sz="2813">
                <a:solidFill>
                  <a:srgbClr val="000000"/>
                </a:solidFill>
                <a:latin typeface="GH Guardian Headline 2"/>
                <a:ea typeface="GH Guardian Headline 2"/>
                <a:cs typeface="GH Guardian Headline 2"/>
                <a:sym typeface="GH Guardian Headline 2"/>
              </a:rPr>
              <a:t>Despite </a:t>
            </a:r>
          </a:p>
          <a:p>
            <a:pPr algn="l">
              <a:lnSpc>
                <a:spcPts val="3939"/>
              </a:lnSpc>
            </a:pPr>
            <a:r>
              <a:rPr lang="en-US" sz="2813">
                <a:solidFill>
                  <a:srgbClr val="000000"/>
                </a:solidFill>
                <a:latin typeface="GH Guardian Headline 2"/>
                <a:ea typeface="GH Guardian Headline 2"/>
                <a:cs typeface="GH Guardian Headline 2"/>
                <a:sym typeface="GH Guardian Headline 2"/>
              </a:rPr>
              <a:t>However </a:t>
            </a:r>
          </a:p>
          <a:p>
            <a:pPr algn="l">
              <a:lnSpc>
                <a:spcPts val="3939"/>
              </a:lnSpc>
            </a:pPr>
            <a:r>
              <a:rPr lang="en-US" sz="2813">
                <a:solidFill>
                  <a:srgbClr val="000000"/>
                </a:solidFill>
                <a:latin typeface="GH Guardian Headline 2"/>
                <a:ea typeface="GH Guardian Headline 2"/>
                <a:cs typeface="GH Guardian Headline 2"/>
                <a:sym typeface="GH Guardian Headline 2"/>
              </a:rPr>
              <a:t>Similarly</a:t>
            </a:r>
          </a:p>
          <a:p>
            <a:pPr algn="l">
              <a:lnSpc>
                <a:spcPts val="4986"/>
              </a:lnSpc>
            </a:pPr>
            <a:endParaRPr lang="en-US" sz="2813">
              <a:solidFill>
                <a:srgbClr val="000000"/>
              </a:solidFill>
              <a:latin typeface="GH Guardian Headline 2"/>
              <a:ea typeface="GH Guardian Headline 2"/>
              <a:cs typeface="GH Guardian Headline 2"/>
              <a:sym typeface="GH Guardian Headline 2"/>
            </a:endParaRPr>
          </a:p>
        </p:txBody>
      </p:sp>
      <p:grpSp>
        <p:nvGrpSpPr>
          <p:cNvPr id="33" name="Group 33"/>
          <p:cNvGrpSpPr/>
          <p:nvPr/>
        </p:nvGrpSpPr>
        <p:grpSpPr>
          <a:xfrm>
            <a:off x="10189718" y="5196515"/>
            <a:ext cx="5547393" cy="1768475"/>
            <a:chOff x="0" y="0"/>
            <a:chExt cx="1461042" cy="465771"/>
          </a:xfrm>
        </p:grpSpPr>
        <p:sp>
          <p:nvSpPr>
            <p:cNvPr id="34" name="Freeform 34"/>
            <p:cNvSpPr/>
            <p:nvPr/>
          </p:nvSpPr>
          <p:spPr>
            <a:xfrm>
              <a:off x="0" y="0"/>
              <a:ext cx="1461042" cy="465771"/>
            </a:xfrm>
            <a:custGeom>
              <a:avLst/>
              <a:gdLst/>
              <a:ahLst/>
              <a:cxnLst/>
              <a:rect l="l" t="t" r="r" b="b"/>
              <a:pathLst>
                <a:path w="1461042" h="465771">
                  <a:moveTo>
                    <a:pt x="0" y="0"/>
                  </a:moveTo>
                  <a:lnTo>
                    <a:pt x="1461042" y="0"/>
                  </a:lnTo>
                  <a:lnTo>
                    <a:pt x="1461042" y="465771"/>
                  </a:lnTo>
                  <a:lnTo>
                    <a:pt x="0" y="465771"/>
                  </a:lnTo>
                  <a:close/>
                </a:path>
              </a:pathLst>
            </a:custGeom>
            <a:solidFill>
              <a:srgbClr val="FFFFFF"/>
            </a:solidFill>
          </p:spPr>
        </p:sp>
        <p:sp>
          <p:nvSpPr>
            <p:cNvPr id="35" name="TextBox 35"/>
            <p:cNvSpPr txBox="1"/>
            <p:nvPr/>
          </p:nvSpPr>
          <p:spPr>
            <a:xfrm>
              <a:off x="0" y="-57150"/>
              <a:ext cx="1461042" cy="522921"/>
            </a:xfrm>
            <a:prstGeom prst="rect">
              <a:avLst/>
            </a:prstGeom>
          </p:spPr>
          <p:txBody>
            <a:bodyPr lIns="50800" tIns="50800" rIns="50800" bIns="50800" rtlCol="0" anchor="ctr"/>
            <a:lstStyle/>
            <a:p>
              <a:pPr algn="ctr">
                <a:lnSpc>
                  <a:spcPts val="1960"/>
                </a:lnSpc>
              </a:pPr>
              <a:endParaRPr/>
            </a:p>
          </p:txBody>
        </p:sp>
      </p:grpSp>
      <p:sp>
        <p:nvSpPr>
          <p:cNvPr id="36" name="TextBox 36"/>
          <p:cNvSpPr txBox="1"/>
          <p:nvPr/>
        </p:nvSpPr>
        <p:spPr>
          <a:xfrm>
            <a:off x="10336953" y="5234798"/>
            <a:ext cx="6473527" cy="2162064"/>
          </a:xfrm>
          <a:prstGeom prst="rect">
            <a:avLst/>
          </a:prstGeom>
        </p:spPr>
        <p:txBody>
          <a:bodyPr lIns="0" tIns="0" rIns="0" bIns="0" rtlCol="0" anchor="t">
            <a:spAutoFit/>
          </a:bodyPr>
          <a:lstStyle/>
          <a:p>
            <a:pPr algn="l">
              <a:lnSpc>
                <a:spcPts val="3939"/>
              </a:lnSpc>
            </a:pPr>
            <a:r>
              <a:rPr lang="en-US" sz="2813">
                <a:solidFill>
                  <a:srgbClr val="000000"/>
                </a:solidFill>
                <a:latin typeface="GH Guardian Headline 2"/>
                <a:ea typeface="GH Guardian Headline 2"/>
                <a:cs typeface="GH Guardian Headline 2"/>
                <a:sym typeface="GH Guardian Headline 2"/>
              </a:rPr>
              <a:t>In addition</a:t>
            </a:r>
          </a:p>
          <a:p>
            <a:pPr algn="l">
              <a:lnSpc>
                <a:spcPts val="3939"/>
              </a:lnSpc>
            </a:pPr>
            <a:r>
              <a:rPr lang="en-US" sz="2813">
                <a:solidFill>
                  <a:srgbClr val="000000"/>
                </a:solidFill>
                <a:latin typeface="GH Guardian Headline 2"/>
                <a:ea typeface="GH Guardian Headline 2"/>
                <a:cs typeface="GH Guardian Headline 2"/>
                <a:sym typeface="GH Guardian Headline 2"/>
              </a:rPr>
              <a:t>Also</a:t>
            </a:r>
          </a:p>
          <a:p>
            <a:pPr algn="l">
              <a:lnSpc>
                <a:spcPts val="3939"/>
              </a:lnSpc>
            </a:pPr>
            <a:r>
              <a:rPr lang="en-US" sz="2813">
                <a:solidFill>
                  <a:srgbClr val="000000"/>
                </a:solidFill>
                <a:latin typeface="GH Guardian Headline 2"/>
                <a:ea typeface="GH Guardian Headline 2"/>
                <a:cs typeface="GH Guardian Headline 2"/>
                <a:sym typeface="GH Guardian Headline 2"/>
              </a:rPr>
              <a:t>Another </a:t>
            </a:r>
          </a:p>
          <a:p>
            <a:pPr algn="l">
              <a:lnSpc>
                <a:spcPts val="4986"/>
              </a:lnSpc>
            </a:pPr>
            <a:endParaRPr lang="en-US" sz="2813">
              <a:solidFill>
                <a:srgbClr val="000000"/>
              </a:solidFill>
              <a:latin typeface="GH Guardian Headline 2"/>
              <a:ea typeface="GH Guardian Headline 2"/>
              <a:cs typeface="GH Guardian Headline 2"/>
              <a:sym typeface="GH Guardian Headline 2"/>
            </a:endParaRPr>
          </a:p>
        </p:txBody>
      </p:sp>
      <p:grpSp>
        <p:nvGrpSpPr>
          <p:cNvPr id="37" name="Group 37"/>
          <p:cNvGrpSpPr/>
          <p:nvPr/>
        </p:nvGrpSpPr>
        <p:grpSpPr>
          <a:xfrm>
            <a:off x="10189718" y="7587361"/>
            <a:ext cx="5547393" cy="2289209"/>
            <a:chOff x="0" y="0"/>
            <a:chExt cx="1461042" cy="602919"/>
          </a:xfrm>
        </p:grpSpPr>
        <p:sp>
          <p:nvSpPr>
            <p:cNvPr id="38" name="Freeform 38"/>
            <p:cNvSpPr/>
            <p:nvPr/>
          </p:nvSpPr>
          <p:spPr>
            <a:xfrm>
              <a:off x="0" y="0"/>
              <a:ext cx="1461042" cy="602919"/>
            </a:xfrm>
            <a:custGeom>
              <a:avLst/>
              <a:gdLst/>
              <a:ahLst/>
              <a:cxnLst/>
              <a:rect l="l" t="t" r="r" b="b"/>
              <a:pathLst>
                <a:path w="1461042" h="602919">
                  <a:moveTo>
                    <a:pt x="0" y="0"/>
                  </a:moveTo>
                  <a:lnTo>
                    <a:pt x="1461042" y="0"/>
                  </a:lnTo>
                  <a:lnTo>
                    <a:pt x="1461042" y="602919"/>
                  </a:lnTo>
                  <a:lnTo>
                    <a:pt x="0" y="602919"/>
                  </a:lnTo>
                  <a:close/>
                </a:path>
              </a:pathLst>
            </a:custGeom>
            <a:solidFill>
              <a:srgbClr val="FFFFFF"/>
            </a:solidFill>
          </p:spPr>
        </p:sp>
        <p:sp>
          <p:nvSpPr>
            <p:cNvPr id="39" name="TextBox 39"/>
            <p:cNvSpPr txBox="1"/>
            <p:nvPr/>
          </p:nvSpPr>
          <p:spPr>
            <a:xfrm>
              <a:off x="0" y="-57150"/>
              <a:ext cx="1461042" cy="660069"/>
            </a:xfrm>
            <a:prstGeom prst="rect">
              <a:avLst/>
            </a:prstGeom>
          </p:spPr>
          <p:txBody>
            <a:bodyPr lIns="50800" tIns="50800" rIns="50800" bIns="50800" rtlCol="0" anchor="ctr"/>
            <a:lstStyle/>
            <a:p>
              <a:pPr algn="ctr">
                <a:lnSpc>
                  <a:spcPts val="1960"/>
                </a:lnSpc>
              </a:pPr>
              <a:endParaRPr/>
            </a:p>
          </p:txBody>
        </p:sp>
      </p:grpSp>
      <p:sp>
        <p:nvSpPr>
          <p:cNvPr id="40" name="TextBox 40"/>
          <p:cNvSpPr txBox="1"/>
          <p:nvPr/>
        </p:nvSpPr>
        <p:spPr>
          <a:xfrm>
            <a:off x="10336953" y="7625644"/>
            <a:ext cx="6473527" cy="2660845"/>
          </a:xfrm>
          <a:prstGeom prst="rect">
            <a:avLst/>
          </a:prstGeom>
        </p:spPr>
        <p:txBody>
          <a:bodyPr lIns="0" tIns="0" rIns="0" bIns="0" rtlCol="0" anchor="t">
            <a:spAutoFit/>
          </a:bodyPr>
          <a:lstStyle/>
          <a:p>
            <a:pPr algn="l">
              <a:lnSpc>
                <a:spcPts val="3939"/>
              </a:lnSpc>
            </a:pPr>
            <a:r>
              <a:rPr lang="en-US" sz="2813">
                <a:solidFill>
                  <a:srgbClr val="000000"/>
                </a:solidFill>
                <a:latin typeface="GH Guardian Headline 2"/>
                <a:ea typeface="GH Guardian Headline 2"/>
                <a:cs typeface="GH Guardian Headline 2"/>
                <a:sym typeface="GH Guardian Headline 2"/>
              </a:rPr>
              <a:t>Crucially</a:t>
            </a:r>
          </a:p>
          <a:p>
            <a:pPr algn="l">
              <a:lnSpc>
                <a:spcPts val="3939"/>
              </a:lnSpc>
            </a:pPr>
            <a:r>
              <a:rPr lang="en-US" sz="2813">
                <a:solidFill>
                  <a:srgbClr val="000000"/>
                </a:solidFill>
                <a:latin typeface="GH Guardian Headline 2"/>
                <a:ea typeface="GH Guardian Headline 2"/>
                <a:cs typeface="GH Guardian Headline 2"/>
                <a:sym typeface="GH Guardian Headline 2"/>
              </a:rPr>
              <a:t>Importantly</a:t>
            </a:r>
          </a:p>
          <a:p>
            <a:pPr algn="l">
              <a:lnSpc>
                <a:spcPts val="3939"/>
              </a:lnSpc>
            </a:pPr>
            <a:r>
              <a:rPr lang="en-US" sz="2813">
                <a:solidFill>
                  <a:srgbClr val="000000"/>
                </a:solidFill>
                <a:latin typeface="GH Guardian Headline 2"/>
                <a:ea typeface="GH Guardian Headline 2"/>
                <a:cs typeface="GH Guardian Headline 2"/>
                <a:sym typeface="GH Guardian Headline 2"/>
              </a:rPr>
              <a:t>Significantly</a:t>
            </a:r>
          </a:p>
          <a:p>
            <a:pPr algn="l">
              <a:lnSpc>
                <a:spcPts val="3939"/>
              </a:lnSpc>
            </a:pPr>
            <a:r>
              <a:rPr lang="en-US" sz="2813">
                <a:solidFill>
                  <a:srgbClr val="000000"/>
                </a:solidFill>
                <a:latin typeface="GH Guardian Headline 2"/>
                <a:ea typeface="GH Guardian Headline 2"/>
                <a:cs typeface="GH Guardian Headline 2"/>
                <a:sym typeface="GH Guardian Headline 2"/>
              </a:rPr>
              <a:t>Ultimately</a:t>
            </a:r>
          </a:p>
          <a:p>
            <a:pPr algn="l">
              <a:lnSpc>
                <a:spcPts val="4986"/>
              </a:lnSpc>
            </a:pPr>
            <a:endParaRPr lang="en-US" sz="2813">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
        <p:nvSpPr>
          <p:cNvPr id="3" name="TextBox 3"/>
          <p:cNvSpPr txBox="1"/>
          <p:nvPr/>
        </p:nvSpPr>
        <p:spPr>
          <a:xfrm>
            <a:off x="353014" y="52705"/>
            <a:ext cx="14675375" cy="1179875"/>
          </a:xfrm>
          <a:prstGeom prst="rect">
            <a:avLst/>
          </a:prstGeom>
        </p:spPr>
        <p:txBody>
          <a:bodyPr lIns="0" tIns="0" rIns="0" bIns="0" rtlCol="0" anchor="t">
            <a:spAutoFit/>
          </a:bodyPr>
          <a:lstStyle/>
          <a:p>
            <a:pPr algn="ctr">
              <a:lnSpc>
                <a:spcPts val="10167"/>
              </a:lnSpc>
            </a:pPr>
            <a:r>
              <a:rPr lang="en-US" sz="7262" b="1" dirty="0">
                <a:solidFill>
                  <a:srgbClr val="000000"/>
                </a:solidFill>
                <a:latin typeface="GH Guardian Headline 3"/>
                <a:ea typeface="GH Guardian Headline 3"/>
                <a:cs typeface="GH Guardian Headline 3"/>
                <a:sym typeface="GH Guardian Headline 3"/>
              </a:rPr>
              <a:t>News reporting sentence starters</a:t>
            </a:r>
          </a:p>
        </p:txBody>
      </p:sp>
      <p:grpSp>
        <p:nvGrpSpPr>
          <p:cNvPr id="4" name="Group 4"/>
          <p:cNvGrpSpPr/>
          <p:nvPr/>
        </p:nvGrpSpPr>
        <p:grpSpPr>
          <a:xfrm>
            <a:off x="2170065" y="3781810"/>
            <a:ext cx="6900321" cy="1214342"/>
            <a:chOff x="0" y="0"/>
            <a:chExt cx="1817369" cy="319827"/>
          </a:xfrm>
        </p:grpSpPr>
        <p:sp>
          <p:nvSpPr>
            <p:cNvPr id="5" name="Freeform 5"/>
            <p:cNvSpPr/>
            <p:nvPr/>
          </p:nvSpPr>
          <p:spPr>
            <a:xfrm>
              <a:off x="0" y="0"/>
              <a:ext cx="1817369" cy="319827"/>
            </a:xfrm>
            <a:custGeom>
              <a:avLst/>
              <a:gdLst/>
              <a:ahLst/>
              <a:cxnLst/>
              <a:rect l="l" t="t" r="r" b="b"/>
              <a:pathLst>
                <a:path w="1817369" h="319827">
                  <a:moveTo>
                    <a:pt x="0" y="0"/>
                  </a:moveTo>
                  <a:lnTo>
                    <a:pt x="1817369" y="0"/>
                  </a:lnTo>
                  <a:lnTo>
                    <a:pt x="1817369" y="319827"/>
                  </a:lnTo>
                  <a:lnTo>
                    <a:pt x="0" y="319827"/>
                  </a:lnTo>
                  <a:close/>
                </a:path>
              </a:pathLst>
            </a:custGeom>
            <a:solidFill>
              <a:srgbClr val="FFFFFF"/>
            </a:solidFill>
          </p:spPr>
        </p:sp>
        <p:sp>
          <p:nvSpPr>
            <p:cNvPr id="6" name="TextBox 6"/>
            <p:cNvSpPr txBox="1"/>
            <p:nvPr/>
          </p:nvSpPr>
          <p:spPr>
            <a:xfrm>
              <a:off x="0" y="-57150"/>
              <a:ext cx="1817369" cy="376977"/>
            </a:xfrm>
            <a:prstGeom prst="rect">
              <a:avLst/>
            </a:prstGeom>
          </p:spPr>
          <p:txBody>
            <a:bodyPr lIns="50800" tIns="50800" rIns="50800" bIns="50800" rtlCol="0" anchor="ctr"/>
            <a:lstStyle/>
            <a:p>
              <a:pPr algn="ctr">
                <a:lnSpc>
                  <a:spcPts val="1960"/>
                </a:lnSpc>
              </a:pPr>
              <a:endParaRPr/>
            </a:p>
          </p:txBody>
        </p:sp>
      </p:grpSp>
      <p:grpSp>
        <p:nvGrpSpPr>
          <p:cNvPr id="7" name="Group 7"/>
          <p:cNvGrpSpPr/>
          <p:nvPr/>
        </p:nvGrpSpPr>
        <p:grpSpPr>
          <a:xfrm>
            <a:off x="9070387" y="3876820"/>
            <a:ext cx="1119331" cy="1119331"/>
            <a:chOff x="0" y="0"/>
            <a:chExt cx="812800" cy="812800"/>
          </a:xfrm>
        </p:grpSpPr>
        <p:sp>
          <p:nvSpPr>
            <p:cNvPr id="8" name="Freeform 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9" name="TextBox 9"/>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10" name="TextBox 10"/>
          <p:cNvSpPr txBox="1"/>
          <p:nvPr/>
        </p:nvSpPr>
        <p:spPr>
          <a:xfrm>
            <a:off x="2593682" y="3930737"/>
            <a:ext cx="6900321" cy="76408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chronological order</a:t>
            </a:r>
          </a:p>
        </p:txBody>
      </p:sp>
      <p:grpSp>
        <p:nvGrpSpPr>
          <p:cNvPr id="11" name="Group 11"/>
          <p:cNvGrpSpPr/>
          <p:nvPr/>
        </p:nvGrpSpPr>
        <p:grpSpPr>
          <a:xfrm>
            <a:off x="2170065" y="7338055"/>
            <a:ext cx="6900321" cy="1229937"/>
            <a:chOff x="0" y="0"/>
            <a:chExt cx="1817369" cy="323934"/>
          </a:xfrm>
        </p:grpSpPr>
        <p:sp>
          <p:nvSpPr>
            <p:cNvPr id="12" name="Freeform 12"/>
            <p:cNvSpPr/>
            <p:nvPr/>
          </p:nvSpPr>
          <p:spPr>
            <a:xfrm>
              <a:off x="0" y="0"/>
              <a:ext cx="1817369" cy="323934"/>
            </a:xfrm>
            <a:custGeom>
              <a:avLst/>
              <a:gdLst/>
              <a:ahLst/>
              <a:cxnLst/>
              <a:rect l="l" t="t" r="r" b="b"/>
              <a:pathLst>
                <a:path w="1817369" h="323934">
                  <a:moveTo>
                    <a:pt x="0" y="0"/>
                  </a:moveTo>
                  <a:lnTo>
                    <a:pt x="1817369" y="0"/>
                  </a:lnTo>
                  <a:lnTo>
                    <a:pt x="1817369" y="323934"/>
                  </a:lnTo>
                  <a:lnTo>
                    <a:pt x="0" y="323934"/>
                  </a:lnTo>
                  <a:close/>
                </a:path>
              </a:pathLst>
            </a:custGeom>
            <a:solidFill>
              <a:srgbClr val="FFFFFF"/>
            </a:solidFill>
          </p:spPr>
        </p:sp>
        <p:sp>
          <p:nvSpPr>
            <p:cNvPr id="13" name="TextBox 13"/>
            <p:cNvSpPr txBox="1"/>
            <p:nvPr/>
          </p:nvSpPr>
          <p:spPr>
            <a:xfrm>
              <a:off x="0" y="-57150"/>
              <a:ext cx="1817369" cy="381084"/>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9070387" y="7448661"/>
            <a:ext cx="1119331" cy="1119331"/>
            <a:chOff x="0" y="0"/>
            <a:chExt cx="812800" cy="812800"/>
          </a:xfrm>
        </p:grpSpPr>
        <p:sp>
          <p:nvSpPr>
            <p:cNvPr id="15" name="Freeform 1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3AAE0"/>
            </a:solidFill>
          </p:spPr>
        </p:sp>
        <p:sp>
          <p:nvSpPr>
            <p:cNvPr id="16" name="TextBox 16"/>
            <p:cNvSpPr txBox="1"/>
            <p:nvPr/>
          </p:nvSpPr>
          <p:spPr>
            <a:xfrm>
              <a:off x="0" y="146050"/>
              <a:ext cx="711200" cy="463550"/>
            </a:xfrm>
            <a:prstGeom prst="rect">
              <a:avLst/>
            </a:prstGeom>
          </p:spPr>
          <p:txBody>
            <a:bodyPr lIns="50800" tIns="50800" rIns="50800" bIns="50800" rtlCol="0" anchor="ctr"/>
            <a:lstStyle/>
            <a:p>
              <a:pPr algn="ctr">
                <a:lnSpc>
                  <a:spcPts val="1960"/>
                </a:lnSpc>
              </a:pPr>
              <a:endParaRPr/>
            </a:p>
          </p:txBody>
        </p:sp>
      </p:grpSp>
      <p:sp>
        <p:nvSpPr>
          <p:cNvPr id="17" name="TextBox 17"/>
          <p:cNvSpPr txBox="1"/>
          <p:nvPr/>
        </p:nvSpPr>
        <p:spPr>
          <a:xfrm>
            <a:off x="2593682" y="7494781"/>
            <a:ext cx="6900321" cy="764086"/>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For comparison</a:t>
            </a:r>
          </a:p>
        </p:txBody>
      </p:sp>
      <p:grpSp>
        <p:nvGrpSpPr>
          <p:cNvPr id="18" name="Group 18"/>
          <p:cNvGrpSpPr/>
          <p:nvPr/>
        </p:nvGrpSpPr>
        <p:grpSpPr>
          <a:xfrm>
            <a:off x="10189718" y="1648643"/>
            <a:ext cx="5547393" cy="1551300"/>
            <a:chOff x="0" y="0"/>
            <a:chExt cx="1461042" cy="408573"/>
          </a:xfrm>
        </p:grpSpPr>
        <p:sp>
          <p:nvSpPr>
            <p:cNvPr id="19" name="Freeform 19"/>
            <p:cNvSpPr/>
            <p:nvPr/>
          </p:nvSpPr>
          <p:spPr>
            <a:xfrm>
              <a:off x="0" y="0"/>
              <a:ext cx="1461042" cy="408573"/>
            </a:xfrm>
            <a:custGeom>
              <a:avLst/>
              <a:gdLst/>
              <a:ahLst/>
              <a:cxnLst/>
              <a:rect l="l" t="t" r="r" b="b"/>
              <a:pathLst>
                <a:path w="1461042" h="408573">
                  <a:moveTo>
                    <a:pt x="0" y="0"/>
                  </a:moveTo>
                  <a:lnTo>
                    <a:pt x="1461042" y="0"/>
                  </a:lnTo>
                  <a:lnTo>
                    <a:pt x="1461042" y="408573"/>
                  </a:lnTo>
                  <a:lnTo>
                    <a:pt x="0" y="408573"/>
                  </a:lnTo>
                  <a:close/>
                </a:path>
              </a:pathLst>
            </a:custGeom>
            <a:solidFill>
              <a:srgbClr val="FFFFFF"/>
            </a:solidFill>
          </p:spPr>
        </p:sp>
        <p:sp>
          <p:nvSpPr>
            <p:cNvPr id="20" name="TextBox 20"/>
            <p:cNvSpPr txBox="1"/>
            <p:nvPr/>
          </p:nvSpPr>
          <p:spPr>
            <a:xfrm>
              <a:off x="0" y="-57150"/>
              <a:ext cx="1461042" cy="465723"/>
            </a:xfrm>
            <a:prstGeom prst="rect">
              <a:avLst/>
            </a:prstGeom>
          </p:spPr>
          <p:txBody>
            <a:bodyPr lIns="50800" tIns="50800" rIns="50800" bIns="50800" rtlCol="0" anchor="ctr"/>
            <a:lstStyle/>
            <a:p>
              <a:pPr algn="ctr">
                <a:lnSpc>
                  <a:spcPts val="1960"/>
                </a:lnSpc>
              </a:pPr>
              <a:endParaRPr/>
            </a:p>
          </p:txBody>
        </p:sp>
      </p:grpSp>
      <p:grpSp>
        <p:nvGrpSpPr>
          <p:cNvPr id="21" name="Group 21"/>
          <p:cNvGrpSpPr/>
          <p:nvPr/>
        </p:nvGrpSpPr>
        <p:grpSpPr>
          <a:xfrm>
            <a:off x="10189718" y="3504743"/>
            <a:ext cx="5547393" cy="3113366"/>
            <a:chOff x="0" y="0"/>
            <a:chExt cx="1461042" cy="819981"/>
          </a:xfrm>
        </p:grpSpPr>
        <p:sp>
          <p:nvSpPr>
            <p:cNvPr id="22" name="Freeform 22"/>
            <p:cNvSpPr/>
            <p:nvPr/>
          </p:nvSpPr>
          <p:spPr>
            <a:xfrm>
              <a:off x="0" y="0"/>
              <a:ext cx="1461042" cy="819981"/>
            </a:xfrm>
            <a:custGeom>
              <a:avLst/>
              <a:gdLst/>
              <a:ahLst/>
              <a:cxnLst/>
              <a:rect l="l" t="t" r="r" b="b"/>
              <a:pathLst>
                <a:path w="1461042" h="819981">
                  <a:moveTo>
                    <a:pt x="0" y="0"/>
                  </a:moveTo>
                  <a:lnTo>
                    <a:pt x="1461042" y="0"/>
                  </a:lnTo>
                  <a:lnTo>
                    <a:pt x="1461042" y="819981"/>
                  </a:lnTo>
                  <a:lnTo>
                    <a:pt x="0" y="819981"/>
                  </a:lnTo>
                  <a:close/>
                </a:path>
              </a:pathLst>
            </a:custGeom>
            <a:solidFill>
              <a:srgbClr val="FFFFFF"/>
            </a:solidFill>
          </p:spPr>
        </p:sp>
        <p:sp>
          <p:nvSpPr>
            <p:cNvPr id="23" name="TextBox 23"/>
            <p:cNvSpPr txBox="1"/>
            <p:nvPr/>
          </p:nvSpPr>
          <p:spPr>
            <a:xfrm>
              <a:off x="0" y="-57150"/>
              <a:ext cx="1461042" cy="877131"/>
            </a:xfrm>
            <a:prstGeom prst="rect">
              <a:avLst/>
            </a:prstGeom>
          </p:spPr>
          <p:txBody>
            <a:bodyPr lIns="50800" tIns="50800" rIns="50800" bIns="50800" rtlCol="0" anchor="ctr"/>
            <a:lstStyle/>
            <a:p>
              <a:pPr algn="ctr">
                <a:lnSpc>
                  <a:spcPts val="1960"/>
                </a:lnSpc>
              </a:pPr>
              <a:endParaRPr/>
            </a:p>
          </p:txBody>
        </p:sp>
      </p:grpSp>
      <p:sp>
        <p:nvSpPr>
          <p:cNvPr id="24" name="TextBox 24"/>
          <p:cNvSpPr txBox="1"/>
          <p:nvPr/>
        </p:nvSpPr>
        <p:spPr>
          <a:xfrm>
            <a:off x="10964310" y="1608862"/>
            <a:ext cx="4274601" cy="1478461"/>
          </a:xfrm>
          <a:prstGeom prst="rect">
            <a:avLst/>
          </a:prstGeom>
        </p:spPr>
        <p:txBody>
          <a:bodyPr lIns="0" tIns="0" rIns="0" bIns="0" rtlCol="0" anchor="t">
            <a:spAutoFit/>
          </a:bodyPr>
          <a:lstStyle/>
          <a:p>
            <a:pPr algn="l">
              <a:lnSpc>
                <a:spcPts val="5660"/>
              </a:lnSpc>
            </a:pPr>
            <a:r>
              <a:rPr lang="en-US" sz="4042">
                <a:solidFill>
                  <a:srgbClr val="000000"/>
                </a:solidFill>
                <a:latin typeface="GH Guardian Headline 3"/>
                <a:ea typeface="GH Guardian Headline 3"/>
                <a:cs typeface="GH Guardian Headline 3"/>
                <a:sym typeface="GH Guardian Headline 3"/>
              </a:rPr>
              <a:t>Subordinating conjunctions</a:t>
            </a:r>
          </a:p>
        </p:txBody>
      </p:sp>
      <p:grpSp>
        <p:nvGrpSpPr>
          <p:cNvPr id="25" name="Group 25"/>
          <p:cNvGrpSpPr/>
          <p:nvPr/>
        </p:nvGrpSpPr>
        <p:grpSpPr>
          <a:xfrm>
            <a:off x="10189718" y="6829711"/>
            <a:ext cx="5547393" cy="2357232"/>
            <a:chOff x="0" y="0"/>
            <a:chExt cx="1461042" cy="620835"/>
          </a:xfrm>
        </p:grpSpPr>
        <p:sp>
          <p:nvSpPr>
            <p:cNvPr id="26" name="Freeform 26"/>
            <p:cNvSpPr/>
            <p:nvPr/>
          </p:nvSpPr>
          <p:spPr>
            <a:xfrm>
              <a:off x="0" y="0"/>
              <a:ext cx="1461042" cy="620835"/>
            </a:xfrm>
            <a:custGeom>
              <a:avLst/>
              <a:gdLst/>
              <a:ahLst/>
              <a:cxnLst/>
              <a:rect l="l" t="t" r="r" b="b"/>
              <a:pathLst>
                <a:path w="1461042" h="620835">
                  <a:moveTo>
                    <a:pt x="0" y="0"/>
                  </a:moveTo>
                  <a:lnTo>
                    <a:pt x="1461042" y="0"/>
                  </a:lnTo>
                  <a:lnTo>
                    <a:pt x="1461042" y="620835"/>
                  </a:lnTo>
                  <a:lnTo>
                    <a:pt x="0" y="620835"/>
                  </a:lnTo>
                  <a:close/>
                </a:path>
              </a:pathLst>
            </a:custGeom>
            <a:solidFill>
              <a:srgbClr val="FFFFFF"/>
            </a:solidFill>
          </p:spPr>
        </p:sp>
        <p:sp>
          <p:nvSpPr>
            <p:cNvPr id="27" name="TextBox 27"/>
            <p:cNvSpPr txBox="1"/>
            <p:nvPr/>
          </p:nvSpPr>
          <p:spPr>
            <a:xfrm>
              <a:off x="0" y="-57150"/>
              <a:ext cx="1461042" cy="677985"/>
            </a:xfrm>
            <a:prstGeom prst="rect">
              <a:avLst/>
            </a:prstGeom>
          </p:spPr>
          <p:txBody>
            <a:bodyPr lIns="50800" tIns="50800" rIns="50800" bIns="50800" rtlCol="0" anchor="ctr"/>
            <a:lstStyle/>
            <a:p>
              <a:pPr algn="ctr">
                <a:lnSpc>
                  <a:spcPts val="1960"/>
                </a:lnSpc>
              </a:pPr>
              <a:endParaRPr/>
            </a:p>
          </p:txBody>
        </p:sp>
      </p:grpSp>
      <p:sp>
        <p:nvSpPr>
          <p:cNvPr id="28" name="TextBox 28"/>
          <p:cNvSpPr txBox="1"/>
          <p:nvPr/>
        </p:nvSpPr>
        <p:spPr>
          <a:xfrm>
            <a:off x="10336953" y="3485453"/>
            <a:ext cx="6473527" cy="3658408"/>
          </a:xfrm>
          <a:prstGeom prst="rect">
            <a:avLst/>
          </a:prstGeom>
        </p:spPr>
        <p:txBody>
          <a:bodyPr lIns="0" tIns="0" rIns="0" bIns="0" rtlCol="0" anchor="t">
            <a:spAutoFit/>
          </a:bodyPr>
          <a:lstStyle/>
          <a:p>
            <a:pPr algn="l">
              <a:lnSpc>
                <a:spcPts val="3939"/>
              </a:lnSpc>
            </a:pPr>
            <a:r>
              <a:rPr lang="en-US" sz="2813">
                <a:solidFill>
                  <a:srgbClr val="000000"/>
                </a:solidFill>
                <a:latin typeface="GH Guardian Headline 2"/>
                <a:ea typeface="GH Guardian Headline 2"/>
                <a:cs typeface="GH Guardian Headline 2"/>
                <a:sym typeface="GH Guardian Headline 2"/>
              </a:rPr>
              <a:t>while </a:t>
            </a:r>
          </a:p>
          <a:p>
            <a:pPr algn="l">
              <a:lnSpc>
                <a:spcPts val="3939"/>
              </a:lnSpc>
            </a:pPr>
            <a:r>
              <a:rPr lang="en-US" sz="2813">
                <a:solidFill>
                  <a:srgbClr val="000000"/>
                </a:solidFill>
                <a:latin typeface="GH Guardian Headline 2"/>
                <a:ea typeface="GH Guardian Headline 2"/>
                <a:cs typeface="GH Guardian Headline 2"/>
                <a:sym typeface="GH Guardian Headline 2"/>
              </a:rPr>
              <a:t>after</a:t>
            </a:r>
          </a:p>
          <a:p>
            <a:pPr algn="l">
              <a:lnSpc>
                <a:spcPts val="3939"/>
              </a:lnSpc>
            </a:pPr>
            <a:r>
              <a:rPr lang="en-US" sz="2813">
                <a:solidFill>
                  <a:srgbClr val="000000"/>
                </a:solidFill>
                <a:latin typeface="GH Guardian Headline 2"/>
                <a:ea typeface="GH Guardian Headline 2"/>
                <a:cs typeface="GH Guardian Headline 2"/>
                <a:sym typeface="GH Guardian Headline 2"/>
              </a:rPr>
              <a:t>before</a:t>
            </a:r>
          </a:p>
          <a:p>
            <a:pPr algn="l">
              <a:lnSpc>
                <a:spcPts val="3939"/>
              </a:lnSpc>
            </a:pPr>
            <a:r>
              <a:rPr lang="en-US" sz="2813">
                <a:solidFill>
                  <a:srgbClr val="000000"/>
                </a:solidFill>
                <a:latin typeface="GH Guardian Headline 2"/>
                <a:ea typeface="GH Guardian Headline 2"/>
                <a:cs typeface="GH Guardian Headline 2"/>
                <a:sym typeface="GH Guardian Headline 2"/>
              </a:rPr>
              <a:t>when</a:t>
            </a:r>
          </a:p>
          <a:p>
            <a:pPr algn="l">
              <a:lnSpc>
                <a:spcPts val="3939"/>
              </a:lnSpc>
            </a:pPr>
            <a:r>
              <a:rPr lang="en-US" sz="2813">
                <a:solidFill>
                  <a:srgbClr val="000000"/>
                </a:solidFill>
                <a:latin typeface="GH Guardian Headline 2"/>
                <a:ea typeface="GH Guardian Headline 2"/>
                <a:cs typeface="GH Guardian Headline 2"/>
                <a:sym typeface="GH Guardian Headline 2"/>
              </a:rPr>
              <a:t>until</a:t>
            </a:r>
          </a:p>
          <a:p>
            <a:pPr algn="l">
              <a:lnSpc>
                <a:spcPts val="3939"/>
              </a:lnSpc>
            </a:pPr>
            <a:r>
              <a:rPr lang="en-US" sz="2813">
                <a:solidFill>
                  <a:srgbClr val="000000"/>
                </a:solidFill>
                <a:latin typeface="GH Guardian Headline 2"/>
                <a:ea typeface="GH Guardian Headline 2"/>
                <a:cs typeface="GH Guardian Headline 2"/>
                <a:sym typeface="GH Guardian Headline 2"/>
              </a:rPr>
              <a:t>once</a:t>
            </a:r>
          </a:p>
          <a:p>
            <a:pPr algn="l">
              <a:lnSpc>
                <a:spcPts val="4986"/>
              </a:lnSpc>
            </a:pPr>
            <a:endParaRPr lang="en-US" sz="2813">
              <a:solidFill>
                <a:srgbClr val="000000"/>
              </a:solidFill>
              <a:latin typeface="GH Guardian Headline 2"/>
              <a:ea typeface="GH Guardian Headline 2"/>
              <a:cs typeface="GH Guardian Headline 2"/>
              <a:sym typeface="GH Guardian Headline 2"/>
            </a:endParaRPr>
          </a:p>
        </p:txBody>
      </p:sp>
      <p:sp>
        <p:nvSpPr>
          <p:cNvPr id="29" name="TextBox 29"/>
          <p:cNvSpPr txBox="1"/>
          <p:nvPr/>
        </p:nvSpPr>
        <p:spPr>
          <a:xfrm>
            <a:off x="10336953" y="7096236"/>
            <a:ext cx="6473527" cy="2162064"/>
          </a:xfrm>
          <a:prstGeom prst="rect">
            <a:avLst/>
          </a:prstGeom>
        </p:spPr>
        <p:txBody>
          <a:bodyPr lIns="0" tIns="0" rIns="0" bIns="0" rtlCol="0" anchor="t">
            <a:spAutoFit/>
          </a:bodyPr>
          <a:lstStyle/>
          <a:p>
            <a:pPr algn="l">
              <a:lnSpc>
                <a:spcPts val="3939"/>
              </a:lnSpc>
            </a:pPr>
            <a:r>
              <a:rPr lang="en-US" sz="2813">
                <a:solidFill>
                  <a:srgbClr val="000000"/>
                </a:solidFill>
                <a:latin typeface="GH Guardian Headline 2"/>
                <a:ea typeface="GH Guardian Headline 2"/>
                <a:cs typeface="GH Guardian Headline 2"/>
                <a:sym typeface="GH Guardian Headline 2"/>
              </a:rPr>
              <a:t>although</a:t>
            </a:r>
          </a:p>
          <a:p>
            <a:pPr algn="l">
              <a:lnSpc>
                <a:spcPts val="3939"/>
              </a:lnSpc>
            </a:pPr>
            <a:r>
              <a:rPr lang="en-US" sz="2813">
                <a:solidFill>
                  <a:srgbClr val="000000"/>
                </a:solidFill>
                <a:latin typeface="GH Guardian Headline 2"/>
                <a:ea typeface="GH Guardian Headline 2"/>
                <a:cs typeface="GH Guardian Headline 2"/>
                <a:sym typeface="GH Guardian Headline 2"/>
              </a:rPr>
              <a:t>even though</a:t>
            </a:r>
          </a:p>
          <a:p>
            <a:pPr algn="l">
              <a:lnSpc>
                <a:spcPts val="3939"/>
              </a:lnSpc>
            </a:pPr>
            <a:r>
              <a:rPr lang="en-US" sz="2813">
                <a:solidFill>
                  <a:srgbClr val="000000"/>
                </a:solidFill>
                <a:latin typeface="GH Guardian Headline 2"/>
                <a:ea typeface="GH Guardian Headline 2"/>
                <a:cs typeface="GH Guardian Headline 2"/>
                <a:sym typeface="GH Guardian Headline 2"/>
              </a:rPr>
              <a:t>if</a:t>
            </a:r>
          </a:p>
          <a:p>
            <a:pPr algn="l">
              <a:lnSpc>
                <a:spcPts val="4986"/>
              </a:lnSpc>
            </a:pPr>
            <a:endParaRPr lang="en-US" sz="2813">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028700" y="1548411"/>
            <a:ext cx="16064205" cy="7190177"/>
          </a:xfrm>
          <a:custGeom>
            <a:avLst/>
            <a:gdLst/>
            <a:ahLst/>
            <a:cxnLst/>
            <a:rect l="l" t="t" r="r" b="b"/>
            <a:pathLst>
              <a:path w="16064205" h="7190177">
                <a:moveTo>
                  <a:pt x="0" y="0"/>
                </a:moveTo>
                <a:lnTo>
                  <a:pt x="16064205" y="0"/>
                </a:lnTo>
                <a:lnTo>
                  <a:pt x="16064205" y="7190178"/>
                </a:lnTo>
                <a:lnTo>
                  <a:pt x="0" y="7190178"/>
                </a:lnTo>
                <a:lnTo>
                  <a:pt x="0" y="0"/>
                </a:lnTo>
                <a:close/>
              </a:path>
            </a:pathLst>
          </a:custGeom>
          <a:blipFill>
            <a:blip r:embed="rId2"/>
            <a:stretch>
              <a:fillRect t="-77171" r="-291"/>
            </a:stretch>
          </a:blipFill>
        </p:spPr>
      </p:sp>
      <p:sp>
        <p:nvSpPr>
          <p:cNvPr id="3" name="Freeform 3"/>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245482" y="1028700"/>
            <a:ext cx="15797037" cy="8112715"/>
          </a:xfrm>
          <a:custGeom>
            <a:avLst/>
            <a:gdLst/>
            <a:ahLst/>
            <a:cxnLst/>
            <a:rect l="l" t="t" r="r" b="b"/>
            <a:pathLst>
              <a:path w="15797037" h="8112715">
                <a:moveTo>
                  <a:pt x="0" y="0"/>
                </a:moveTo>
                <a:lnTo>
                  <a:pt x="15797036" y="0"/>
                </a:lnTo>
                <a:lnTo>
                  <a:pt x="15797036" y="8112715"/>
                </a:lnTo>
                <a:lnTo>
                  <a:pt x="0" y="8112715"/>
                </a:lnTo>
                <a:lnTo>
                  <a:pt x="0" y="0"/>
                </a:lnTo>
                <a:close/>
              </a:path>
            </a:pathLst>
          </a:custGeom>
          <a:blipFill>
            <a:blip r:embed="rId2"/>
            <a:stretch>
              <a:fillRect/>
            </a:stretch>
          </a:blipFill>
        </p:spPr>
      </p:sp>
      <p:sp>
        <p:nvSpPr>
          <p:cNvPr id="3" name="Freeform 3"/>
          <p:cNvSpPr/>
          <p:nvPr/>
        </p:nvSpPr>
        <p:spPr>
          <a:xfrm>
            <a:off x="15988509" y="9258300"/>
            <a:ext cx="2108018" cy="906448"/>
          </a:xfrm>
          <a:custGeom>
            <a:avLst/>
            <a:gdLst/>
            <a:ahLst/>
            <a:cxnLst/>
            <a:rect l="l" t="t" r="r" b="b"/>
            <a:pathLst>
              <a:path w="2108018" h="906448">
                <a:moveTo>
                  <a:pt x="0" y="0"/>
                </a:moveTo>
                <a:lnTo>
                  <a:pt x="2108018" y="0"/>
                </a:lnTo>
                <a:lnTo>
                  <a:pt x="2108018" y="906448"/>
                </a:lnTo>
                <a:lnTo>
                  <a:pt x="0" y="906448"/>
                </a:lnTo>
                <a:lnTo>
                  <a:pt x="0" y="0"/>
                </a:lnTo>
                <a:close/>
              </a:path>
            </a:pathLst>
          </a:custGeom>
          <a:blipFill>
            <a:blip r:embed="rId3"/>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318230" y="851328"/>
            <a:ext cx="15651540" cy="8085263"/>
          </a:xfrm>
          <a:custGeom>
            <a:avLst/>
            <a:gdLst/>
            <a:ahLst/>
            <a:cxnLst/>
            <a:rect l="l" t="t" r="r" b="b"/>
            <a:pathLst>
              <a:path w="15651540" h="8085263">
                <a:moveTo>
                  <a:pt x="0" y="0"/>
                </a:moveTo>
                <a:lnTo>
                  <a:pt x="15651540" y="0"/>
                </a:lnTo>
                <a:lnTo>
                  <a:pt x="15651540" y="8085263"/>
                </a:lnTo>
                <a:lnTo>
                  <a:pt x="0" y="8085263"/>
                </a:lnTo>
                <a:lnTo>
                  <a:pt x="0" y="0"/>
                </a:lnTo>
                <a:close/>
              </a:path>
            </a:pathLst>
          </a:custGeom>
          <a:blipFill>
            <a:blip r:embed="rId2"/>
            <a:stretch>
              <a:fillRect/>
            </a:stretch>
          </a:blipFill>
        </p:spPr>
      </p:sp>
      <p:sp>
        <p:nvSpPr>
          <p:cNvPr id="3" name="Freeform 3"/>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319931" y="1028700"/>
            <a:ext cx="15648138" cy="7865033"/>
          </a:xfrm>
          <a:custGeom>
            <a:avLst/>
            <a:gdLst/>
            <a:ahLst/>
            <a:cxnLst/>
            <a:rect l="l" t="t" r="r" b="b"/>
            <a:pathLst>
              <a:path w="15648138" h="7865033">
                <a:moveTo>
                  <a:pt x="0" y="0"/>
                </a:moveTo>
                <a:lnTo>
                  <a:pt x="15648138" y="0"/>
                </a:lnTo>
                <a:lnTo>
                  <a:pt x="15648138" y="7865033"/>
                </a:lnTo>
                <a:lnTo>
                  <a:pt x="0" y="7865033"/>
                </a:lnTo>
                <a:lnTo>
                  <a:pt x="0" y="0"/>
                </a:lnTo>
                <a:close/>
              </a:path>
            </a:pathLst>
          </a:custGeom>
          <a:blipFill>
            <a:blip r:embed="rId2"/>
            <a:stretch>
              <a:fillRect/>
            </a:stretch>
          </a:blipFill>
        </p:spPr>
      </p:sp>
      <p:sp>
        <p:nvSpPr>
          <p:cNvPr id="3" name="Freeform 3"/>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416890" y="1028700"/>
            <a:ext cx="15454221" cy="7767566"/>
          </a:xfrm>
          <a:custGeom>
            <a:avLst/>
            <a:gdLst/>
            <a:ahLst/>
            <a:cxnLst/>
            <a:rect l="l" t="t" r="r" b="b"/>
            <a:pathLst>
              <a:path w="15454221" h="7767566">
                <a:moveTo>
                  <a:pt x="0" y="0"/>
                </a:moveTo>
                <a:lnTo>
                  <a:pt x="15454220" y="0"/>
                </a:lnTo>
                <a:lnTo>
                  <a:pt x="15454220" y="7767566"/>
                </a:lnTo>
                <a:lnTo>
                  <a:pt x="0" y="7767566"/>
                </a:lnTo>
                <a:lnTo>
                  <a:pt x="0" y="0"/>
                </a:lnTo>
                <a:close/>
              </a:path>
            </a:pathLst>
          </a:custGeom>
          <a:blipFill>
            <a:blip r:embed="rId2"/>
            <a:stretch>
              <a:fillRect/>
            </a:stretch>
          </a:blipFill>
        </p:spPr>
      </p:sp>
      <p:sp>
        <p:nvSpPr>
          <p:cNvPr id="3" name="Freeform 3"/>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3" name="TextBox 3"/>
          <p:cNvSpPr txBox="1"/>
          <p:nvPr/>
        </p:nvSpPr>
        <p:spPr>
          <a:xfrm>
            <a:off x="5029200" y="43578"/>
            <a:ext cx="7071147" cy="1411412"/>
          </a:xfrm>
          <a:prstGeom prst="rect">
            <a:avLst/>
          </a:prstGeom>
        </p:spPr>
        <p:txBody>
          <a:bodyPr wrap="square" lIns="0" tIns="0" rIns="0" bIns="0" rtlCol="0" anchor="t">
            <a:spAutoFit/>
          </a:bodyPr>
          <a:lstStyle/>
          <a:p>
            <a:pPr algn="ctr">
              <a:lnSpc>
                <a:spcPts val="12167"/>
              </a:lnSpc>
            </a:pPr>
            <a:r>
              <a:rPr lang="en-US" sz="8691" b="1" dirty="0">
                <a:solidFill>
                  <a:srgbClr val="FFFFFF"/>
                </a:solidFill>
                <a:latin typeface="GH Guardian Headline 3"/>
                <a:ea typeface="GH Guardian Headline 3"/>
                <a:cs typeface="GH Guardian Headline 3"/>
                <a:sym typeface="GH Guardian Headline 3"/>
              </a:rPr>
              <a:t>Let’s discuss</a:t>
            </a:r>
          </a:p>
        </p:txBody>
      </p:sp>
      <p:grpSp>
        <p:nvGrpSpPr>
          <p:cNvPr id="4" name="Group 4"/>
          <p:cNvGrpSpPr/>
          <p:nvPr/>
        </p:nvGrpSpPr>
        <p:grpSpPr>
          <a:xfrm>
            <a:off x="1583450" y="1948693"/>
            <a:ext cx="13061631" cy="1654104"/>
            <a:chOff x="0" y="0"/>
            <a:chExt cx="3440100" cy="435649"/>
          </a:xfrm>
        </p:grpSpPr>
        <p:sp>
          <p:nvSpPr>
            <p:cNvPr id="5" name="Freeform 5"/>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6" name="TextBox 6"/>
            <p:cNvSpPr txBox="1"/>
            <p:nvPr/>
          </p:nvSpPr>
          <p:spPr>
            <a:xfrm>
              <a:off x="0" y="-161925"/>
              <a:ext cx="3440100" cy="597574"/>
            </a:xfrm>
            <a:prstGeom prst="rect">
              <a:avLst/>
            </a:prstGeom>
          </p:spPr>
          <p:txBody>
            <a:bodyPr lIns="50800" tIns="50800" rIns="50800" bIns="50800" rtlCol="0" anchor="ctr"/>
            <a:lstStyle/>
            <a:p>
              <a:pPr algn="l">
                <a:lnSpc>
                  <a:spcPts val="5599"/>
                </a:lnSpc>
              </a:pPr>
              <a:r>
                <a:rPr lang="en-US" sz="3999">
                  <a:solidFill>
                    <a:srgbClr val="000000"/>
                  </a:solidFill>
                  <a:latin typeface="GH Guardian Headline 2"/>
                  <a:ea typeface="GH Guardian Headline 2"/>
                  <a:cs typeface="GH Guardian Headline 2"/>
                  <a:sym typeface="GH Guardian Headline 2"/>
                </a:rPr>
                <a:t>Select a key point from the middle of your pyramid plan</a:t>
              </a:r>
            </a:p>
          </p:txBody>
        </p:sp>
      </p:grpSp>
      <p:grpSp>
        <p:nvGrpSpPr>
          <p:cNvPr id="7" name="Group 7"/>
          <p:cNvGrpSpPr/>
          <p:nvPr/>
        </p:nvGrpSpPr>
        <p:grpSpPr>
          <a:xfrm>
            <a:off x="1583450" y="8349839"/>
            <a:ext cx="13061631" cy="1654104"/>
            <a:chOff x="0" y="0"/>
            <a:chExt cx="3440100" cy="435649"/>
          </a:xfrm>
        </p:grpSpPr>
        <p:sp>
          <p:nvSpPr>
            <p:cNvPr id="8" name="Freeform 8"/>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9" name="TextBox 9"/>
            <p:cNvSpPr txBox="1"/>
            <p:nvPr/>
          </p:nvSpPr>
          <p:spPr>
            <a:xfrm>
              <a:off x="0" y="-161925"/>
              <a:ext cx="3440100" cy="597574"/>
            </a:xfrm>
            <a:prstGeom prst="rect">
              <a:avLst/>
            </a:prstGeom>
          </p:spPr>
          <p:txBody>
            <a:bodyPr lIns="50800" tIns="50800" rIns="50800" bIns="50800" rtlCol="0" anchor="ctr"/>
            <a:lstStyle/>
            <a:p>
              <a:pPr algn="l">
                <a:lnSpc>
                  <a:spcPts val="5599"/>
                </a:lnSpc>
              </a:pPr>
              <a:r>
                <a:rPr lang="en-US" sz="3999">
                  <a:solidFill>
                    <a:srgbClr val="000000"/>
                  </a:solidFill>
                  <a:latin typeface="GH Guardian Headline 2"/>
                  <a:ea typeface="GH Guardian Headline 2"/>
                  <a:cs typeface="GH Guardian Headline 2"/>
                  <a:sym typeface="GH Guardian Headline 2"/>
                </a:rPr>
                <a:t>Give feedback whether it uses formal and concise language.</a:t>
              </a:r>
            </a:p>
          </p:txBody>
        </p:sp>
      </p:grpSp>
      <p:grpSp>
        <p:nvGrpSpPr>
          <p:cNvPr id="10" name="Group 10"/>
          <p:cNvGrpSpPr/>
          <p:nvPr/>
        </p:nvGrpSpPr>
        <p:grpSpPr>
          <a:xfrm>
            <a:off x="190070" y="1741950"/>
            <a:ext cx="1393379" cy="139337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2" name="TextBox 12"/>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90070" y="4095188"/>
            <a:ext cx="1393379" cy="139337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5" name="TextBox 15"/>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90070" y="6241683"/>
            <a:ext cx="1393379" cy="139337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8" name="TextBox 18"/>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90070" y="8388178"/>
            <a:ext cx="1393379" cy="139337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21" name="TextBox 21"/>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28522" y="1454990"/>
            <a:ext cx="916476" cy="2126151"/>
          </a:xfrm>
          <a:prstGeom prst="rect">
            <a:avLst/>
          </a:prstGeom>
        </p:spPr>
        <p:txBody>
          <a:bodyPr lIns="0" tIns="0" rIns="0" bIns="0" rtlCol="0" anchor="t">
            <a:spAutoFit/>
          </a:bodyPr>
          <a:lstStyle/>
          <a:p>
            <a:pPr algn="ctr">
              <a:lnSpc>
                <a:spcPts val="15474"/>
              </a:lnSpc>
            </a:pPr>
            <a:r>
              <a:rPr lang="en-US" sz="11053" dirty="0">
                <a:solidFill>
                  <a:srgbClr val="000000"/>
                </a:solidFill>
                <a:latin typeface="House Slant"/>
                <a:ea typeface="House Slant"/>
                <a:cs typeface="House Slant"/>
                <a:sym typeface="House Slant"/>
              </a:rPr>
              <a:t>1</a:t>
            </a:r>
          </a:p>
        </p:txBody>
      </p:sp>
      <p:sp>
        <p:nvSpPr>
          <p:cNvPr id="23" name="TextBox 23"/>
          <p:cNvSpPr txBox="1"/>
          <p:nvPr/>
        </p:nvSpPr>
        <p:spPr>
          <a:xfrm>
            <a:off x="428522" y="3736174"/>
            <a:ext cx="916476" cy="2126151"/>
          </a:xfrm>
          <a:prstGeom prst="rect">
            <a:avLst/>
          </a:prstGeom>
        </p:spPr>
        <p:txBody>
          <a:bodyPr lIns="0" tIns="0" rIns="0" bIns="0" rtlCol="0" anchor="t">
            <a:spAutoFit/>
          </a:bodyPr>
          <a:lstStyle/>
          <a:p>
            <a:pPr algn="ctr">
              <a:lnSpc>
                <a:spcPts val="15474"/>
              </a:lnSpc>
            </a:pPr>
            <a:r>
              <a:rPr lang="en-US" sz="11053" dirty="0">
                <a:solidFill>
                  <a:srgbClr val="000000"/>
                </a:solidFill>
                <a:latin typeface="House Slant"/>
                <a:ea typeface="House Slant"/>
                <a:cs typeface="House Slant"/>
                <a:sym typeface="House Slant"/>
              </a:rPr>
              <a:t>2</a:t>
            </a:r>
          </a:p>
        </p:txBody>
      </p:sp>
      <p:sp>
        <p:nvSpPr>
          <p:cNvPr id="24" name="TextBox 24"/>
          <p:cNvSpPr txBox="1"/>
          <p:nvPr/>
        </p:nvSpPr>
        <p:spPr>
          <a:xfrm>
            <a:off x="452244" y="5869586"/>
            <a:ext cx="916476" cy="2126151"/>
          </a:xfrm>
          <a:prstGeom prst="rect">
            <a:avLst/>
          </a:prstGeom>
        </p:spPr>
        <p:txBody>
          <a:bodyPr lIns="0" tIns="0" rIns="0" bIns="0" rtlCol="0" anchor="t">
            <a:spAutoFit/>
          </a:bodyPr>
          <a:lstStyle/>
          <a:p>
            <a:pPr algn="ctr">
              <a:lnSpc>
                <a:spcPts val="15474"/>
              </a:lnSpc>
            </a:pPr>
            <a:r>
              <a:rPr lang="en-US" sz="11053" dirty="0">
                <a:solidFill>
                  <a:srgbClr val="000000"/>
                </a:solidFill>
                <a:latin typeface="House Slant"/>
                <a:ea typeface="House Slant"/>
                <a:cs typeface="House Slant"/>
                <a:sym typeface="House Slant"/>
              </a:rPr>
              <a:t>3</a:t>
            </a:r>
          </a:p>
        </p:txBody>
      </p:sp>
      <p:sp>
        <p:nvSpPr>
          <p:cNvPr id="25" name="TextBox 25"/>
          <p:cNvSpPr txBox="1"/>
          <p:nvPr/>
        </p:nvSpPr>
        <p:spPr>
          <a:xfrm>
            <a:off x="428522" y="8014420"/>
            <a:ext cx="916476" cy="2126151"/>
          </a:xfrm>
          <a:prstGeom prst="rect">
            <a:avLst/>
          </a:prstGeom>
        </p:spPr>
        <p:txBody>
          <a:bodyPr lIns="0" tIns="0" rIns="0" bIns="0" rtlCol="0" anchor="t">
            <a:spAutoFit/>
          </a:bodyPr>
          <a:lstStyle/>
          <a:p>
            <a:pPr algn="ctr">
              <a:lnSpc>
                <a:spcPts val="15474"/>
              </a:lnSpc>
            </a:pPr>
            <a:r>
              <a:rPr lang="en-US" sz="11053" dirty="0">
                <a:solidFill>
                  <a:srgbClr val="000000"/>
                </a:solidFill>
                <a:latin typeface="House Slant"/>
                <a:ea typeface="House Slant"/>
                <a:cs typeface="House Slant"/>
                <a:sym typeface="House Slant"/>
              </a:rPr>
              <a:t>4</a:t>
            </a:r>
          </a:p>
        </p:txBody>
      </p:sp>
      <p:sp>
        <p:nvSpPr>
          <p:cNvPr id="26" name="Freeform 26"/>
          <p:cNvSpPr/>
          <p:nvPr/>
        </p:nvSpPr>
        <p:spPr>
          <a:xfrm>
            <a:off x="12949802" y="3285935"/>
            <a:ext cx="5230554" cy="4032675"/>
          </a:xfrm>
          <a:custGeom>
            <a:avLst/>
            <a:gdLst/>
            <a:ahLst/>
            <a:cxnLst/>
            <a:rect l="l" t="t" r="r" b="b"/>
            <a:pathLst>
              <a:path w="5230554" h="4032675">
                <a:moveTo>
                  <a:pt x="0" y="0"/>
                </a:moveTo>
                <a:lnTo>
                  <a:pt x="5230555" y="0"/>
                </a:lnTo>
                <a:lnTo>
                  <a:pt x="5230555" y="4032675"/>
                </a:lnTo>
                <a:lnTo>
                  <a:pt x="0" y="4032675"/>
                </a:lnTo>
                <a:lnTo>
                  <a:pt x="0" y="0"/>
                </a:lnTo>
                <a:close/>
              </a:path>
            </a:pathLst>
          </a:custGeom>
          <a:blipFill>
            <a:blip r:embed="rId3"/>
            <a:stretch>
              <a:fillRect l="-34582" t="-20653" r="-32823" b="-1908"/>
            </a:stretch>
          </a:blipFill>
          <a:ln cap="sq">
            <a:noFill/>
            <a:prstDash val="solid"/>
            <a:miter/>
          </a:ln>
        </p:spPr>
      </p:sp>
      <p:grpSp>
        <p:nvGrpSpPr>
          <p:cNvPr id="27" name="Group 27"/>
          <p:cNvGrpSpPr/>
          <p:nvPr/>
        </p:nvGrpSpPr>
        <p:grpSpPr>
          <a:xfrm rot="-185730">
            <a:off x="10743551" y="3616329"/>
            <a:ext cx="4996194" cy="4371670"/>
            <a:chOff x="0" y="0"/>
            <a:chExt cx="812800" cy="711200"/>
          </a:xfrm>
        </p:grpSpPr>
        <p:sp>
          <p:nvSpPr>
            <p:cNvPr id="28" name="Freeform 2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43AAE0"/>
            </a:solidFill>
          </p:spPr>
        </p:sp>
        <p:sp>
          <p:nvSpPr>
            <p:cNvPr id="29" name="TextBox 29"/>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583450" y="4082408"/>
            <a:ext cx="11830216" cy="1654104"/>
            <a:chOff x="0" y="0"/>
            <a:chExt cx="3115777" cy="435649"/>
          </a:xfrm>
        </p:grpSpPr>
        <p:sp>
          <p:nvSpPr>
            <p:cNvPr id="31" name="Freeform 31"/>
            <p:cNvSpPr/>
            <p:nvPr/>
          </p:nvSpPr>
          <p:spPr>
            <a:xfrm>
              <a:off x="0" y="0"/>
              <a:ext cx="3115777" cy="435649"/>
            </a:xfrm>
            <a:custGeom>
              <a:avLst/>
              <a:gdLst/>
              <a:ahLst/>
              <a:cxnLst/>
              <a:rect l="l" t="t" r="r" b="b"/>
              <a:pathLst>
                <a:path w="3115777" h="435649">
                  <a:moveTo>
                    <a:pt x="0" y="0"/>
                  </a:moveTo>
                  <a:lnTo>
                    <a:pt x="3115777" y="0"/>
                  </a:lnTo>
                  <a:lnTo>
                    <a:pt x="3115777" y="435649"/>
                  </a:lnTo>
                  <a:lnTo>
                    <a:pt x="0" y="435649"/>
                  </a:lnTo>
                  <a:close/>
                </a:path>
              </a:pathLst>
            </a:custGeom>
            <a:solidFill>
              <a:srgbClr val="FFFFFF"/>
            </a:solidFill>
          </p:spPr>
        </p:sp>
        <p:sp>
          <p:nvSpPr>
            <p:cNvPr id="32" name="TextBox 32"/>
            <p:cNvSpPr txBox="1"/>
            <p:nvPr/>
          </p:nvSpPr>
          <p:spPr>
            <a:xfrm>
              <a:off x="0" y="-161925"/>
              <a:ext cx="3115777" cy="597574"/>
            </a:xfrm>
            <a:prstGeom prst="rect">
              <a:avLst/>
            </a:prstGeom>
          </p:spPr>
          <p:txBody>
            <a:bodyPr lIns="50800" tIns="50800" rIns="50800" bIns="50800" rtlCol="0" anchor="ctr"/>
            <a:lstStyle/>
            <a:p>
              <a:pPr algn="l">
                <a:lnSpc>
                  <a:spcPts val="5599"/>
                </a:lnSpc>
              </a:pPr>
              <a:r>
                <a:rPr lang="en-US" sz="3999">
                  <a:solidFill>
                    <a:srgbClr val="000000"/>
                  </a:solidFill>
                  <a:latin typeface="GH Guardian Headline 2"/>
                  <a:ea typeface="GH Guardian Headline 2"/>
                  <a:cs typeface="GH Guardian Headline 2"/>
                  <a:sym typeface="GH Guardian Headline 2"/>
                </a:rPr>
                <a:t>Draft a sentence for your own news report</a:t>
              </a:r>
            </a:p>
          </p:txBody>
        </p:sp>
      </p:grpSp>
      <p:grpSp>
        <p:nvGrpSpPr>
          <p:cNvPr id="33" name="Group 33"/>
          <p:cNvGrpSpPr/>
          <p:nvPr/>
        </p:nvGrpSpPr>
        <p:grpSpPr>
          <a:xfrm>
            <a:off x="1583450" y="6216123"/>
            <a:ext cx="13061631" cy="1654104"/>
            <a:chOff x="0" y="0"/>
            <a:chExt cx="3440100" cy="435649"/>
          </a:xfrm>
        </p:grpSpPr>
        <p:sp>
          <p:nvSpPr>
            <p:cNvPr id="34" name="Freeform 34"/>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35" name="TextBox 35"/>
            <p:cNvSpPr txBox="1"/>
            <p:nvPr/>
          </p:nvSpPr>
          <p:spPr>
            <a:xfrm>
              <a:off x="0" y="-161925"/>
              <a:ext cx="3440100" cy="597574"/>
            </a:xfrm>
            <a:prstGeom prst="rect">
              <a:avLst/>
            </a:prstGeom>
          </p:spPr>
          <p:txBody>
            <a:bodyPr lIns="50800" tIns="50800" rIns="50800" bIns="50800" rtlCol="0" anchor="ctr"/>
            <a:lstStyle/>
            <a:p>
              <a:pPr algn="l">
                <a:lnSpc>
                  <a:spcPts val="5599"/>
                </a:lnSpc>
              </a:pPr>
              <a:r>
                <a:rPr lang="en-US" sz="3999">
                  <a:solidFill>
                    <a:srgbClr val="000000"/>
                  </a:solidFill>
                  <a:latin typeface="GH Guardian Headline 2"/>
                  <a:ea typeface="GH Guardian Headline 2"/>
                  <a:cs typeface="GH Guardian Headline 2"/>
                  <a:sym typeface="GH Guardian Headline 2"/>
                </a:rPr>
                <a:t>Swap sentences with a partner and read them aloud</a:t>
              </a:r>
            </a:p>
          </p:txBody>
        </p:sp>
      </p:grpSp>
      <p:grpSp>
        <p:nvGrpSpPr>
          <p:cNvPr id="36" name="Group 36"/>
          <p:cNvGrpSpPr/>
          <p:nvPr/>
        </p:nvGrpSpPr>
        <p:grpSpPr>
          <a:xfrm rot="163611">
            <a:off x="15568305" y="3289369"/>
            <a:ext cx="4996194" cy="4371670"/>
            <a:chOff x="0" y="0"/>
            <a:chExt cx="812800" cy="711200"/>
          </a:xfrm>
        </p:grpSpPr>
        <p:sp>
          <p:nvSpPr>
            <p:cNvPr id="37" name="Freeform 3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43AAE0"/>
            </a:solidFill>
          </p:spPr>
        </p:sp>
        <p:sp>
          <p:nvSpPr>
            <p:cNvPr id="38" name="TextBox 38"/>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12622277" y="3602797"/>
            <a:ext cx="506154" cy="479611"/>
            <a:chOff x="0" y="0"/>
            <a:chExt cx="133308" cy="126317"/>
          </a:xfrm>
        </p:grpSpPr>
        <p:sp>
          <p:nvSpPr>
            <p:cNvPr id="40" name="Freeform 40"/>
            <p:cNvSpPr/>
            <p:nvPr/>
          </p:nvSpPr>
          <p:spPr>
            <a:xfrm>
              <a:off x="0" y="0"/>
              <a:ext cx="133308" cy="126317"/>
            </a:xfrm>
            <a:custGeom>
              <a:avLst/>
              <a:gdLst/>
              <a:ahLst/>
              <a:cxnLst/>
              <a:rect l="l" t="t" r="r" b="b"/>
              <a:pathLst>
                <a:path w="133308" h="126317">
                  <a:moveTo>
                    <a:pt x="0" y="0"/>
                  </a:moveTo>
                  <a:lnTo>
                    <a:pt x="133308" y="0"/>
                  </a:lnTo>
                  <a:lnTo>
                    <a:pt x="133308" y="126317"/>
                  </a:lnTo>
                  <a:lnTo>
                    <a:pt x="0" y="126317"/>
                  </a:lnTo>
                  <a:close/>
                </a:path>
              </a:pathLst>
            </a:custGeom>
            <a:solidFill>
              <a:srgbClr val="43AAE0"/>
            </a:solidFill>
          </p:spPr>
        </p:sp>
        <p:sp>
          <p:nvSpPr>
            <p:cNvPr id="41" name="TextBox 41"/>
            <p:cNvSpPr txBox="1"/>
            <p:nvPr/>
          </p:nvSpPr>
          <p:spPr>
            <a:xfrm>
              <a:off x="0" y="-76200"/>
              <a:ext cx="133308" cy="202517"/>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55873"/>
            <a:ext cx="8490877" cy="5465719"/>
            <a:chOff x="0" y="0"/>
            <a:chExt cx="2236280" cy="1439531"/>
          </a:xfrm>
        </p:grpSpPr>
        <p:sp>
          <p:nvSpPr>
            <p:cNvPr id="3" name="Freeform 3"/>
            <p:cNvSpPr/>
            <p:nvPr/>
          </p:nvSpPr>
          <p:spPr>
            <a:xfrm>
              <a:off x="0" y="0"/>
              <a:ext cx="2236280" cy="1439531"/>
            </a:xfrm>
            <a:custGeom>
              <a:avLst/>
              <a:gdLst/>
              <a:ahLst/>
              <a:cxnLst/>
              <a:rect l="l" t="t" r="r" b="b"/>
              <a:pathLst>
                <a:path w="2236280" h="1439531">
                  <a:moveTo>
                    <a:pt x="0" y="0"/>
                  </a:moveTo>
                  <a:lnTo>
                    <a:pt x="2236280" y="0"/>
                  </a:lnTo>
                  <a:lnTo>
                    <a:pt x="2236280" y="1439531"/>
                  </a:lnTo>
                  <a:lnTo>
                    <a:pt x="0" y="1439531"/>
                  </a:lnTo>
                  <a:close/>
                </a:path>
              </a:pathLst>
            </a:custGeom>
            <a:solidFill>
              <a:srgbClr val="FFFFFF"/>
            </a:solidFill>
          </p:spPr>
        </p:sp>
        <p:sp>
          <p:nvSpPr>
            <p:cNvPr id="4" name="TextBox 4"/>
            <p:cNvSpPr txBox="1"/>
            <p:nvPr/>
          </p:nvSpPr>
          <p:spPr>
            <a:xfrm>
              <a:off x="0" y="-76200"/>
              <a:ext cx="2236280" cy="151573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636038" y="188256"/>
            <a:ext cx="5101967" cy="1285288"/>
          </a:xfrm>
          <a:prstGeom prst="rect">
            <a:avLst/>
          </a:prstGeom>
        </p:spPr>
        <p:txBody>
          <a:bodyPr wrap="square" lIns="0" tIns="0" rIns="0" bIns="0" rtlCol="0" anchor="t">
            <a:spAutoFit/>
          </a:bodyPr>
          <a:lstStyle/>
          <a:p>
            <a:pPr algn="ctr">
              <a:lnSpc>
                <a:spcPts val="11130"/>
              </a:lnSpc>
            </a:pPr>
            <a:r>
              <a:rPr lang="en-US" sz="7950" b="1" dirty="0">
                <a:solidFill>
                  <a:srgbClr val="FFFFFF"/>
                </a:solidFill>
                <a:latin typeface="GH Guardian Headline 3"/>
                <a:ea typeface="GH Guardian Headline 3"/>
                <a:cs typeface="GH Guardian Headline 3"/>
                <a:sym typeface="GH Guardian Headline 3"/>
              </a:rPr>
              <a:t>Challenge</a:t>
            </a:r>
          </a:p>
        </p:txBody>
      </p:sp>
      <p:sp>
        <p:nvSpPr>
          <p:cNvPr id="6" name="TextBox 6"/>
          <p:cNvSpPr txBox="1"/>
          <p:nvPr/>
        </p:nvSpPr>
        <p:spPr>
          <a:xfrm>
            <a:off x="1190870" y="2863122"/>
            <a:ext cx="8148732" cy="1130972"/>
          </a:xfrm>
          <a:prstGeom prst="rect">
            <a:avLst/>
          </a:prstGeom>
        </p:spPr>
        <p:txBody>
          <a:bodyPr lIns="0" tIns="0" rIns="0" bIns="0" rtlCol="0" anchor="t">
            <a:spAutoFit/>
          </a:bodyPr>
          <a:lstStyle/>
          <a:p>
            <a:pPr algn="l">
              <a:lnSpc>
                <a:spcPts val="4340"/>
              </a:lnSpc>
            </a:pPr>
            <a:r>
              <a:rPr lang="en-US" sz="3100">
                <a:solidFill>
                  <a:srgbClr val="000000"/>
                </a:solidFill>
                <a:latin typeface="GH Guardian Headline 1"/>
                <a:ea typeface="GH Guardian Headline 1"/>
                <a:cs typeface="GH Guardian Headline 1"/>
                <a:sym typeface="GH Guardian Headline 1"/>
              </a:rPr>
              <a:t>Is your chosen sentence adding contrasting, additional, or chronological information?</a:t>
            </a:r>
          </a:p>
        </p:txBody>
      </p:sp>
      <p:sp>
        <p:nvSpPr>
          <p:cNvPr id="7" name="TextBox 7"/>
          <p:cNvSpPr txBox="1"/>
          <p:nvPr/>
        </p:nvSpPr>
        <p:spPr>
          <a:xfrm>
            <a:off x="1190870" y="4359156"/>
            <a:ext cx="9193707" cy="2759803"/>
          </a:xfrm>
          <a:prstGeom prst="rect">
            <a:avLst/>
          </a:prstGeom>
        </p:spPr>
        <p:txBody>
          <a:bodyPr lIns="0" tIns="0" rIns="0" bIns="0" rtlCol="0" anchor="t">
            <a:spAutoFit/>
          </a:bodyPr>
          <a:lstStyle/>
          <a:p>
            <a:pPr algn="l">
              <a:lnSpc>
                <a:spcPts val="4340"/>
              </a:lnSpc>
            </a:pPr>
            <a:r>
              <a:rPr lang="en-US" sz="3100">
                <a:solidFill>
                  <a:srgbClr val="000000"/>
                </a:solidFill>
                <a:latin typeface="GH Guardian Headline 2"/>
                <a:ea typeface="GH Guardian Headline 2"/>
                <a:cs typeface="GH Guardian Headline 2"/>
                <a:sym typeface="GH Guardian Headline 2"/>
              </a:rPr>
              <a:t>Rewrite your sentence. Use: </a:t>
            </a:r>
          </a:p>
          <a:p>
            <a:pPr marL="669293" lvl="1" indent="-334646" algn="l">
              <a:lnSpc>
                <a:spcPts val="4340"/>
              </a:lnSpc>
              <a:buFont typeface="Arial"/>
              <a:buChar char="•"/>
            </a:pPr>
            <a:r>
              <a:rPr lang="en-US" sz="3100">
                <a:solidFill>
                  <a:srgbClr val="000000"/>
                </a:solidFill>
                <a:latin typeface="GH Guardian Headline 2"/>
                <a:ea typeface="GH Guardian Headline 2"/>
                <a:cs typeface="GH Guardian Headline 2"/>
                <a:sym typeface="GH Guardian Headline 2"/>
              </a:rPr>
              <a:t>An appropriate sentence starter </a:t>
            </a:r>
          </a:p>
          <a:p>
            <a:pPr algn="l">
              <a:lnSpc>
                <a:spcPts val="4340"/>
              </a:lnSpc>
            </a:pPr>
            <a:r>
              <a:rPr lang="en-US" sz="3100">
                <a:solidFill>
                  <a:srgbClr val="000000"/>
                </a:solidFill>
                <a:latin typeface="GH Guardian Headline 2"/>
                <a:ea typeface="GH Guardian Headline 2"/>
                <a:cs typeface="GH Guardian Headline 2"/>
                <a:sym typeface="GH Guardian Headline 2"/>
              </a:rPr>
              <a:t>or </a:t>
            </a:r>
          </a:p>
          <a:p>
            <a:pPr marL="669293" lvl="1" indent="-334646" algn="l">
              <a:lnSpc>
                <a:spcPts val="4340"/>
              </a:lnSpc>
              <a:buFont typeface="Arial"/>
              <a:buChar char="•"/>
            </a:pPr>
            <a:r>
              <a:rPr lang="en-US" sz="3100">
                <a:solidFill>
                  <a:srgbClr val="000000"/>
                </a:solidFill>
                <a:latin typeface="GH Guardian Headline 2"/>
                <a:ea typeface="GH Guardian Headline 2"/>
                <a:cs typeface="GH Guardian Headline 2"/>
                <a:sym typeface="GH Guardian Headline 2"/>
              </a:rPr>
              <a:t>a complex sentence </a:t>
            </a:r>
          </a:p>
          <a:p>
            <a:pPr marL="669293" lvl="1" indent="-334646" algn="l">
              <a:lnSpc>
                <a:spcPts val="4340"/>
              </a:lnSpc>
              <a:buFont typeface="Arial"/>
              <a:buChar char="•"/>
            </a:pPr>
            <a:r>
              <a:rPr lang="en-US" sz="3100">
                <a:solidFill>
                  <a:srgbClr val="000000"/>
                </a:solidFill>
                <a:latin typeface="GH Guardian Headline 2"/>
                <a:ea typeface="GH Guardian Headline 2"/>
                <a:cs typeface="GH Guardian Headline 2"/>
                <a:sym typeface="GH Guardian Headline 2"/>
              </a:rPr>
              <a:t>an appropriate subordinating conjuction </a:t>
            </a:r>
          </a:p>
        </p:txBody>
      </p:sp>
      <p:sp>
        <p:nvSpPr>
          <p:cNvPr id="8" name="Freeform 8"/>
          <p:cNvSpPr/>
          <p:nvPr/>
        </p:nvSpPr>
        <p:spPr>
          <a:xfrm>
            <a:off x="10549995" y="35038"/>
            <a:ext cx="6709305" cy="3681212"/>
          </a:xfrm>
          <a:custGeom>
            <a:avLst/>
            <a:gdLst/>
            <a:ahLst/>
            <a:cxnLst/>
            <a:rect l="l" t="t" r="r" b="b"/>
            <a:pathLst>
              <a:path w="6709305" h="3681212">
                <a:moveTo>
                  <a:pt x="0" y="0"/>
                </a:moveTo>
                <a:lnTo>
                  <a:pt x="6709305" y="0"/>
                </a:lnTo>
                <a:lnTo>
                  <a:pt x="6709305" y="3681211"/>
                </a:lnTo>
                <a:lnTo>
                  <a:pt x="0" y="3681211"/>
                </a:lnTo>
                <a:lnTo>
                  <a:pt x="0" y="0"/>
                </a:lnTo>
                <a:close/>
              </a:path>
            </a:pathLst>
          </a:custGeom>
          <a:blipFill>
            <a:blip r:embed="rId2"/>
            <a:stretch>
              <a:fillRect l="-5256" t="-23046" r="-18119" b="-4000"/>
            </a:stretch>
          </a:blipFill>
        </p:spPr>
      </p:sp>
      <p:sp>
        <p:nvSpPr>
          <p:cNvPr id="9" name="Freeform 9"/>
          <p:cNvSpPr/>
          <p:nvPr/>
        </p:nvSpPr>
        <p:spPr>
          <a:xfrm>
            <a:off x="10549995" y="6767999"/>
            <a:ext cx="6709305" cy="3519001"/>
          </a:xfrm>
          <a:custGeom>
            <a:avLst/>
            <a:gdLst/>
            <a:ahLst/>
            <a:cxnLst/>
            <a:rect l="l" t="t" r="r" b="b"/>
            <a:pathLst>
              <a:path w="6709305" h="3519001">
                <a:moveTo>
                  <a:pt x="0" y="0"/>
                </a:moveTo>
                <a:lnTo>
                  <a:pt x="6709305" y="0"/>
                </a:lnTo>
                <a:lnTo>
                  <a:pt x="6709305" y="3519001"/>
                </a:lnTo>
                <a:lnTo>
                  <a:pt x="0" y="3519001"/>
                </a:lnTo>
                <a:lnTo>
                  <a:pt x="0" y="0"/>
                </a:lnTo>
                <a:close/>
              </a:path>
            </a:pathLst>
          </a:custGeom>
          <a:blipFill>
            <a:blip r:embed="rId3"/>
            <a:stretch>
              <a:fillRect l="-5914" t="-23847" r="-18547" b="-10225"/>
            </a:stretch>
          </a:blipFill>
        </p:spPr>
      </p:sp>
      <p:sp>
        <p:nvSpPr>
          <p:cNvPr id="10" name="Freeform 10"/>
          <p:cNvSpPr/>
          <p:nvPr/>
        </p:nvSpPr>
        <p:spPr>
          <a:xfrm>
            <a:off x="10549995" y="3658532"/>
            <a:ext cx="6709305" cy="3155782"/>
          </a:xfrm>
          <a:custGeom>
            <a:avLst/>
            <a:gdLst/>
            <a:ahLst/>
            <a:cxnLst/>
            <a:rect l="l" t="t" r="r" b="b"/>
            <a:pathLst>
              <a:path w="6709305" h="3155782">
                <a:moveTo>
                  <a:pt x="0" y="0"/>
                </a:moveTo>
                <a:lnTo>
                  <a:pt x="6709305" y="0"/>
                </a:lnTo>
                <a:lnTo>
                  <a:pt x="6709305" y="3155782"/>
                </a:lnTo>
                <a:lnTo>
                  <a:pt x="0" y="3155782"/>
                </a:lnTo>
                <a:lnTo>
                  <a:pt x="0" y="0"/>
                </a:lnTo>
                <a:close/>
              </a:path>
            </a:pathLst>
          </a:custGeom>
          <a:blipFill>
            <a:blip r:embed="rId4"/>
            <a:stretch>
              <a:fillRect l="-4206" t="-22203" r="-17349" b="-22680"/>
            </a:stretch>
          </a:blipFill>
        </p:spPr>
      </p:sp>
      <p:grpSp>
        <p:nvGrpSpPr>
          <p:cNvPr id="11" name="Group 11"/>
          <p:cNvGrpSpPr/>
          <p:nvPr/>
        </p:nvGrpSpPr>
        <p:grpSpPr>
          <a:xfrm>
            <a:off x="10549995" y="1106457"/>
            <a:ext cx="3354652" cy="3098832"/>
            <a:chOff x="0" y="0"/>
            <a:chExt cx="883530" cy="816153"/>
          </a:xfrm>
        </p:grpSpPr>
        <p:sp>
          <p:nvSpPr>
            <p:cNvPr id="12" name="Freeform 12"/>
            <p:cNvSpPr/>
            <p:nvPr/>
          </p:nvSpPr>
          <p:spPr>
            <a:xfrm>
              <a:off x="0" y="0"/>
              <a:ext cx="883530" cy="816153"/>
            </a:xfrm>
            <a:custGeom>
              <a:avLst/>
              <a:gdLst/>
              <a:ahLst/>
              <a:cxnLst/>
              <a:rect l="l" t="t" r="r" b="b"/>
              <a:pathLst>
                <a:path w="883530" h="816153">
                  <a:moveTo>
                    <a:pt x="0" y="0"/>
                  </a:moveTo>
                  <a:lnTo>
                    <a:pt x="883530" y="0"/>
                  </a:lnTo>
                  <a:lnTo>
                    <a:pt x="883530" y="816153"/>
                  </a:lnTo>
                  <a:lnTo>
                    <a:pt x="0" y="816153"/>
                  </a:lnTo>
                  <a:close/>
                </a:path>
              </a:pathLst>
            </a:custGeom>
            <a:solidFill>
              <a:srgbClr val="F9B31D"/>
            </a:solidFill>
          </p:spPr>
        </p:sp>
        <p:sp>
          <p:nvSpPr>
            <p:cNvPr id="13" name="TextBox 13"/>
            <p:cNvSpPr txBox="1"/>
            <p:nvPr/>
          </p:nvSpPr>
          <p:spPr>
            <a:xfrm>
              <a:off x="0" y="-76200"/>
              <a:ext cx="883530" cy="892353"/>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445289" y="9039819"/>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5"/>
            <a:stretch>
              <a:fillRect l="-101" r="-101"/>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382070" y="2236533"/>
            <a:ext cx="7852421" cy="3794818"/>
            <a:chOff x="0" y="0"/>
            <a:chExt cx="2068127" cy="999458"/>
          </a:xfrm>
        </p:grpSpPr>
        <p:sp>
          <p:nvSpPr>
            <p:cNvPr id="3" name="Freeform 3"/>
            <p:cNvSpPr/>
            <p:nvPr/>
          </p:nvSpPr>
          <p:spPr>
            <a:xfrm>
              <a:off x="0" y="0"/>
              <a:ext cx="2068127" cy="999458"/>
            </a:xfrm>
            <a:custGeom>
              <a:avLst/>
              <a:gdLst/>
              <a:ahLst/>
              <a:cxnLst/>
              <a:rect l="l" t="t" r="r" b="b"/>
              <a:pathLst>
                <a:path w="2068127" h="999458">
                  <a:moveTo>
                    <a:pt x="0" y="0"/>
                  </a:moveTo>
                  <a:lnTo>
                    <a:pt x="2068127" y="0"/>
                  </a:lnTo>
                  <a:lnTo>
                    <a:pt x="2068127" y="999458"/>
                  </a:lnTo>
                  <a:lnTo>
                    <a:pt x="0" y="999458"/>
                  </a:lnTo>
                  <a:close/>
                </a:path>
              </a:pathLst>
            </a:custGeom>
            <a:solidFill>
              <a:srgbClr val="FFFFFF"/>
            </a:solidFill>
          </p:spPr>
        </p:sp>
        <p:sp>
          <p:nvSpPr>
            <p:cNvPr id="4" name="TextBox 4"/>
            <p:cNvSpPr txBox="1"/>
            <p:nvPr/>
          </p:nvSpPr>
          <p:spPr>
            <a:xfrm>
              <a:off x="0" y="-161925"/>
              <a:ext cx="2068127" cy="1161383"/>
            </a:xfrm>
            <a:prstGeom prst="rect">
              <a:avLst/>
            </a:prstGeom>
          </p:spPr>
          <p:txBody>
            <a:bodyPr lIns="50800" tIns="50800" rIns="50800" bIns="50800" rtlCol="0" anchor="ctr"/>
            <a:lstStyle/>
            <a:p>
              <a:pPr algn="ctr">
                <a:lnSpc>
                  <a:spcPts val="5599"/>
                </a:lnSpc>
              </a:pPr>
              <a:r>
                <a:rPr lang="en-US" sz="3999">
                  <a:solidFill>
                    <a:srgbClr val="000000"/>
                  </a:solidFill>
                  <a:latin typeface="GH Guardian Headline 2"/>
                  <a:ea typeface="GH Guardian Headline 2"/>
                  <a:cs typeface="GH Guardian Headline 2"/>
                  <a:sym typeface="GH Guardian Headline 2"/>
                </a:rPr>
                <a:t>News reports use reported speech and direct speech. Can you fill-in the missing reported speech and direct speech boxes here?</a:t>
              </a:r>
            </a:p>
          </p:txBody>
        </p:sp>
      </p:grpSp>
      <p:sp>
        <p:nvSpPr>
          <p:cNvPr id="5" name="Freeform 5"/>
          <p:cNvSpPr/>
          <p:nvPr/>
        </p:nvSpPr>
        <p:spPr>
          <a:xfrm>
            <a:off x="9729439" y="1203647"/>
            <a:ext cx="7181773" cy="8850566"/>
          </a:xfrm>
          <a:custGeom>
            <a:avLst/>
            <a:gdLst/>
            <a:ahLst/>
            <a:cxnLst/>
            <a:rect l="l" t="t" r="r" b="b"/>
            <a:pathLst>
              <a:path w="7181773" h="8850566">
                <a:moveTo>
                  <a:pt x="0" y="0"/>
                </a:moveTo>
                <a:lnTo>
                  <a:pt x="7181773" y="0"/>
                </a:lnTo>
                <a:lnTo>
                  <a:pt x="7181773" y="8850566"/>
                </a:lnTo>
                <a:lnTo>
                  <a:pt x="0" y="8850566"/>
                </a:lnTo>
                <a:lnTo>
                  <a:pt x="0" y="0"/>
                </a:lnTo>
                <a:close/>
              </a:path>
            </a:pathLst>
          </a:custGeom>
          <a:blipFill>
            <a:blip r:embed="rId2"/>
            <a:stretch>
              <a:fillRect/>
            </a:stretch>
          </a:blipFill>
        </p:spPr>
      </p:sp>
      <p:sp>
        <p:nvSpPr>
          <p:cNvPr id="6" name="Freeform 6"/>
          <p:cNvSpPr/>
          <p:nvPr/>
        </p:nvSpPr>
        <p:spPr>
          <a:xfrm>
            <a:off x="1028700" y="5384061"/>
            <a:ext cx="6535407" cy="4902939"/>
          </a:xfrm>
          <a:custGeom>
            <a:avLst/>
            <a:gdLst/>
            <a:ahLst/>
            <a:cxnLst/>
            <a:rect l="l" t="t" r="r" b="b"/>
            <a:pathLst>
              <a:path w="6535407" h="4902939">
                <a:moveTo>
                  <a:pt x="0" y="0"/>
                </a:moveTo>
                <a:lnTo>
                  <a:pt x="6535407" y="0"/>
                </a:lnTo>
                <a:lnTo>
                  <a:pt x="6535407" y="4902939"/>
                </a:lnTo>
                <a:lnTo>
                  <a:pt x="0" y="4902939"/>
                </a:lnTo>
                <a:lnTo>
                  <a:pt x="0" y="0"/>
                </a:lnTo>
                <a:close/>
              </a:path>
            </a:pathLst>
          </a:custGeom>
          <a:blipFill>
            <a:blip r:embed="rId3"/>
            <a:stretch>
              <a:fillRect/>
            </a:stretch>
          </a:blipFill>
        </p:spPr>
      </p:sp>
      <p:sp>
        <p:nvSpPr>
          <p:cNvPr id="7" name="TextBox 7"/>
          <p:cNvSpPr txBox="1"/>
          <p:nvPr/>
        </p:nvSpPr>
        <p:spPr>
          <a:xfrm>
            <a:off x="6154447" y="-111508"/>
            <a:ext cx="5561242" cy="1285288"/>
          </a:xfrm>
          <a:prstGeom prst="rect">
            <a:avLst/>
          </a:prstGeom>
        </p:spPr>
        <p:txBody>
          <a:bodyPr lIns="0" tIns="0" rIns="0" bIns="0" rtlCol="0" anchor="t">
            <a:spAutoFit/>
          </a:bodyPr>
          <a:lstStyle/>
          <a:p>
            <a:pPr algn="ctr">
              <a:lnSpc>
                <a:spcPts val="11130"/>
              </a:lnSpc>
            </a:pPr>
            <a:r>
              <a:rPr lang="en-US" sz="7950" b="1" dirty="0">
                <a:solidFill>
                  <a:srgbClr val="000000"/>
                </a:solidFill>
                <a:latin typeface="GH Guardian Headline 3"/>
                <a:ea typeface="GH Guardian Headline 3"/>
                <a:cs typeface="GH Guardian Headline 3"/>
                <a:sym typeface="GH Guardian Headline 3"/>
              </a:rPr>
              <a:t>Extension 1</a:t>
            </a:r>
          </a:p>
        </p:txBody>
      </p:sp>
      <p:sp>
        <p:nvSpPr>
          <p:cNvPr id="8" name="Freeform 8"/>
          <p:cNvSpPr/>
          <p:nvPr/>
        </p:nvSpPr>
        <p:spPr>
          <a:xfrm>
            <a:off x="16179982" y="202817"/>
            <a:ext cx="2108018" cy="906448"/>
          </a:xfrm>
          <a:custGeom>
            <a:avLst/>
            <a:gdLst/>
            <a:ahLst/>
            <a:cxnLst/>
            <a:rect l="l" t="t" r="r" b="b"/>
            <a:pathLst>
              <a:path w="2108018" h="906448">
                <a:moveTo>
                  <a:pt x="0" y="0"/>
                </a:moveTo>
                <a:lnTo>
                  <a:pt x="2108018" y="0"/>
                </a:lnTo>
                <a:lnTo>
                  <a:pt x="2108018" y="906448"/>
                </a:lnTo>
                <a:lnTo>
                  <a:pt x="0" y="906448"/>
                </a:lnTo>
                <a:lnTo>
                  <a:pt x="0" y="0"/>
                </a:lnTo>
                <a:close/>
              </a:path>
            </a:pathLst>
          </a:custGeom>
          <a:blipFill>
            <a:blip r:embed="rId4"/>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2573810"/>
            <a:chOff x="0" y="0"/>
            <a:chExt cx="4274726" cy="677876"/>
          </a:xfrm>
        </p:grpSpPr>
        <p:sp>
          <p:nvSpPr>
            <p:cNvPr id="3" name="Freeform 3"/>
            <p:cNvSpPr/>
            <p:nvPr/>
          </p:nvSpPr>
          <p:spPr>
            <a:xfrm>
              <a:off x="0" y="0"/>
              <a:ext cx="4274726" cy="677876"/>
            </a:xfrm>
            <a:custGeom>
              <a:avLst/>
              <a:gdLst/>
              <a:ahLst/>
              <a:cxnLst/>
              <a:rect l="l" t="t" r="r" b="b"/>
              <a:pathLst>
                <a:path w="4274726" h="677876">
                  <a:moveTo>
                    <a:pt x="0" y="0"/>
                  </a:moveTo>
                  <a:lnTo>
                    <a:pt x="4274726" y="0"/>
                  </a:lnTo>
                  <a:lnTo>
                    <a:pt x="4274726" y="677876"/>
                  </a:lnTo>
                  <a:lnTo>
                    <a:pt x="0" y="677876"/>
                  </a:lnTo>
                  <a:close/>
                </a:path>
              </a:pathLst>
            </a:custGeom>
            <a:solidFill>
              <a:srgbClr val="FFFFFF"/>
            </a:solidFill>
          </p:spPr>
        </p:sp>
        <p:sp>
          <p:nvSpPr>
            <p:cNvPr id="4" name="TextBox 4"/>
            <p:cNvSpPr txBox="1"/>
            <p:nvPr/>
          </p:nvSpPr>
          <p:spPr>
            <a:xfrm>
              <a:off x="0" y="-57150"/>
              <a:ext cx="4274726" cy="735026"/>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852467"/>
            <a:ext cx="11038753" cy="2462613"/>
            <a:chOff x="0" y="0"/>
            <a:chExt cx="2907326" cy="648590"/>
          </a:xfrm>
        </p:grpSpPr>
        <p:sp>
          <p:nvSpPr>
            <p:cNvPr id="7" name="Freeform 7"/>
            <p:cNvSpPr/>
            <p:nvPr/>
          </p:nvSpPr>
          <p:spPr>
            <a:xfrm>
              <a:off x="0" y="0"/>
              <a:ext cx="2907326" cy="648590"/>
            </a:xfrm>
            <a:custGeom>
              <a:avLst/>
              <a:gdLst/>
              <a:ahLst/>
              <a:cxnLst/>
              <a:rect l="l" t="t" r="r" b="b"/>
              <a:pathLst>
                <a:path w="2907326" h="648590">
                  <a:moveTo>
                    <a:pt x="0" y="0"/>
                  </a:moveTo>
                  <a:lnTo>
                    <a:pt x="2907326" y="0"/>
                  </a:lnTo>
                  <a:lnTo>
                    <a:pt x="2907326" y="648590"/>
                  </a:lnTo>
                  <a:lnTo>
                    <a:pt x="0" y="648590"/>
                  </a:lnTo>
                  <a:close/>
                </a:path>
              </a:pathLst>
            </a:custGeom>
            <a:solidFill>
              <a:srgbClr val="FFFFFF"/>
            </a:solidFill>
          </p:spPr>
        </p:sp>
        <p:sp>
          <p:nvSpPr>
            <p:cNvPr id="8" name="TextBox 8"/>
            <p:cNvSpPr txBox="1"/>
            <p:nvPr/>
          </p:nvSpPr>
          <p:spPr>
            <a:xfrm>
              <a:off x="0" y="-57150"/>
              <a:ext cx="2907326" cy="705740"/>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962525"/>
            <a:ext cx="15895040" cy="2003369"/>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Journalists need to use formal and concise language to present factual information clearly to their readers</a:t>
            </a:r>
          </a:p>
        </p:txBody>
      </p:sp>
      <p:sp>
        <p:nvSpPr>
          <p:cNvPr id="10" name="TextBox 10"/>
          <p:cNvSpPr txBox="1"/>
          <p:nvPr/>
        </p:nvSpPr>
        <p:spPr>
          <a:xfrm>
            <a:off x="1175507" y="1820563"/>
            <a:ext cx="10601525" cy="2174121"/>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identify and use the language of news reporting</a:t>
            </a:r>
          </a:p>
        </p:txBody>
      </p:sp>
      <p:sp>
        <p:nvSpPr>
          <p:cNvPr id="11" name="Freeform 11"/>
          <p:cNvSpPr/>
          <p:nvPr/>
        </p:nvSpPr>
        <p:spPr>
          <a:xfrm>
            <a:off x="9144000" y="990695"/>
            <a:ext cx="6819966" cy="5116418"/>
          </a:xfrm>
          <a:custGeom>
            <a:avLst/>
            <a:gdLst/>
            <a:ahLst/>
            <a:cxnLst/>
            <a:rect l="l" t="t" r="r" b="b"/>
            <a:pathLst>
              <a:path w="6819966" h="5116418">
                <a:moveTo>
                  <a:pt x="0" y="0"/>
                </a:moveTo>
                <a:lnTo>
                  <a:pt x="6819966" y="0"/>
                </a:lnTo>
                <a:lnTo>
                  <a:pt x="6819966" y="5116418"/>
                </a:lnTo>
                <a:lnTo>
                  <a:pt x="0" y="5116418"/>
                </a:lnTo>
                <a:lnTo>
                  <a:pt x="0" y="0"/>
                </a:lnTo>
                <a:close/>
              </a:path>
            </a:pathLst>
          </a:custGeom>
          <a:blipFill>
            <a:blip r:embed="rId3"/>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5717" y="411157"/>
            <a:ext cx="15096565" cy="9464686"/>
          </a:xfrm>
          <a:custGeom>
            <a:avLst/>
            <a:gdLst/>
            <a:ahLst/>
            <a:cxnLst/>
            <a:rect l="l" t="t" r="r" b="b"/>
            <a:pathLst>
              <a:path w="15096565" h="9464686">
                <a:moveTo>
                  <a:pt x="0" y="0"/>
                </a:moveTo>
                <a:lnTo>
                  <a:pt x="15096566" y="0"/>
                </a:lnTo>
                <a:lnTo>
                  <a:pt x="15096566" y="9464686"/>
                </a:lnTo>
                <a:lnTo>
                  <a:pt x="0" y="9464686"/>
                </a:lnTo>
                <a:lnTo>
                  <a:pt x="0" y="0"/>
                </a:lnTo>
                <a:close/>
              </a:path>
            </a:pathLst>
          </a:custGeom>
          <a:blipFill>
            <a:blip r:embed="rId2"/>
            <a:stretch>
              <a:fillRect l="-3955" t="-4636" r="-3284" b="-106160"/>
            </a:stretch>
          </a:blipFill>
        </p:spPr>
      </p:sp>
      <p:sp>
        <p:nvSpPr>
          <p:cNvPr id="3" name="Freeform 3"/>
          <p:cNvSpPr/>
          <p:nvPr/>
        </p:nvSpPr>
        <p:spPr>
          <a:xfrm>
            <a:off x="16009516" y="122252"/>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2364382" y="1396134"/>
            <a:ext cx="13632035" cy="8626358"/>
          </a:xfrm>
          <a:custGeom>
            <a:avLst/>
            <a:gdLst/>
            <a:ahLst/>
            <a:cxnLst/>
            <a:rect l="l" t="t" r="r" b="b"/>
            <a:pathLst>
              <a:path w="13632035" h="8626358">
                <a:moveTo>
                  <a:pt x="0" y="0"/>
                </a:moveTo>
                <a:lnTo>
                  <a:pt x="13632036" y="0"/>
                </a:lnTo>
                <a:lnTo>
                  <a:pt x="13632036" y="8626358"/>
                </a:lnTo>
                <a:lnTo>
                  <a:pt x="0" y="8626358"/>
                </a:lnTo>
                <a:lnTo>
                  <a:pt x="0" y="0"/>
                </a:lnTo>
                <a:close/>
              </a:path>
            </a:pathLst>
          </a:custGeom>
          <a:blipFill>
            <a:blip r:embed="rId2"/>
            <a:stretch>
              <a:fillRect l="-3644" t="-104567" r="-3340" b="-3785"/>
            </a:stretch>
          </a:blipFill>
        </p:spPr>
      </p:sp>
      <p:grpSp>
        <p:nvGrpSpPr>
          <p:cNvPr id="3" name="Group 3"/>
          <p:cNvGrpSpPr/>
          <p:nvPr/>
        </p:nvGrpSpPr>
        <p:grpSpPr>
          <a:xfrm>
            <a:off x="2364382" y="112222"/>
            <a:ext cx="13632035" cy="1069326"/>
            <a:chOff x="0" y="0"/>
            <a:chExt cx="3590330" cy="281633"/>
          </a:xfrm>
        </p:grpSpPr>
        <p:sp>
          <p:nvSpPr>
            <p:cNvPr id="4" name="Freeform 4"/>
            <p:cNvSpPr/>
            <p:nvPr/>
          </p:nvSpPr>
          <p:spPr>
            <a:xfrm>
              <a:off x="0" y="0"/>
              <a:ext cx="3590330" cy="281633"/>
            </a:xfrm>
            <a:custGeom>
              <a:avLst/>
              <a:gdLst/>
              <a:ahLst/>
              <a:cxnLst/>
              <a:rect l="l" t="t" r="r" b="b"/>
              <a:pathLst>
                <a:path w="3590330" h="281633">
                  <a:moveTo>
                    <a:pt x="0" y="0"/>
                  </a:moveTo>
                  <a:lnTo>
                    <a:pt x="3590330" y="0"/>
                  </a:lnTo>
                  <a:lnTo>
                    <a:pt x="3590330" y="281633"/>
                  </a:lnTo>
                  <a:lnTo>
                    <a:pt x="0" y="281633"/>
                  </a:lnTo>
                  <a:close/>
                </a:path>
              </a:pathLst>
            </a:custGeom>
            <a:solidFill>
              <a:srgbClr val="FFFFFF"/>
            </a:solidFill>
          </p:spPr>
        </p:sp>
        <p:sp>
          <p:nvSpPr>
            <p:cNvPr id="5" name="TextBox 5"/>
            <p:cNvSpPr txBox="1"/>
            <p:nvPr/>
          </p:nvSpPr>
          <p:spPr>
            <a:xfrm>
              <a:off x="0" y="-76200"/>
              <a:ext cx="3590330" cy="357833"/>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364382" y="-71239"/>
            <a:ext cx="6438619" cy="1186800"/>
          </a:xfrm>
          <a:prstGeom prst="rect">
            <a:avLst/>
          </a:prstGeom>
        </p:spPr>
        <p:txBody>
          <a:bodyPr wrap="square" lIns="0" tIns="0" rIns="0" bIns="0" rtlCol="0" anchor="t">
            <a:spAutoFit/>
          </a:bodyPr>
          <a:lstStyle/>
          <a:p>
            <a:pPr algn="ctr">
              <a:lnSpc>
                <a:spcPts val="10949"/>
              </a:lnSpc>
            </a:pPr>
            <a:r>
              <a:rPr lang="en-US" sz="7821" dirty="0">
                <a:solidFill>
                  <a:srgbClr val="000000"/>
                </a:solidFill>
                <a:latin typeface="House Slant"/>
                <a:ea typeface="House Slant"/>
                <a:cs typeface="House Slant"/>
                <a:sym typeface="House Slant"/>
              </a:rPr>
              <a:t>Reported speech</a:t>
            </a:r>
          </a:p>
        </p:txBody>
      </p:sp>
      <p:sp>
        <p:nvSpPr>
          <p:cNvPr id="7" name="TextBox 7"/>
          <p:cNvSpPr txBox="1"/>
          <p:nvPr/>
        </p:nvSpPr>
        <p:spPr>
          <a:xfrm>
            <a:off x="9485001" y="-71239"/>
            <a:ext cx="5237016" cy="1186800"/>
          </a:xfrm>
          <a:prstGeom prst="rect">
            <a:avLst/>
          </a:prstGeom>
        </p:spPr>
        <p:txBody>
          <a:bodyPr wrap="square" lIns="0" tIns="0" rIns="0" bIns="0" rtlCol="0" anchor="t">
            <a:spAutoFit/>
          </a:bodyPr>
          <a:lstStyle/>
          <a:p>
            <a:pPr algn="ctr">
              <a:lnSpc>
                <a:spcPts val="10949"/>
              </a:lnSpc>
            </a:pPr>
            <a:r>
              <a:rPr lang="en-US" sz="7821" dirty="0">
                <a:solidFill>
                  <a:srgbClr val="000000"/>
                </a:solidFill>
                <a:latin typeface="House Slant"/>
                <a:ea typeface="House Slant"/>
                <a:cs typeface="House Slant"/>
                <a:sym typeface="House Slant"/>
              </a:rPr>
              <a:t>Direct speech</a:t>
            </a:r>
          </a:p>
        </p:txBody>
      </p:sp>
      <p:sp>
        <p:nvSpPr>
          <p:cNvPr id="8" name="Freeform 8"/>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583451" y="1520690"/>
            <a:ext cx="13065641" cy="2268913"/>
            <a:chOff x="0" y="-93725"/>
            <a:chExt cx="3441156" cy="597574"/>
          </a:xfrm>
        </p:grpSpPr>
        <p:sp>
          <p:nvSpPr>
            <p:cNvPr id="3" name="Freeform 3"/>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4" name="TextBox 4"/>
            <p:cNvSpPr txBox="1"/>
            <p:nvPr/>
          </p:nvSpPr>
          <p:spPr>
            <a:xfrm>
              <a:off x="1056" y="-93725"/>
              <a:ext cx="3440100" cy="597574"/>
            </a:xfrm>
            <a:prstGeom prst="rect">
              <a:avLst/>
            </a:prstGeom>
          </p:spPr>
          <p:txBody>
            <a:bodyPr lIns="50800" tIns="50800" rIns="50800" bIns="50800" rtlCol="0" anchor="ctr"/>
            <a:lstStyle/>
            <a:p>
              <a:pPr algn="l">
                <a:lnSpc>
                  <a:spcPts val="5599"/>
                </a:lnSpc>
              </a:pPr>
              <a:r>
                <a:rPr lang="en-US" sz="3999" dirty="0">
                  <a:solidFill>
                    <a:srgbClr val="000000"/>
                  </a:solidFill>
                  <a:latin typeface="GH Guardian Headline 2"/>
                  <a:ea typeface="GH Guardian Headline 2"/>
                  <a:cs typeface="GH Guardian Headline 2"/>
                  <a:sym typeface="GH Guardian Headline 2"/>
                </a:rPr>
                <a:t>Use quotes from your interviews to </a:t>
              </a:r>
              <a:r>
                <a:rPr lang="en-US" sz="3999" dirty="0" err="1">
                  <a:solidFill>
                    <a:srgbClr val="000000"/>
                  </a:solidFill>
                  <a:latin typeface="GH Guardian Headline 2"/>
                  <a:ea typeface="GH Guardian Headline 2"/>
                  <a:cs typeface="GH Guardian Headline 2"/>
                  <a:sym typeface="GH Guardian Headline 2"/>
                </a:rPr>
                <a:t>practise</a:t>
              </a:r>
              <a:r>
                <a:rPr lang="en-US" sz="3999" dirty="0">
                  <a:solidFill>
                    <a:srgbClr val="000000"/>
                  </a:solidFill>
                  <a:latin typeface="GH Guardian Headline 2"/>
                  <a:ea typeface="GH Guardian Headline 2"/>
                  <a:cs typeface="GH Guardian Headline 2"/>
                  <a:sym typeface="GH Guardian Headline 2"/>
                </a:rPr>
                <a:t> writing reported and direct speech</a:t>
              </a:r>
            </a:p>
          </p:txBody>
        </p:sp>
      </p:grpSp>
      <p:grpSp>
        <p:nvGrpSpPr>
          <p:cNvPr id="5" name="Group 5"/>
          <p:cNvGrpSpPr/>
          <p:nvPr/>
        </p:nvGrpSpPr>
        <p:grpSpPr>
          <a:xfrm>
            <a:off x="1583450" y="6323701"/>
            <a:ext cx="13061631" cy="1654104"/>
            <a:chOff x="0" y="0"/>
            <a:chExt cx="3440100" cy="435649"/>
          </a:xfrm>
        </p:grpSpPr>
        <p:sp>
          <p:nvSpPr>
            <p:cNvPr id="6" name="Freeform 6"/>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7" name="TextBox 7"/>
            <p:cNvSpPr txBox="1"/>
            <p:nvPr/>
          </p:nvSpPr>
          <p:spPr>
            <a:xfrm>
              <a:off x="0" y="-161925"/>
              <a:ext cx="3440100" cy="597574"/>
            </a:xfrm>
            <a:prstGeom prst="rect">
              <a:avLst/>
            </a:prstGeom>
          </p:spPr>
          <p:txBody>
            <a:bodyPr lIns="50800" tIns="50800" rIns="50800" bIns="50800" rtlCol="0" anchor="ctr"/>
            <a:lstStyle/>
            <a:p>
              <a:pPr algn="l">
                <a:lnSpc>
                  <a:spcPts val="5599"/>
                </a:lnSpc>
              </a:pPr>
              <a:r>
                <a:rPr lang="en-US" sz="3999">
                  <a:solidFill>
                    <a:srgbClr val="000000"/>
                  </a:solidFill>
                  <a:latin typeface="GH Guardian Headline 2"/>
                  <a:ea typeface="GH Guardian Headline 2"/>
                  <a:cs typeface="GH Guardian Headline 2"/>
                  <a:sym typeface="GH Guardian Headline 2"/>
                </a:rPr>
                <a:t>Give feedback on your partner’s quotes</a:t>
              </a:r>
            </a:p>
          </p:txBody>
        </p:sp>
      </p:grpSp>
      <p:grpSp>
        <p:nvGrpSpPr>
          <p:cNvPr id="8" name="Group 8"/>
          <p:cNvGrpSpPr/>
          <p:nvPr/>
        </p:nvGrpSpPr>
        <p:grpSpPr>
          <a:xfrm>
            <a:off x="190070" y="1948693"/>
            <a:ext cx="1393379" cy="139337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10" name="TextBox 10"/>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90070" y="4095188"/>
            <a:ext cx="1393379" cy="139337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13" name="TextBox 13"/>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90070" y="6241683"/>
            <a:ext cx="1393379" cy="139337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16" name="TextBox 16"/>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428522" y="1626294"/>
            <a:ext cx="916476" cy="1686359"/>
          </a:xfrm>
          <a:prstGeom prst="rect">
            <a:avLst/>
          </a:prstGeom>
        </p:spPr>
        <p:txBody>
          <a:bodyPr lIns="0" tIns="0" rIns="0" bIns="0" rtlCol="0" anchor="t">
            <a:spAutoFit/>
          </a:bodyPr>
          <a:lstStyle/>
          <a:p>
            <a:pPr algn="ctr">
              <a:lnSpc>
                <a:spcPts val="15474"/>
              </a:lnSpc>
            </a:pPr>
            <a:r>
              <a:rPr lang="en-US" sz="11053" dirty="0">
                <a:solidFill>
                  <a:schemeClr val="bg1"/>
                </a:solidFill>
                <a:latin typeface="House Slant"/>
                <a:ea typeface="House Slant"/>
                <a:cs typeface="House Slant"/>
                <a:sym typeface="House Slant"/>
              </a:rPr>
              <a:t>1</a:t>
            </a:r>
          </a:p>
        </p:txBody>
      </p:sp>
      <p:sp>
        <p:nvSpPr>
          <p:cNvPr id="18" name="TextBox 18"/>
          <p:cNvSpPr txBox="1"/>
          <p:nvPr/>
        </p:nvSpPr>
        <p:spPr>
          <a:xfrm>
            <a:off x="428522" y="3769352"/>
            <a:ext cx="916476" cy="1686359"/>
          </a:xfrm>
          <a:prstGeom prst="rect">
            <a:avLst/>
          </a:prstGeom>
        </p:spPr>
        <p:txBody>
          <a:bodyPr lIns="0" tIns="0" rIns="0" bIns="0" rtlCol="0" anchor="t">
            <a:spAutoFit/>
          </a:bodyPr>
          <a:lstStyle/>
          <a:p>
            <a:pPr algn="ctr">
              <a:lnSpc>
                <a:spcPts val="15474"/>
              </a:lnSpc>
            </a:pPr>
            <a:r>
              <a:rPr lang="en-US" sz="11053" dirty="0">
                <a:solidFill>
                  <a:schemeClr val="bg1"/>
                </a:solidFill>
                <a:latin typeface="House Slant"/>
                <a:ea typeface="House Slant"/>
                <a:cs typeface="House Slant"/>
                <a:sym typeface="House Slant"/>
              </a:rPr>
              <a:t>2</a:t>
            </a:r>
          </a:p>
        </p:txBody>
      </p:sp>
      <p:sp>
        <p:nvSpPr>
          <p:cNvPr id="19" name="TextBox 19"/>
          <p:cNvSpPr txBox="1"/>
          <p:nvPr/>
        </p:nvSpPr>
        <p:spPr>
          <a:xfrm>
            <a:off x="428521" y="5875296"/>
            <a:ext cx="916476" cy="1686359"/>
          </a:xfrm>
          <a:prstGeom prst="rect">
            <a:avLst/>
          </a:prstGeom>
        </p:spPr>
        <p:txBody>
          <a:bodyPr lIns="0" tIns="0" rIns="0" bIns="0" rtlCol="0" anchor="t">
            <a:spAutoFit/>
          </a:bodyPr>
          <a:lstStyle/>
          <a:p>
            <a:pPr algn="ctr">
              <a:lnSpc>
                <a:spcPts val="15474"/>
              </a:lnSpc>
            </a:pPr>
            <a:r>
              <a:rPr lang="en-US" sz="11053" dirty="0">
                <a:solidFill>
                  <a:schemeClr val="bg1"/>
                </a:solidFill>
                <a:latin typeface="House Slant"/>
                <a:ea typeface="House Slant"/>
                <a:cs typeface="House Slant"/>
                <a:sym typeface="House Slant"/>
              </a:rPr>
              <a:t>3</a:t>
            </a:r>
          </a:p>
        </p:txBody>
      </p:sp>
      <p:sp>
        <p:nvSpPr>
          <p:cNvPr id="20" name="TextBox 20"/>
          <p:cNvSpPr txBox="1"/>
          <p:nvPr/>
        </p:nvSpPr>
        <p:spPr>
          <a:xfrm>
            <a:off x="6096000" y="87218"/>
            <a:ext cx="5649051" cy="1285288"/>
          </a:xfrm>
          <a:prstGeom prst="rect">
            <a:avLst/>
          </a:prstGeom>
        </p:spPr>
        <p:txBody>
          <a:bodyPr lIns="0" tIns="0" rIns="0" bIns="0" rtlCol="0" anchor="t">
            <a:spAutoFit/>
          </a:bodyPr>
          <a:lstStyle/>
          <a:p>
            <a:pPr algn="ctr">
              <a:lnSpc>
                <a:spcPts val="11130"/>
              </a:lnSpc>
            </a:pPr>
            <a:r>
              <a:rPr lang="en-US" sz="7950" b="1" dirty="0">
                <a:solidFill>
                  <a:srgbClr val="000000"/>
                </a:solidFill>
                <a:latin typeface="GH Guardian Headline 3"/>
                <a:ea typeface="GH Guardian Headline 3"/>
                <a:cs typeface="GH Guardian Headline 3"/>
                <a:sym typeface="GH Guardian Headline 3"/>
              </a:rPr>
              <a:t>Extension 2</a:t>
            </a:r>
          </a:p>
        </p:txBody>
      </p:sp>
      <p:grpSp>
        <p:nvGrpSpPr>
          <p:cNvPr id="21" name="Group 21"/>
          <p:cNvGrpSpPr/>
          <p:nvPr/>
        </p:nvGrpSpPr>
        <p:grpSpPr>
          <a:xfrm>
            <a:off x="1583450" y="4136197"/>
            <a:ext cx="13061631" cy="1654104"/>
            <a:chOff x="0" y="0"/>
            <a:chExt cx="3440100" cy="435649"/>
          </a:xfrm>
        </p:grpSpPr>
        <p:sp>
          <p:nvSpPr>
            <p:cNvPr id="22" name="Freeform 22"/>
            <p:cNvSpPr/>
            <p:nvPr/>
          </p:nvSpPr>
          <p:spPr>
            <a:xfrm>
              <a:off x="0" y="0"/>
              <a:ext cx="3440100" cy="435649"/>
            </a:xfrm>
            <a:custGeom>
              <a:avLst/>
              <a:gdLst/>
              <a:ahLst/>
              <a:cxnLst/>
              <a:rect l="l" t="t" r="r" b="b"/>
              <a:pathLst>
                <a:path w="3440100" h="435649">
                  <a:moveTo>
                    <a:pt x="0" y="0"/>
                  </a:moveTo>
                  <a:lnTo>
                    <a:pt x="3440100" y="0"/>
                  </a:lnTo>
                  <a:lnTo>
                    <a:pt x="3440100" y="435649"/>
                  </a:lnTo>
                  <a:lnTo>
                    <a:pt x="0" y="435649"/>
                  </a:lnTo>
                  <a:close/>
                </a:path>
              </a:pathLst>
            </a:custGeom>
            <a:solidFill>
              <a:srgbClr val="FFFFFF"/>
            </a:solidFill>
          </p:spPr>
        </p:sp>
        <p:sp>
          <p:nvSpPr>
            <p:cNvPr id="23" name="TextBox 23"/>
            <p:cNvSpPr txBox="1"/>
            <p:nvPr/>
          </p:nvSpPr>
          <p:spPr>
            <a:xfrm>
              <a:off x="0" y="-161925"/>
              <a:ext cx="3440100" cy="597574"/>
            </a:xfrm>
            <a:prstGeom prst="rect">
              <a:avLst/>
            </a:prstGeom>
          </p:spPr>
          <p:txBody>
            <a:bodyPr lIns="50800" tIns="50800" rIns="50800" bIns="50800" rtlCol="0" anchor="ctr"/>
            <a:lstStyle/>
            <a:p>
              <a:pPr algn="l">
                <a:lnSpc>
                  <a:spcPts val="5599"/>
                </a:lnSpc>
              </a:pPr>
              <a:r>
                <a:rPr lang="en-US" sz="3999" dirty="0">
                  <a:solidFill>
                    <a:srgbClr val="000000"/>
                  </a:solidFill>
                  <a:latin typeface="GH Guardian Headline 2"/>
                  <a:ea typeface="GH Guardian Headline 2"/>
                  <a:cs typeface="GH Guardian Headline 2"/>
                  <a:sym typeface="GH Guardian Headline 2"/>
                </a:rPr>
                <a:t>Swap sentences with a partner and read them aloud</a:t>
              </a:r>
            </a:p>
          </p:txBody>
        </p:sp>
      </p:grpSp>
      <p:sp>
        <p:nvSpPr>
          <p:cNvPr id="24" name="Freeform 24"/>
          <p:cNvSpPr/>
          <p:nvPr/>
        </p:nvSpPr>
        <p:spPr>
          <a:xfrm>
            <a:off x="11595430" y="5526336"/>
            <a:ext cx="6535407" cy="4902939"/>
          </a:xfrm>
          <a:custGeom>
            <a:avLst/>
            <a:gdLst/>
            <a:ahLst/>
            <a:cxnLst/>
            <a:rect l="l" t="t" r="r" b="b"/>
            <a:pathLst>
              <a:path w="6535407" h="4902939">
                <a:moveTo>
                  <a:pt x="0" y="0"/>
                </a:moveTo>
                <a:lnTo>
                  <a:pt x="6535408" y="0"/>
                </a:lnTo>
                <a:lnTo>
                  <a:pt x="6535408" y="4902939"/>
                </a:lnTo>
                <a:lnTo>
                  <a:pt x="0" y="4902939"/>
                </a:lnTo>
                <a:lnTo>
                  <a:pt x="0" y="0"/>
                </a:lnTo>
                <a:close/>
              </a:path>
            </a:pathLst>
          </a:custGeom>
          <a:blipFill>
            <a:blip r:embed="rId2"/>
            <a:stretch>
              <a:fillRect/>
            </a:stretch>
          </a:blipFill>
        </p:spPr>
      </p:sp>
      <p:sp>
        <p:nvSpPr>
          <p:cNvPr id="25" name="Freeform 25"/>
          <p:cNvSpPr/>
          <p:nvPr/>
        </p:nvSpPr>
        <p:spPr>
          <a:xfrm>
            <a:off x="15863899" y="353469"/>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611277" y="2078620"/>
            <a:ext cx="8136161" cy="7311836"/>
            <a:chOff x="0" y="0"/>
            <a:chExt cx="2142857" cy="1925751"/>
          </a:xfrm>
        </p:grpSpPr>
        <p:sp>
          <p:nvSpPr>
            <p:cNvPr id="3" name="Freeform 3"/>
            <p:cNvSpPr/>
            <p:nvPr/>
          </p:nvSpPr>
          <p:spPr>
            <a:xfrm>
              <a:off x="0" y="0"/>
              <a:ext cx="2142857" cy="1925751"/>
            </a:xfrm>
            <a:custGeom>
              <a:avLst/>
              <a:gdLst/>
              <a:ahLst/>
              <a:cxnLst/>
              <a:rect l="l" t="t" r="r" b="b"/>
              <a:pathLst>
                <a:path w="2142857" h="1925751">
                  <a:moveTo>
                    <a:pt x="0" y="0"/>
                  </a:moveTo>
                  <a:lnTo>
                    <a:pt x="2142857" y="0"/>
                  </a:lnTo>
                  <a:lnTo>
                    <a:pt x="2142857" y="1925751"/>
                  </a:lnTo>
                  <a:lnTo>
                    <a:pt x="0" y="1925751"/>
                  </a:lnTo>
                  <a:close/>
                </a:path>
              </a:pathLst>
            </a:custGeom>
            <a:solidFill>
              <a:srgbClr val="FFFFFF"/>
            </a:solidFill>
          </p:spPr>
        </p:sp>
        <p:sp>
          <p:nvSpPr>
            <p:cNvPr id="4" name="TextBox 4"/>
            <p:cNvSpPr txBox="1"/>
            <p:nvPr/>
          </p:nvSpPr>
          <p:spPr>
            <a:xfrm>
              <a:off x="0" y="-57150"/>
              <a:ext cx="2142857" cy="1982901"/>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937315" y="37401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grpSp>
        <p:nvGrpSpPr>
          <p:cNvPr id="6" name="Group 6"/>
          <p:cNvGrpSpPr/>
          <p:nvPr/>
        </p:nvGrpSpPr>
        <p:grpSpPr>
          <a:xfrm>
            <a:off x="9144000" y="2144832"/>
            <a:ext cx="8350495" cy="3866647"/>
            <a:chOff x="0" y="0"/>
            <a:chExt cx="1535923" cy="711200"/>
          </a:xfrm>
        </p:grpSpPr>
        <p:sp>
          <p:nvSpPr>
            <p:cNvPr id="7" name="Freeform 7"/>
            <p:cNvSpPr/>
            <p:nvPr/>
          </p:nvSpPr>
          <p:spPr>
            <a:xfrm>
              <a:off x="0" y="0"/>
              <a:ext cx="1535923" cy="711200"/>
            </a:xfrm>
            <a:custGeom>
              <a:avLst/>
              <a:gdLst/>
              <a:ahLst/>
              <a:cxnLst/>
              <a:rect l="l" t="t" r="r" b="b"/>
              <a:pathLst>
                <a:path w="1535923" h="711200">
                  <a:moveTo>
                    <a:pt x="1241175" y="0"/>
                  </a:moveTo>
                  <a:lnTo>
                    <a:pt x="282407" y="0"/>
                  </a:lnTo>
                  <a:cubicBezTo>
                    <a:pt x="126426" y="0"/>
                    <a:pt x="0" y="123512"/>
                    <a:pt x="0" y="275871"/>
                  </a:cubicBezTo>
                  <a:cubicBezTo>
                    <a:pt x="0" y="386169"/>
                    <a:pt x="66279" y="481310"/>
                    <a:pt x="162037" y="525451"/>
                  </a:cubicBezTo>
                  <a:lnTo>
                    <a:pt x="162037" y="711200"/>
                  </a:lnTo>
                  <a:lnTo>
                    <a:pt x="353844" y="551732"/>
                  </a:lnTo>
                  <a:lnTo>
                    <a:pt x="1241175" y="551732"/>
                  </a:lnTo>
                  <a:cubicBezTo>
                    <a:pt x="1409486" y="551732"/>
                    <a:pt x="1535923" y="428220"/>
                    <a:pt x="1535923" y="275861"/>
                  </a:cubicBezTo>
                  <a:cubicBezTo>
                    <a:pt x="1535935" y="123512"/>
                    <a:pt x="1409486" y="0"/>
                    <a:pt x="1241175" y="0"/>
                  </a:cubicBezTo>
                  <a:close/>
                </a:path>
              </a:pathLst>
            </a:custGeom>
            <a:solidFill>
              <a:srgbClr val="FFFFFF"/>
            </a:solidFill>
            <a:ln w="228600" cap="sq">
              <a:solidFill>
                <a:srgbClr val="F9B31D"/>
              </a:solidFill>
              <a:prstDash val="solid"/>
              <a:miter/>
            </a:ln>
          </p:spPr>
        </p:sp>
        <p:sp>
          <p:nvSpPr>
            <p:cNvPr id="8" name="TextBox 8"/>
            <p:cNvSpPr txBox="1"/>
            <p:nvPr/>
          </p:nvSpPr>
          <p:spPr>
            <a:xfrm>
              <a:off x="0" y="-19050"/>
              <a:ext cx="1535923" cy="539750"/>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a:off x="6172742" y="4613116"/>
            <a:ext cx="5955893" cy="5955893"/>
          </a:xfrm>
          <a:custGeom>
            <a:avLst/>
            <a:gdLst/>
            <a:ahLst/>
            <a:cxnLst/>
            <a:rect l="l" t="t" r="r" b="b"/>
            <a:pathLst>
              <a:path w="5955893" h="5955893">
                <a:moveTo>
                  <a:pt x="0" y="0"/>
                </a:moveTo>
                <a:lnTo>
                  <a:pt x="5955893" y="0"/>
                </a:lnTo>
                <a:lnTo>
                  <a:pt x="5955893" y="5955893"/>
                </a:lnTo>
                <a:lnTo>
                  <a:pt x="0" y="5955893"/>
                </a:lnTo>
                <a:lnTo>
                  <a:pt x="0" y="0"/>
                </a:lnTo>
                <a:close/>
              </a:path>
            </a:pathLst>
          </a:custGeom>
          <a:blipFill>
            <a:blip r:embed="rId3"/>
            <a:stretch>
              <a:fillRect/>
            </a:stretch>
          </a:blipFill>
        </p:spPr>
      </p:sp>
      <p:sp>
        <p:nvSpPr>
          <p:cNvPr id="10" name="TextBox 10"/>
          <p:cNvSpPr txBox="1"/>
          <p:nvPr/>
        </p:nvSpPr>
        <p:spPr>
          <a:xfrm>
            <a:off x="353014" y="52705"/>
            <a:ext cx="11639456" cy="1377629"/>
          </a:xfrm>
          <a:prstGeom prst="rect">
            <a:avLst/>
          </a:prstGeom>
        </p:spPr>
        <p:txBody>
          <a:bodyPr lIns="0" tIns="0" rIns="0" bIns="0" rtlCol="0" anchor="t">
            <a:spAutoFit/>
          </a:bodyPr>
          <a:lstStyle/>
          <a:p>
            <a:pPr algn="ctr">
              <a:lnSpc>
                <a:spcPts val="10167"/>
              </a:lnSpc>
            </a:pPr>
            <a:r>
              <a:rPr lang="en-US" sz="7262">
                <a:solidFill>
                  <a:srgbClr val="000000"/>
                </a:solidFill>
                <a:latin typeface="GH Guardian Headline 3"/>
                <a:ea typeface="GH Guardian Headline 3"/>
                <a:cs typeface="GH Guardian Headline 3"/>
                <a:sym typeface="GH Guardian Headline 3"/>
              </a:rPr>
              <a:t>News reporting language</a:t>
            </a:r>
          </a:p>
        </p:txBody>
      </p:sp>
      <p:sp>
        <p:nvSpPr>
          <p:cNvPr id="11" name="TextBox 11"/>
          <p:cNvSpPr txBox="1"/>
          <p:nvPr/>
        </p:nvSpPr>
        <p:spPr>
          <a:xfrm>
            <a:off x="850718" y="2430678"/>
            <a:ext cx="7053100" cy="7391073"/>
          </a:xfrm>
          <a:prstGeom prst="rect">
            <a:avLst/>
          </a:prstGeom>
        </p:spPr>
        <p:txBody>
          <a:bodyPr wrap="square" lIns="0" tIns="0" rIns="0" bIns="0" rtlCol="0" anchor="t">
            <a:spAutoFit/>
          </a:bodyPr>
          <a:lstStyle/>
          <a:p>
            <a:pPr algn="l">
              <a:lnSpc>
                <a:spcPts val="5803"/>
              </a:lnSpc>
            </a:pPr>
            <a:r>
              <a:rPr lang="en-US" sz="4145" dirty="0">
                <a:solidFill>
                  <a:srgbClr val="000000"/>
                </a:solidFill>
                <a:latin typeface="GH Guardian Headline 2"/>
                <a:ea typeface="GH Guardian Headline 2"/>
                <a:cs typeface="GH Guardian Headline 2"/>
                <a:sym typeface="GH Guardian Headline 2"/>
              </a:rPr>
              <a:t>In a statement …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In an interview …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A spokesperson for… said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announced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revealed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claimed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added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stated that …</a:t>
            </a:r>
          </a:p>
          <a:p>
            <a:pPr algn="l">
              <a:lnSpc>
                <a:spcPts val="5803"/>
              </a:lnSpc>
            </a:pPr>
            <a:r>
              <a:rPr lang="en-US" sz="4145" dirty="0">
                <a:solidFill>
                  <a:srgbClr val="000000"/>
                </a:solidFill>
                <a:latin typeface="GH Guardian Headline 2"/>
                <a:ea typeface="GH Guardian Headline 2"/>
                <a:cs typeface="GH Guardian Headline 2"/>
                <a:sym typeface="GH Guardian Headline 2"/>
              </a:rPr>
              <a:t>… told … that ...</a:t>
            </a:r>
          </a:p>
          <a:p>
            <a:pPr algn="l">
              <a:lnSpc>
                <a:spcPts val="5803"/>
              </a:lnSpc>
            </a:pPr>
            <a:endParaRPr lang="en-US" sz="4145" dirty="0">
              <a:solidFill>
                <a:srgbClr val="000000"/>
              </a:solidFill>
              <a:latin typeface="GH Guardian Headline 2"/>
              <a:ea typeface="GH Guardian Headline 2"/>
              <a:cs typeface="GH Guardian Headline 2"/>
              <a:sym typeface="GH Guardian Headline 2"/>
            </a:endParaRPr>
          </a:p>
        </p:txBody>
      </p:sp>
      <p:sp>
        <p:nvSpPr>
          <p:cNvPr id="12" name="TextBox 12"/>
          <p:cNvSpPr txBox="1"/>
          <p:nvPr/>
        </p:nvSpPr>
        <p:spPr>
          <a:xfrm>
            <a:off x="10638675" y="2237743"/>
            <a:ext cx="6352649" cy="3496794"/>
          </a:xfrm>
          <a:prstGeom prst="rect">
            <a:avLst/>
          </a:prstGeom>
        </p:spPr>
        <p:txBody>
          <a:bodyPr lIns="0" tIns="0" rIns="0" bIns="0" rtlCol="0" anchor="t">
            <a:spAutoFit/>
          </a:bodyPr>
          <a:lstStyle/>
          <a:p>
            <a:pPr algn="l">
              <a:lnSpc>
                <a:spcPts val="6763"/>
              </a:lnSpc>
            </a:pPr>
            <a:r>
              <a:rPr lang="en-US" sz="4830" u="none">
                <a:solidFill>
                  <a:srgbClr val="000000"/>
                </a:solidFill>
                <a:latin typeface="GH Guardian Headline 2"/>
                <a:ea typeface="GH Guardian Headline 2"/>
                <a:cs typeface="GH Guardian Headline 2"/>
                <a:sym typeface="GH Guardian Headline 2"/>
              </a:rPr>
              <a:t>s</a:t>
            </a:r>
            <a:r>
              <a:rPr lang="en-US" sz="4830">
                <a:solidFill>
                  <a:srgbClr val="000000"/>
                </a:solidFill>
                <a:latin typeface="GH Guardian Headline 2"/>
                <a:ea typeface="GH Guardian Headline 2"/>
                <a:cs typeface="GH Guardian Headline 2"/>
                <a:sym typeface="GH Guardian Headline 2"/>
              </a:rPr>
              <a:t>a</a:t>
            </a:r>
            <a:r>
              <a:rPr lang="en-US" sz="4830" u="none">
                <a:solidFill>
                  <a:srgbClr val="000000"/>
                </a:solidFill>
                <a:latin typeface="GH Guardian Headline 2"/>
                <a:ea typeface="GH Guardian Headline 2"/>
                <a:cs typeface="GH Guardian Headline 2"/>
                <a:sym typeface="GH Guardian Headline 2"/>
              </a:rPr>
              <a:t>id</a:t>
            </a:r>
            <a:r>
              <a:rPr lang="en-US" sz="4830">
                <a:solidFill>
                  <a:srgbClr val="000000"/>
                </a:solidFill>
                <a:latin typeface="GH Guardian Headline 2"/>
                <a:ea typeface="GH Guardian Headline 2"/>
                <a:cs typeface="GH Guardian Headline 2"/>
                <a:sym typeface="GH Guardian Headline 2"/>
              </a:rPr>
              <a:t>                 added</a:t>
            </a:r>
          </a:p>
          <a:p>
            <a:pPr algn="l">
              <a:lnSpc>
                <a:spcPts val="6763"/>
              </a:lnSpc>
            </a:pPr>
            <a:endParaRPr lang="en-US" sz="4830">
              <a:solidFill>
                <a:srgbClr val="000000"/>
              </a:solidFill>
              <a:latin typeface="GH Guardian Headline 2"/>
              <a:ea typeface="GH Guardian Headline 2"/>
              <a:cs typeface="GH Guardian Headline 2"/>
              <a:sym typeface="GH Guardian Headline 2"/>
            </a:endParaRPr>
          </a:p>
          <a:p>
            <a:pPr algn="l">
              <a:lnSpc>
                <a:spcPts val="6763"/>
              </a:lnSpc>
            </a:pPr>
            <a:r>
              <a:rPr lang="en-US" sz="4830">
                <a:solidFill>
                  <a:srgbClr val="000000"/>
                </a:solidFill>
                <a:latin typeface="GH Guardian Headline 2"/>
                <a:ea typeface="GH Guardian Headline 2"/>
                <a:cs typeface="GH Guardian Headline 2"/>
                <a:sym typeface="GH Guardian Headline 2"/>
              </a:rPr>
              <a:t>stated            wrote </a:t>
            </a:r>
          </a:p>
          <a:p>
            <a:pPr algn="l">
              <a:lnSpc>
                <a:spcPts val="6763"/>
              </a:lnSpc>
            </a:pPr>
            <a:endParaRPr lang="en-US" sz="4830">
              <a:solidFill>
                <a:srgbClr val="000000"/>
              </a:solidFill>
              <a:latin typeface="GH Guardian Headline 2"/>
              <a:ea typeface="GH Guardian Headline 2"/>
              <a:cs typeface="GH Guardian Headline 2"/>
              <a:sym typeface="GH Guardian Headline 2"/>
            </a:endParaRPr>
          </a:p>
        </p:txBody>
      </p:sp>
    </p:spTree>
    <p:extLst>
      <p:ext uri="{BB962C8B-B14F-4D97-AF65-F5344CB8AC3E}">
        <p14:creationId xmlns:p14="http://schemas.microsoft.com/office/powerpoint/2010/main" val="1414415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585564" y="1707502"/>
            <a:ext cx="9295944" cy="8075276"/>
            <a:chOff x="0" y="-23791"/>
            <a:chExt cx="2448314" cy="2126822"/>
          </a:xfrm>
        </p:grpSpPr>
        <p:sp>
          <p:nvSpPr>
            <p:cNvPr id="3" name="Freeform 3"/>
            <p:cNvSpPr/>
            <p:nvPr/>
          </p:nvSpPr>
          <p:spPr>
            <a:xfrm>
              <a:off x="0" y="0"/>
              <a:ext cx="2448314" cy="1964897"/>
            </a:xfrm>
            <a:custGeom>
              <a:avLst/>
              <a:gdLst/>
              <a:ahLst/>
              <a:cxnLst/>
              <a:rect l="l" t="t" r="r" b="b"/>
              <a:pathLst>
                <a:path w="2448314" h="1964897">
                  <a:moveTo>
                    <a:pt x="0" y="0"/>
                  </a:moveTo>
                  <a:lnTo>
                    <a:pt x="2448314" y="0"/>
                  </a:lnTo>
                  <a:lnTo>
                    <a:pt x="2448314" y="1964897"/>
                  </a:lnTo>
                  <a:lnTo>
                    <a:pt x="0" y="1964897"/>
                  </a:lnTo>
                  <a:close/>
                </a:path>
              </a:pathLst>
            </a:custGeom>
            <a:solidFill>
              <a:srgbClr val="FFFFFF"/>
            </a:solidFill>
          </p:spPr>
        </p:sp>
        <p:sp>
          <p:nvSpPr>
            <p:cNvPr id="4" name="TextBox 4"/>
            <p:cNvSpPr txBox="1"/>
            <p:nvPr/>
          </p:nvSpPr>
          <p:spPr>
            <a:xfrm>
              <a:off x="0" y="-23791"/>
              <a:ext cx="2448313" cy="2126822"/>
            </a:xfrm>
            <a:prstGeom prst="rect">
              <a:avLst/>
            </a:prstGeom>
          </p:spPr>
          <p:txBody>
            <a:bodyPr lIns="50800" tIns="50800" rIns="50800" bIns="50800" rtlCol="0" anchor="ctr"/>
            <a:lstStyle/>
            <a:p>
              <a:pPr algn="ctr">
                <a:lnSpc>
                  <a:spcPts val="5599"/>
                </a:lnSpc>
              </a:pPr>
              <a:r>
                <a:rPr lang="en-US" sz="3999" dirty="0">
                  <a:solidFill>
                    <a:srgbClr val="000000"/>
                  </a:solidFill>
                  <a:latin typeface="GH Guardian Headline 2"/>
                  <a:ea typeface="GH Guardian Headline 2"/>
                  <a:cs typeface="GH Guardian Headline 2"/>
                  <a:sym typeface="GH Guardian Headline 2"/>
                </a:rPr>
                <a:t>Relative clauses are parts of sentences that can be added after nouns to give the reader more information. </a:t>
              </a:r>
            </a:p>
            <a:p>
              <a:pPr algn="ctr">
                <a:lnSpc>
                  <a:spcPts val="5599"/>
                </a:lnSpc>
              </a:pPr>
              <a:endParaRPr lang="en-US" sz="3999" dirty="0">
                <a:solidFill>
                  <a:srgbClr val="000000"/>
                </a:solidFill>
                <a:latin typeface="GH Guardian Headline 2"/>
                <a:ea typeface="GH Guardian Headline 2"/>
                <a:cs typeface="GH Guardian Headline 2"/>
                <a:sym typeface="GH Guardian Headline 2"/>
              </a:endParaRPr>
            </a:p>
            <a:p>
              <a:pPr algn="ctr">
                <a:lnSpc>
                  <a:spcPts val="5599"/>
                </a:lnSpc>
              </a:pPr>
              <a:r>
                <a:rPr lang="en-US" sz="3999" dirty="0">
                  <a:solidFill>
                    <a:srgbClr val="000000"/>
                  </a:solidFill>
                  <a:latin typeface="GH Guardian Headline 2"/>
                  <a:ea typeface="GH Guardian Headline 2"/>
                  <a:cs typeface="GH Guardian Headline 2"/>
                  <a:sym typeface="GH Guardian Headline 2"/>
                </a:rPr>
                <a:t>They are inserted into a sentence  in between commas.</a:t>
              </a:r>
            </a:p>
            <a:p>
              <a:pPr algn="ctr">
                <a:lnSpc>
                  <a:spcPts val="5599"/>
                </a:lnSpc>
              </a:pPr>
              <a:endParaRPr lang="en-US" sz="3999" dirty="0">
                <a:solidFill>
                  <a:srgbClr val="000000"/>
                </a:solidFill>
                <a:latin typeface="GH Guardian Headline 2"/>
                <a:ea typeface="GH Guardian Headline 2"/>
                <a:cs typeface="GH Guardian Headline 2"/>
                <a:sym typeface="GH Guardian Headline 2"/>
              </a:endParaRPr>
            </a:p>
            <a:p>
              <a:pPr algn="ctr">
                <a:lnSpc>
                  <a:spcPts val="5599"/>
                </a:lnSpc>
              </a:pPr>
              <a:r>
                <a:rPr lang="en-US" sz="3999" dirty="0">
                  <a:solidFill>
                    <a:srgbClr val="000000"/>
                  </a:solidFill>
                  <a:latin typeface="GH Guardian Headline 2"/>
                  <a:ea typeface="GH Guardian Headline 2"/>
                  <a:cs typeface="GH Guardian Headline 2"/>
                  <a:sym typeface="GH Guardian Headline 2"/>
                </a:rPr>
                <a:t>They are used in news reports to tell us more about the people featured in quotes. </a:t>
              </a:r>
            </a:p>
            <a:p>
              <a:pPr algn="ctr">
                <a:lnSpc>
                  <a:spcPts val="1960"/>
                </a:lnSpc>
              </a:pPr>
              <a:endParaRPr lang="en-US" sz="3999" dirty="0">
                <a:solidFill>
                  <a:srgbClr val="000000"/>
                </a:solidFill>
                <a:latin typeface="GH Guardian Headline 2"/>
                <a:ea typeface="GH Guardian Headline 2"/>
                <a:cs typeface="GH Guardian Headline 2"/>
                <a:sym typeface="GH Guardian Headline 2"/>
              </a:endParaRPr>
            </a:p>
          </p:txBody>
        </p:sp>
      </p:grpSp>
      <p:sp>
        <p:nvSpPr>
          <p:cNvPr id="5" name="Freeform 5"/>
          <p:cNvSpPr/>
          <p:nvPr/>
        </p:nvSpPr>
        <p:spPr>
          <a:xfrm>
            <a:off x="10912281" y="1410568"/>
            <a:ext cx="6615056" cy="5518538"/>
          </a:xfrm>
          <a:custGeom>
            <a:avLst/>
            <a:gdLst/>
            <a:ahLst/>
            <a:cxnLst/>
            <a:rect l="l" t="t" r="r" b="b"/>
            <a:pathLst>
              <a:path w="6615056" h="5518538">
                <a:moveTo>
                  <a:pt x="0" y="0"/>
                </a:moveTo>
                <a:lnTo>
                  <a:pt x="6615055" y="0"/>
                </a:lnTo>
                <a:lnTo>
                  <a:pt x="6615055" y="5518539"/>
                </a:lnTo>
                <a:lnTo>
                  <a:pt x="0" y="5518539"/>
                </a:lnTo>
                <a:lnTo>
                  <a:pt x="0" y="0"/>
                </a:lnTo>
                <a:close/>
              </a:path>
            </a:pathLst>
          </a:custGeom>
          <a:blipFill>
            <a:blip r:embed="rId2"/>
            <a:stretch>
              <a:fillRect/>
            </a:stretch>
          </a:blipFill>
        </p:spPr>
      </p:sp>
      <p:grpSp>
        <p:nvGrpSpPr>
          <p:cNvPr id="6" name="Group 6"/>
          <p:cNvGrpSpPr/>
          <p:nvPr/>
        </p:nvGrpSpPr>
        <p:grpSpPr>
          <a:xfrm>
            <a:off x="10192992" y="7214857"/>
            <a:ext cx="7788416" cy="2593988"/>
            <a:chOff x="0" y="0"/>
            <a:chExt cx="1682518" cy="560375"/>
          </a:xfrm>
        </p:grpSpPr>
        <p:sp>
          <p:nvSpPr>
            <p:cNvPr id="7" name="Freeform 7"/>
            <p:cNvSpPr/>
            <p:nvPr/>
          </p:nvSpPr>
          <p:spPr>
            <a:xfrm>
              <a:off x="0" y="0"/>
              <a:ext cx="1682518" cy="560375"/>
            </a:xfrm>
            <a:custGeom>
              <a:avLst/>
              <a:gdLst/>
              <a:ahLst/>
              <a:cxnLst/>
              <a:rect l="l" t="t" r="r" b="b"/>
              <a:pathLst>
                <a:path w="1682518" h="560375">
                  <a:moveTo>
                    <a:pt x="0" y="0"/>
                  </a:moveTo>
                  <a:lnTo>
                    <a:pt x="1682518" y="0"/>
                  </a:lnTo>
                  <a:lnTo>
                    <a:pt x="1682518" y="560375"/>
                  </a:lnTo>
                  <a:lnTo>
                    <a:pt x="0" y="560375"/>
                  </a:lnTo>
                  <a:close/>
                </a:path>
              </a:pathLst>
            </a:custGeom>
            <a:solidFill>
              <a:srgbClr val="FFFFFF"/>
            </a:solidFill>
          </p:spPr>
        </p:sp>
        <p:sp>
          <p:nvSpPr>
            <p:cNvPr id="8" name="TextBox 8"/>
            <p:cNvSpPr txBox="1"/>
            <p:nvPr/>
          </p:nvSpPr>
          <p:spPr>
            <a:xfrm>
              <a:off x="0" y="-161925"/>
              <a:ext cx="1682518" cy="722300"/>
            </a:xfrm>
            <a:prstGeom prst="rect">
              <a:avLst/>
            </a:prstGeom>
          </p:spPr>
          <p:txBody>
            <a:bodyPr lIns="50800" tIns="50800" rIns="50800" bIns="50800" rtlCol="0" anchor="ctr"/>
            <a:lstStyle/>
            <a:p>
              <a:pPr algn="ctr">
                <a:lnSpc>
                  <a:spcPts val="5599"/>
                </a:lnSpc>
              </a:pPr>
              <a:endParaRPr/>
            </a:p>
            <a:p>
              <a:pPr algn="ctr">
                <a:lnSpc>
                  <a:spcPts val="1960"/>
                </a:lnSpc>
              </a:pPr>
              <a:endParaRPr/>
            </a:p>
          </p:txBody>
        </p:sp>
      </p:grpSp>
      <p:sp>
        <p:nvSpPr>
          <p:cNvPr id="9" name="TextBox 9"/>
          <p:cNvSpPr txBox="1"/>
          <p:nvPr/>
        </p:nvSpPr>
        <p:spPr>
          <a:xfrm>
            <a:off x="10192992" y="7440038"/>
            <a:ext cx="7640573" cy="1993019"/>
          </a:xfrm>
          <a:prstGeom prst="rect">
            <a:avLst/>
          </a:prstGeom>
        </p:spPr>
        <p:txBody>
          <a:bodyPr lIns="0" tIns="0" rIns="0" bIns="0" rtlCol="0" anchor="t">
            <a:spAutoFit/>
          </a:bodyPr>
          <a:lstStyle/>
          <a:p>
            <a:pPr algn="ctr">
              <a:lnSpc>
                <a:spcPts val="5120"/>
              </a:lnSpc>
              <a:spcBef>
                <a:spcPct val="0"/>
              </a:spcBef>
            </a:pPr>
            <a:r>
              <a:rPr lang="en-US" sz="3657">
                <a:solidFill>
                  <a:srgbClr val="000000"/>
                </a:solidFill>
                <a:latin typeface="GH Guardian Headline 2"/>
                <a:ea typeface="GH Guardian Headline 2"/>
                <a:cs typeface="GH Guardian Headline 2"/>
                <a:sym typeface="GH Guardian Headline 2"/>
              </a:rPr>
              <a:t>Greta Thunberg, young climate activist, made a surprise appearance at Glastonbury Festival. </a:t>
            </a:r>
          </a:p>
        </p:txBody>
      </p:sp>
      <p:sp>
        <p:nvSpPr>
          <p:cNvPr id="10" name="TextBox 10"/>
          <p:cNvSpPr txBox="1"/>
          <p:nvPr/>
        </p:nvSpPr>
        <p:spPr>
          <a:xfrm>
            <a:off x="6172200" y="80211"/>
            <a:ext cx="5654073" cy="1285288"/>
          </a:xfrm>
          <a:prstGeom prst="rect">
            <a:avLst/>
          </a:prstGeom>
        </p:spPr>
        <p:txBody>
          <a:bodyPr lIns="0" tIns="0" rIns="0" bIns="0" rtlCol="0" anchor="t">
            <a:spAutoFit/>
          </a:bodyPr>
          <a:lstStyle/>
          <a:p>
            <a:pPr algn="ctr">
              <a:lnSpc>
                <a:spcPts val="11130"/>
              </a:lnSpc>
            </a:pPr>
            <a:r>
              <a:rPr lang="en-US" sz="7950" b="1">
                <a:solidFill>
                  <a:srgbClr val="000000"/>
                </a:solidFill>
                <a:latin typeface="GH Guardian Headline 3"/>
                <a:ea typeface="GH Guardian Headline 3"/>
                <a:cs typeface="GH Guardian Headline 3"/>
                <a:sym typeface="GH Guardian Headline 3"/>
              </a:rPr>
              <a:t>Extension 3</a:t>
            </a:r>
          </a:p>
        </p:txBody>
      </p:sp>
      <p:sp>
        <p:nvSpPr>
          <p:cNvPr id="11" name="Freeform 11"/>
          <p:cNvSpPr/>
          <p:nvPr/>
        </p:nvSpPr>
        <p:spPr>
          <a:xfrm>
            <a:off x="15873391" y="218371"/>
            <a:ext cx="2108018" cy="906448"/>
          </a:xfrm>
          <a:custGeom>
            <a:avLst/>
            <a:gdLst/>
            <a:ahLst/>
            <a:cxnLst/>
            <a:rect l="l" t="t" r="r" b="b"/>
            <a:pathLst>
              <a:path w="2108018" h="906448">
                <a:moveTo>
                  <a:pt x="0" y="0"/>
                </a:moveTo>
                <a:lnTo>
                  <a:pt x="2108017" y="0"/>
                </a:lnTo>
                <a:lnTo>
                  <a:pt x="2108017" y="906447"/>
                </a:lnTo>
                <a:lnTo>
                  <a:pt x="0" y="906447"/>
                </a:lnTo>
                <a:lnTo>
                  <a:pt x="0" y="0"/>
                </a:lnTo>
                <a:close/>
              </a:path>
            </a:pathLst>
          </a:custGeom>
          <a:blipFill>
            <a:blip r:embed="rId3"/>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59497" y="3238501"/>
            <a:ext cx="9441296" cy="4550840"/>
            <a:chOff x="0" y="-38182"/>
            <a:chExt cx="2486596" cy="1198575"/>
          </a:xfrm>
        </p:grpSpPr>
        <p:sp>
          <p:nvSpPr>
            <p:cNvPr id="3" name="Freeform 3"/>
            <p:cNvSpPr/>
            <p:nvPr/>
          </p:nvSpPr>
          <p:spPr>
            <a:xfrm>
              <a:off x="0" y="0"/>
              <a:ext cx="2486596" cy="1036650"/>
            </a:xfrm>
            <a:custGeom>
              <a:avLst/>
              <a:gdLst/>
              <a:ahLst/>
              <a:cxnLst/>
              <a:rect l="l" t="t" r="r" b="b"/>
              <a:pathLst>
                <a:path w="2486596" h="1036650">
                  <a:moveTo>
                    <a:pt x="0" y="0"/>
                  </a:moveTo>
                  <a:lnTo>
                    <a:pt x="2486596" y="0"/>
                  </a:lnTo>
                  <a:lnTo>
                    <a:pt x="2486596" y="1036650"/>
                  </a:lnTo>
                  <a:lnTo>
                    <a:pt x="0" y="1036650"/>
                  </a:lnTo>
                  <a:close/>
                </a:path>
              </a:pathLst>
            </a:custGeom>
            <a:solidFill>
              <a:srgbClr val="FFFFFF"/>
            </a:solidFill>
          </p:spPr>
        </p:sp>
        <p:sp>
          <p:nvSpPr>
            <p:cNvPr id="4" name="TextBox 4"/>
            <p:cNvSpPr txBox="1"/>
            <p:nvPr/>
          </p:nvSpPr>
          <p:spPr>
            <a:xfrm>
              <a:off x="0" y="-38182"/>
              <a:ext cx="2486596" cy="1198575"/>
            </a:xfrm>
            <a:prstGeom prst="rect">
              <a:avLst/>
            </a:prstGeom>
          </p:spPr>
          <p:txBody>
            <a:bodyPr lIns="50800" tIns="50800" rIns="50800" bIns="50800" rtlCol="0" anchor="ctr"/>
            <a:lstStyle/>
            <a:p>
              <a:pPr algn="ctr">
                <a:lnSpc>
                  <a:spcPts val="5599"/>
                </a:lnSpc>
              </a:pPr>
              <a:r>
                <a:rPr lang="en-US" sz="3999" dirty="0">
                  <a:solidFill>
                    <a:srgbClr val="000000"/>
                  </a:solidFill>
                  <a:latin typeface="GH Guardian Headline 2"/>
                  <a:ea typeface="GH Guardian Headline 2"/>
                  <a:cs typeface="GH Guardian Headline 2"/>
                  <a:sym typeface="GH Guardian Headline 2"/>
                </a:rPr>
                <a:t>Can you add relative clauses to these examples?</a:t>
              </a:r>
            </a:p>
            <a:p>
              <a:pPr algn="ctr">
                <a:lnSpc>
                  <a:spcPts val="5599"/>
                </a:lnSpc>
              </a:pPr>
              <a:endParaRPr lang="en-US" sz="3999" dirty="0">
                <a:solidFill>
                  <a:srgbClr val="000000"/>
                </a:solidFill>
                <a:latin typeface="GH Guardian Headline 2"/>
                <a:ea typeface="GH Guardian Headline 2"/>
                <a:cs typeface="GH Guardian Headline 2"/>
                <a:sym typeface="GH Guardian Headline 2"/>
              </a:endParaRPr>
            </a:p>
            <a:p>
              <a:pPr algn="ctr">
                <a:lnSpc>
                  <a:spcPts val="5599"/>
                </a:lnSpc>
              </a:pPr>
              <a:r>
                <a:rPr lang="en-US" sz="3999" dirty="0">
                  <a:solidFill>
                    <a:srgbClr val="000000"/>
                  </a:solidFill>
                  <a:latin typeface="GH Guardian Headline 2"/>
                  <a:ea typeface="GH Guardian Headline 2"/>
                  <a:cs typeface="GH Guardian Headline 2"/>
                  <a:sym typeface="GH Guardian Headline 2"/>
                </a:rPr>
                <a:t>Can you add a relative clause to a sentence in your news report?</a:t>
              </a:r>
            </a:p>
            <a:p>
              <a:pPr algn="ctr">
                <a:lnSpc>
                  <a:spcPts val="1960"/>
                </a:lnSpc>
              </a:pPr>
              <a:endParaRPr lang="en-US" sz="3999" dirty="0">
                <a:solidFill>
                  <a:srgbClr val="000000"/>
                </a:solidFill>
                <a:latin typeface="GH Guardian Headline 2"/>
                <a:ea typeface="GH Guardian Headline 2"/>
                <a:cs typeface="GH Guardian Headline 2"/>
                <a:sym typeface="GH Guardian Headline 2"/>
              </a:endParaRPr>
            </a:p>
          </p:txBody>
        </p:sp>
      </p:grpSp>
      <p:sp>
        <p:nvSpPr>
          <p:cNvPr id="5" name="Freeform 5"/>
          <p:cNvSpPr/>
          <p:nvPr/>
        </p:nvSpPr>
        <p:spPr>
          <a:xfrm>
            <a:off x="9924856" y="0"/>
            <a:ext cx="7557696" cy="10702979"/>
          </a:xfrm>
          <a:custGeom>
            <a:avLst/>
            <a:gdLst/>
            <a:ahLst/>
            <a:cxnLst/>
            <a:rect l="l" t="t" r="r" b="b"/>
            <a:pathLst>
              <a:path w="7557696" h="10702979">
                <a:moveTo>
                  <a:pt x="0" y="0"/>
                </a:moveTo>
                <a:lnTo>
                  <a:pt x="7557696" y="0"/>
                </a:lnTo>
                <a:lnTo>
                  <a:pt x="7557696" y="10702979"/>
                </a:lnTo>
                <a:lnTo>
                  <a:pt x="0" y="10702979"/>
                </a:lnTo>
                <a:lnTo>
                  <a:pt x="0" y="0"/>
                </a:lnTo>
                <a:close/>
              </a:path>
            </a:pathLst>
          </a:custGeom>
          <a:blipFill>
            <a:blip r:embed="rId2"/>
            <a:stretch>
              <a:fillRect r="-606" b="-95"/>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705729" y="3023405"/>
            <a:ext cx="17093112" cy="3669750"/>
            <a:chOff x="0" y="0"/>
            <a:chExt cx="4501889" cy="966518"/>
          </a:xfrm>
        </p:grpSpPr>
        <p:sp>
          <p:nvSpPr>
            <p:cNvPr id="3" name="Freeform 3"/>
            <p:cNvSpPr/>
            <p:nvPr/>
          </p:nvSpPr>
          <p:spPr>
            <a:xfrm>
              <a:off x="0" y="0"/>
              <a:ext cx="4501890" cy="966518"/>
            </a:xfrm>
            <a:custGeom>
              <a:avLst/>
              <a:gdLst/>
              <a:ahLst/>
              <a:cxnLst/>
              <a:rect l="l" t="t" r="r" b="b"/>
              <a:pathLst>
                <a:path w="4501890" h="966518">
                  <a:moveTo>
                    <a:pt x="0" y="0"/>
                  </a:moveTo>
                  <a:lnTo>
                    <a:pt x="4501890" y="0"/>
                  </a:lnTo>
                  <a:lnTo>
                    <a:pt x="4501890" y="966518"/>
                  </a:lnTo>
                  <a:lnTo>
                    <a:pt x="0" y="966518"/>
                  </a:lnTo>
                  <a:close/>
                </a:path>
              </a:pathLst>
            </a:custGeom>
            <a:solidFill>
              <a:srgbClr val="FFFFFF"/>
            </a:solidFill>
          </p:spPr>
        </p:sp>
        <p:sp>
          <p:nvSpPr>
            <p:cNvPr id="4" name="TextBox 4"/>
            <p:cNvSpPr txBox="1"/>
            <p:nvPr/>
          </p:nvSpPr>
          <p:spPr>
            <a:xfrm>
              <a:off x="0" y="-76200"/>
              <a:ext cx="4501889" cy="104271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05729" y="1767915"/>
            <a:ext cx="6122658" cy="885531"/>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9" name="TextBox 9"/>
          <p:cNvSpPr txBox="1"/>
          <p:nvPr/>
        </p:nvSpPr>
        <p:spPr>
          <a:xfrm>
            <a:off x="560291" y="2481996"/>
            <a:ext cx="17383987" cy="4857207"/>
          </a:xfrm>
          <a:prstGeom prst="rect">
            <a:avLst/>
          </a:prstGeom>
        </p:spPr>
        <p:txBody>
          <a:bodyPr lIns="0" tIns="0" rIns="0" bIns="0" rtlCol="0" anchor="t">
            <a:spAutoFit/>
          </a:bodyPr>
          <a:lstStyle/>
          <a:p>
            <a:pPr algn="l">
              <a:lnSpc>
                <a:spcPts val="6329"/>
              </a:lnSpc>
            </a:pPr>
            <a:endParaRP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Identify and write an effective 5W introduction</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Identify the language features of a news report, explaining the purpose of each</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Use formal and concise language to convey information</a:t>
            </a:r>
          </a:p>
          <a:p>
            <a:pPr algn="l">
              <a:lnSpc>
                <a:spcPts val="6329"/>
              </a:lnSpc>
            </a:pPr>
            <a:endParaRPr lang="en-US" sz="4521">
              <a:solidFill>
                <a:srgbClr val="000000"/>
              </a:solidFill>
              <a:latin typeface="GH Guardian Headline 2"/>
              <a:ea typeface="GH Guardian Headline 2"/>
              <a:cs typeface="GH Guardian Headline 2"/>
              <a:sym typeface="GH Guardian Headline 2"/>
            </a:endParaRPr>
          </a:p>
        </p:txBody>
      </p:sp>
      <p:sp>
        <p:nvSpPr>
          <p:cNvPr id="10" name="Freeform 10"/>
          <p:cNvSpPr/>
          <p:nvPr/>
        </p:nvSpPr>
        <p:spPr>
          <a:xfrm>
            <a:off x="4718355" y="4858280"/>
            <a:ext cx="8851289" cy="5310773"/>
          </a:xfrm>
          <a:custGeom>
            <a:avLst/>
            <a:gdLst/>
            <a:ahLst/>
            <a:cxnLst/>
            <a:rect l="l" t="t" r="r" b="b"/>
            <a:pathLst>
              <a:path w="8851289" h="5310773">
                <a:moveTo>
                  <a:pt x="0" y="0"/>
                </a:moveTo>
                <a:lnTo>
                  <a:pt x="8851290" y="0"/>
                </a:lnTo>
                <a:lnTo>
                  <a:pt x="8851290" y="5310773"/>
                </a:lnTo>
                <a:lnTo>
                  <a:pt x="0" y="5310773"/>
                </a:lnTo>
                <a:lnTo>
                  <a:pt x="0" y="0"/>
                </a:lnTo>
                <a:close/>
              </a:path>
            </a:pathLst>
          </a:custGeom>
          <a:blipFill>
            <a:blip r:embed="rId3"/>
            <a:stretch>
              <a:fillRect/>
            </a:stretch>
          </a:blipFill>
        </p:spPr>
      </p:sp>
      <p:sp>
        <p:nvSpPr>
          <p:cNvPr id="11" name="TextBox 11"/>
          <p:cNvSpPr txBox="1"/>
          <p:nvPr/>
        </p:nvSpPr>
        <p:spPr>
          <a:xfrm>
            <a:off x="823942" y="1783433"/>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3"/>
                <a:ea typeface="GH Guardian Headline 3"/>
                <a:cs typeface="GH Guardian Headline 3"/>
                <a:sym typeface="GH Guardian Headline 3"/>
              </a:rPr>
              <a:t>Learning outcomes: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469976" cy="10363598"/>
          </a:xfrm>
          <a:custGeom>
            <a:avLst/>
            <a:gdLst/>
            <a:ahLst/>
            <a:cxnLst/>
            <a:rect l="l" t="t" r="r" b="b"/>
            <a:pathLst>
              <a:path w="18469976" h="10363598">
                <a:moveTo>
                  <a:pt x="0" y="0"/>
                </a:moveTo>
                <a:lnTo>
                  <a:pt x="18469976" y="0"/>
                </a:lnTo>
                <a:lnTo>
                  <a:pt x="18469976" y="10363598"/>
                </a:lnTo>
                <a:lnTo>
                  <a:pt x="0" y="10363598"/>
                </a:lnTo>
                <a:lnTo>
                  <a:pt x="0" y="0"/>
                </a:lnTo>
                <a:close/>
              </a:path>
            </a:pathLst>
          </a:custGeom>
          <a:blipFill>
            <a:blip r:embed="rId2"/>
            <a:stretch>
              <a:fillRect r="-186" b="-1134"/>
            </a:stretch>
          </a:blipFill>
          <a:ln cap="sq">
            <a:noFill/>
            <a:prstDash val="solid"/>
            <a:miter/>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66949" y="597938"/>
            <a:ext cx="14827081" cy="1530269"/>
            <a:chOff x="0" y="0"/>
            <a:chExt cx="3905075" cy="403034"/>
          </a:xfrm>
        </p:grpSpPr>
        <p:sp>
          <p:nvSpPr>
            <p:cNvPr id="3" name="Freeform 3"/>
            <p:cNvSpPr/>
            <p:nvPr/>
          </p:nvSpPr>
          <p:spPr>
            <a:xfrm>
              <a:off x="0" y="0"/>
              <a:ext cx="3905075" cy="403034"/>
            </a:xfrm>
            <a:custGeom>
              <a:avLst/>
              <a:gdLst/>
              <a:ahLst/>
              <a:cxnLst/>
              <a:rect l="l" t="t" r="r" b="b"/>
              <a:pathLst>
                <a:path w="3905075" h="403034">
                  <a:moveTo>
                    <a:pt x="0" y="0"/>
                  </a:moveTo>
                  <a:lnTo>
                    <a:pt x="3905075" y="0"/>
                  </a:lnTo>
                  <a:lnTo>
                    <a:pt x="3905075" y="403034"/>
                  </a:lnTo>
                  <a:lnTo>
                    <a:pt x="0" y="403034"/>
                  </a:lnTo>
                  <a:close/>
                </a:path>
              </a:pathLst>
            </a:custGeom>
            <a:solidFill>
              <a:srgbClr val="FFFFFF"/>
            </a:solidFill>
          </p:spPr>
        </p:sp>
        <p:sp>
          <p:nvSpPr>
            <p:cNvPr id="4" name="TextBox 4"/>
            <p:cNvSpPr txBox="1"/>
            <p:nvPr/>
          </p:nvSpPr>
          <p:spPr>
            <a:xfrm>
              <a:off x="0" y="-57150"/>
              <a:ext cx="3905075" cy="460184"/>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48725" y="6716314"/>
            <a:ext cx="1956524" cy="1185479"/>
            <a:chOff x="0" y="0"/>
            <a:chExt cx="515299" cy="312225"/>
          </a:xfrm>
        </p:grpSpPr>
        <p:sp>
          <p:nvSpPr>
            <p:cNvPr id="6" name="Freeform 6"/>
            <p:cNvSpPr/>
            <p:nvPr/>
          </p:nvSpPr>
          <p:spPr>
            <a:xfrm>
              <a:off x="0" y="0"/>
              <a:ext cx="515299" cy="312225"/>
            </a:xfrm>
            <a:custGeom>
              <a:avLst/>
              <a:gdLst/>
              <a:ahLst/>
              <a:cxnLst/>
              <a:rect l="l" t="t" r="r" b="b"/>
              <a:pathLst>
                <a:path w="515299" h="312225">
                  <a:moveTo>
                    <a:pt x="0" y="0"/>
                  </a:moveTo>
                  <a:lnTo>
                    <a:pt x="515299" y="0"/>
                  </a:lnTo>
                  <a:lnTo>
                    <a:pt x="515299" y="312225"/>
                  </a:lnTo>
                  <a:lnTo>
                    <a:pt x="0" y="312225"/>
                  </a:lnTo>
                  <a:close/>
                </a:path>
              </a:pathLst>
            </a:custGeom>
            <a:solidFill>
              <a:srgbClr val="FFFFFF"/>
            </a:solidFill>
          </p:spPr>
        </p:sp>
        <p:sp>
          <p:nvSpPr>
            <p:cNvPr id="7" name="TextBox 7"/>
            <p:cNvSpPr txBox="1"/>
            <p:nvPr/>
          </p:nvSpPr>
          <p:spPr>
            <a:xfrm>
              <a:off x="0" y="-57150"/>
              <a:ext cx="515299" cy="369375"/>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1651312" y="8962762"/>
            <a:ext cx="3085277" cy="1185479"/>
            <a:chOff x="0" y="0"/>
            <a:chExt cx="812583" cy="312225"/>
          </a:xfrm>
        </p:grpSpPr>
        <p:sp>
          <p:nvSpPr>
            <p:cNvPr id="9" name="Freeform 9"/>
            <p:cNvSpPr/>
            <p:nvPr/>
          </p:nvSpPr>
          <p:spPr>
            <a:xfrm>
              <a:off x="0" y="0"/>
              <a:ext cx="812583" cy="312225"/>
            </a:xfrm>
            <a:custGeom>
              <a:avLst/>
              <a:gdLst/>
              <a:ahLst/>
              <a:cxnLst/>
              <a:rect l="l" t="t" r="r" b="b"/>
              <a:pathLst>
                <a:path w="812583" h="312225">
                  <a:moveTo>
                    <a:pt x="0" y="0"/>
                  </a:moveTo>
                  <a:lnTo>
                    <a:pt x="812583" y="0"/>
                  </a:lnTo>
                  <a:lnTo>
                    <a:pt x="812583" y="312225"/>
                  </a:lnTo>
                  <a:lnTo>
                    <a:pt x="0" y="312225"/>
                  </a:lnTo>
                  <a:close/>
                </a:path>
              </a:pathLst>
            </a:custGeom>
            <a:solidFill>
              <a:srgbClr val="FFFFFF"/>
            </a:solidFill>
          </p:spPr>
        </p:sp>
        <p:sp>
          <p:nvSpPr>
            <p:cNvPr id="10" name="TextBox 10"/>
            <p:cNvSpPr txBox="1"/>
            <p:nvPr/>
          </p:nvSpPr>
          <p:spPr>
            <a:xfrm>
              <a:off x="0" y="-57150"/>
              <a:ext cx="812583" cy="369375"/>
            </a:xfrm>
            <a:prstGeom prst="rect">
              <a:avLst/>
            </a:prstGeom>
          </p:spPr>
          <p:txBody>
            <a:bodyPr lIns="50800" tIns="50800" rIns="50800" bIns="50800" rtlCol="0" anchor="ctr"/>
            <a:lstStyle/>
            <a:p>
              <a:pPr algn="ctr">
                <a:lnSpc>
                  <a:spcPts val="1960"/>
                </a:lnSpc>
              </a:pPr>
              <a:endParaRPr/>
            </a:p>
          </p:txBody>
        </p:sp>
      </p:grpSp>
      <p:grpSp>
        <p:nvGrpSpPr>
          <p:cNvPr id="11" name="Group 11"/>
          <p:cNvGrpSpPr/>
          <p:nvPr/>
        </p:nvGrpSpPr>
        <p:grpSpPr>
          <a:xfrm>
            <a:off x="15583526" y="7400444"/>
            <a:ext cx="1875477" cy="1189982"/>
            <a:chOff x="0" y="0"/>
            <a:chExt cx="493953" cy="313411"/>
          </a:xfrm>
        </p:grpSpPr>
        <p:sp>
          <p:nvSpPr>
            <p:cNvPr id="12" name="Freeform 12"/>
            <p:cNvSpPr/>
            <p:nvPr/>
          </p:nvSpPr>
          <p:spPr>
            <a:xfrm>
              <a:off x="0" y="0"/>
              <a:ext cx="493953" cy="313411"/>
            </a:xfrm>
            <a:custGeom>
              <a:avLst/>
              <a:gdLst/>
              <a:ahLst/>
              <a:cxnLst/>
              <a:rect l="l" t="t" r="r" b="b"/>
              <a:pathLst>
                <a:path w="493953" h="313411">
                  <a:moveTo>
                    <a:pt x="0" y="0"/>
                  </a:moveTo>
                  <a:lnTo>
                    <a:pt x="493953" y="0"/>
                  </a:lnTo>
                  <a:lnTo>
                    <a:pt x="493953" y="313411"/>
                  </a:lnTo>
                  <a:lnTo>
                    <a:pt x="0" y="313411"/>
                  </a:lnTo>
                  <a:close/>
                </a:path>
              </a:pathLst>
            </a:custGeom>
            <a:solidFill>
              <a:srgbClr val="FFFFFF"/>
            </a:solidFill>
          </p:spPr>
        </p:sp>
        <p:sp>
          <p:nvSpPr>
            <p:cNvPr id="13" name="TextBox 13"/>
            <p:cNvSpPr txBox="1"/>
            <p:nvPr/>
          </p:nvSpPr>
          <p:spPr>
            <a:xfrm>
              <a:off x="0" y="-57150"/>
              <a:ext cx="493953" cy="370561"/>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15692132" y="4026832"/>
            <a:ext cx="2475691" cy="1189982"/>
            <a:chOff x="0" y="0"/>
            <a:chExt cx="652034" cy="313411"/>
          </a:xfrm>
        </p:grpSpPr>
        <p:sp>
          <p:nvSpPr>
            <p:cNvPr id="15" name="Freeform 15"/>
            <p:cNvSpPr/>
            <p:nvPr/>
          </p:nvSpPr>
          <p:spPr>
            <a:xfrm>
              <a:off x="0" y="0"/>
              <a:ext cx="652034" cy="313411"/>
            </a:xfrm>
            <a:custGeom>
              <a:avLst/>
              <a:gdLst/>
              <a:ahLst/>
              <a:cxnLst/>
              <a:rect l="l" t="t" r="r" b="b"/>
              <a:pathLst>
                <a:path w="652034" h="313411">
                  <a:moveTo>
                    <a:pt x="0" y="0"/>
                  </a:moveTo>
                  <a:lnTo>
                    <a:pt x="652034" y="0"/>
                  </a:lnTo>
                  <a:lnTo>
                    <a:pt x="652034" y="313411"/>
                  </a:lnTo>
                  <a:lnTo>
                    <a:pt x="0" y="313411"/>
                  </a:lnTo>
                  <a:close/>
                </a:path>
              </a:pathLst>
            </a:custGeom>
            <a:solidFill>
              <a:srgbClr val="FFFFFF"/>
            </a:solidFill>
          </p:spPr>
        </p:sp>
        <p:sp>
          <p:nvSpPr>
            <p:cNvPr id="16" name="TextBox 16"/>
            <p:cNvSpPr txBox="1"/>
            <p:nvPr/>
          </p:nvSpPr>
          <p:spPr>
            <a:xfrm>
              <a:off x="0" y="-57150"/>
              <a:ext cx="652034" cy="370561"/>
            </a:xfrm>
            <a:prstGeom prst="rect">
              <a:avLst/>
            </a:prstGeom>
          </p:spPr>
          <p:txBody>
            <a:bodyPr lIns="50800" tIns="50800" rIns="50800" bIns="50800" rtlCol="0" anchor="ctr"/>
            <a:lstStyle/>
            <a:p>
              <a:pPr algn="ctr">
                <a:lnSpc>
                  <a:spcPts val="1960"/>
                </a:lnSpc>
              </a:pPr>
              <a:endParaRPr/>
            </a:p>
          </p:txBody>
        </p:sp>
      </p:grpSp>
      <p:grpSp>
        <p:nvGrpSpPr>
          <p:cNvPr id="17" name="Group 17"/>
          <p:cNvGrpSpPr/>
          <p:nvPr/>
        </p:nvGrpSpPr>
        <p:grpSpPr>
          <a:xfrm>
            <a:off x="2267174" y="3006965"/>
            <a:ext cx="13154427" cy="5730188"/>
            <a:chOff x="0" y="0"/>
            <a:chExt cx="3464540" cy="1509185"/>
          </a:xfrm>
        </p:grpSpPr>
        <p:sp>
          <p:nvSpPr>
            <p:cNvPr id="18" name="Freeform 18"/>
            <p:cNvSpPr/>
            <p:nvPr/>
          </p:nvSpPr>
          <p:spPr>
            <a:xfrm>
              <a:off x="0" y="0"/>
              <a:ext cx="3464540" cy="1509185"/>
            </a:xfrm>
            <a:custGeom>
              <a:avLst/>
              <a:gdLst/>
              <a:ahLst/>
              <a:cxnLst/>
              <a:rect l="l" t="t" r="r" b="b"/>
              <a:pathLst>
                <a:path w="3464540" h="1509185">
                  <a:moveTo>
                    <a:pt x="0" y="0"/>
                  </a:moveTo>
                  <a:lnTo>
                    <a:pt x="3464540" y="0"/>
                  </a:lnTo>
                  <a:lnTo>
                    <a:pt x="3464540" y="1509185"/>
                  </a:lnTo>
                  <a:lnTo>
                    <a:pt x="0" y="1509185"/>
                  </a:lnTo>
                  <a:close/>
                </a:path>
              </a:pathLst>
            </a:custGeom>
            <a:solidFill>
              <a:srgbClr val="FFFFFF"/>
            </a:solidFill>
          </p:spPr>
        </p:sp>
        <p:sp>
          <p:nvSpPr>
            <p:cNvPr id="19" name="TextBox 19"/>
            <p:cNvSpPr txBox="1"/>
            <p:nvPr/>
          </p:nvSpPr>
          <p:spPr>
            <a:xfrm>
              <a:off x="0" y="-57150"/>
              <a:ext cx="3464540" cy="1566335"/>
            </a:xfrm>
            <a:prstGeom prst="rect">
              <a:avLst/>
            </a:prstGeom>
          </p:spPr>
          <p:txBody>
            <a:bodyPr lIns="50800" tIns="50800" rIns="50800" bIns="50800" rtlCol="0" anchor="ctr"/>
            <a:lstStyle/>
            <a:p>
              <a:pPr algn="ctr">
                <a:lnSpc>
                  <a:spcPts val="1960"/>
                </a:lnSpc>
              </a:pPr>
              <a:endParaRPr/>
            </a:p>
          </p:txBody>
        </p:sp>
      </p:grpSp>
      <p:sp>
        <p:nvSpPr>
          <p:cNvPr id="20" name="TextBox 20"/>
          <p:cNvSpPr txBox="1"/>
          <p:nvPr/>
        </p:nvSpPr>
        <p:spPr>
          <a:xfrm>
            <a:off x="3121445" y="3527144"/>
            <a:ext cx="11882261" cy="4849497"/>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A “firenado has been spotted by firefighters in Derbyshire while they were tackling a blaze at a plastics factory today.  </a:t>
            </a:r>
          </a:p>
        </p:txBody>
      </p:sp>
      <p:grpSp>
        <p:nvGrpSpPr>
          <p:cNvPr id="21" name="Group 21"/>
          <p:cNvGrpSpPr/>
          <p:nvPr/>
        </p:nvGrpSpPr>
        <p:grpSpPr>
          <a:xfrm>
            <a:off x="2772507" y="3222779"/>
            <a:ext cx="4973120" cy="1608107"/>
            <a:chOff x="0" y="0"/>
            <a:chExt cx="2513609" cy="812800"/>
          </a:xfrm>
        </p:grpSpPr>
        <p:sp>
          <p:nvSpPr>
            <p:cNvPr id="22" name="Freeform 22"/>
            <p:cNvSpPr/>
            <p:nvPr/>
          </p:nvSpPr>
          <p:spPr>
            <a:xfrm>
              <a:off x="0" y="0"/>
              <a:ext cx="2513609" cy="812800"/>
            </a:xfrm>
            <a:custGeom>
              <a:avLst/>
              <a:gdLst/>
              <a:ahLst/>
              <a:cxnLst/>
              <a:rect l="l" t="t" r="r" b="b"/>
              <a:pathLst>
                <a:path w="2513609" h="812800">
                  <a:moveTo>
                    <a:pt x="1256804" y="0"/>
                  </a:moveTo>
                  <a:cubicBezTo>
                    <a:pt x="562691" y="0"/>
                    <a:pt x="0" y="181951"/>
                    <a:pt x="0" y="406400"/>
                  </a:cubicBezTo>
                  <a:cubicBezTo>
                    <a:pt x="0" y="630849"/>
                    <a:pt x="562691" y="812800"/>
                    <a:pt x="1256804" y="812800"/>
                  </a:cubicBezTo>
                  <a:cubicBezTo>
                    <a:pt x="1950919" y="812800"/>
                    <a:pt x="2513609" y="630849"/>
                    <a:pt x="2513609" y="406400"/>
                  </a:cubicBezTo>
                  <a:cubicBezTo>
                    <a:pt x="2513609" y="181951"/>
                    <a:pt x="1950919" y="0"/>
                    <a:pt x="1256804" y="0"/>
                  </a:cubicBezTo>
                  <a:close/>
                </a:path>
              </a:pathLst>
            </a:custGeom>
            <a:ln w="114300" cap="sq">
              <a:solidFill>
                <a:srgbClr val="E74323"/>
              </a:solidFill>
              <a:prstDash val="solid"/>
              <a:miter/>
            </a:ln>
          </p:spPr>
        </p:sp>
        <p:sp>
          <p:nvSpPr>
            <p:cNvPr id="23" name="TextBox 23"/>
            <p:cNvSpPr txBox="1"/>
            <p:nvPr/>
          </p:nvSpPr>
          <p:spPr>
            <a:xfrm>
              <a:off x="235651" y="19050"/>
              <a:ext cx="2042307" cy="717550"/>
            </a:xfrm>
            <a:prstGeom prst="rect">
              <a:avLst/>
            </a:prstGeom>
          </p:spPr>
          <p:txBody>
            <a:bodyPr lIns="50800" tIns="50800" rIns="50800" bIns="50800" rtlCol="0" anchor="ctr"/>
            <a:lstStyle/>
            <a:p>
              <a:pPr algn="ctr">
                <a:lnSpc>
                  <a:spcPts val="1960"/>
                </a:lnSpc>
              </a:pPr>
              <a:endParaRPr/>
            </a:p>
          </p:txBody>
        </p:sp>
      </p:grpSp>
      <p:grpSp>
        <p:nvGrpSpPr>
          <p:cNvPr id="24" name="Group 24"/>
          <p:cNvGrpSpPr/>
          <p:nvPr/>
        </p:nvGrpSpPr>
        <p:grpSpPr>
          <a:xfrm>
            <a:off x="2789762" y="4561673"/>
            <a:ext cx="4790728" cy="1701865"/>
            <a:chOff x="0" y="0"/>
            <a:chExt cx="2288022" cy="812800"/>
          </a:xfrm>
        </p:grpSpPr>
        <p:sp>
          <p:nvSpPr>
            <p:cNvPr id="25" name="Freeform 25"/>
            <p:cNvSpPr/>
            <p:nvPr/>
          </p:nvSpPr>
          <p:spPr>
            <a:xfrm>
              <a:off x="0" y="0"/>
              <a:ext cx="2288022" cy="812800"/>
            </a:xfrm>
            <a:custGeom>
              <a:avLst/>
              <a:gdLst/>
              <a:ahLst/>
              <a:cxnLst/>
              <a:rect l="l" t="t" r="r" b="b"/>
              <a:pathLst>
                <a:path w="2288022" h="812800">
                  <a:moveTo>
                    <a:pt x="1144011" y="0"/>
                  </a:moveTo>
                  <a:cubicBezTo>
                    <a:pt x="512191" y="0"/>
                    <a:pt x="0" y="181951"/>
                    <a:pt x="0" y="406400"/>
                  </a:cubicBezTo>
                  <a:cubicBezTo>
                    <a:pt x="0" y="630849"/>
                    <a:pt x="512191" y="812800"/>
                    <a:pt x="1144011" y="812800"/>
                  </a:cubicBezTo>
                  <a:cubicBezTo>
                    <a:pt x="1775831" y="812800"/>
                    <a:pt x="2288022" y="630849"/>
                    <a:pt x="2288022" y="406400"/>
                  </a:cubicBezTo>
                  <a:cubicBezTo>
                    <a:pt x="2288022" y="181951"/>
                    <a:pt x="1775831" y="0"/>
                    <a:pt x="1144011" y="0"/>
                  </a:cubicBezTo>
                  <a:close/>
                </a:path>
              </a:pathLst>
            </a:custGeom>
            <a:ln w="114300" cap="sq">
              <a:solidFill>
                <a:srgbClr val="E74323"/>
              </a:solidFill>
              <a:prstDash val="solid"/>
              <a:miter/>
            </a:ln>
          </p:spPr>
        </p:sp>
        <p:sp>
          <p:nvSpPr>
            <p:cNvPr id="26" name="TextBox 26"/>
            <p:cNvSpPr txBox="1"/>
            <p:nvPr/>
          </p:nvSpPr>
          <p:spPr>
            <a:xfrm>
              <a:off x="214502" y="19050"/>
              <a:ext cx="1859018" cy="717550"/>
            </a:xfrm>
            <a:prstGeom prst="rect">
              <a:avLst/>
            </a:prstGeom>
          </p:spPr>
          <p:txBody>
            <a:bodyPr lIns="50800" tIns="50800" rIns="50800" bIns="50800" rtlCol="0" anchor="ctr"/>
            <a:lstStyle/>
            <a:p>
              <a:pPr algn="ctr">
                <a:lnSpc>
                  <a:spcPts val="1960"/>
                </a:lnSpc>
              </a:pPr>
              <a:endParaRPr/>
            </a:p>
          </p:txBody>
        </p:sp>
      </p:grpSp>
      <p:grpSp>
        <p:nvGrpSpPr>
          <p:cNvPr id="27" name="Group 27"/>
          <p:cNvGrpSpPr/>
          <p:nvPr/>
        </p:nvGrpSpPr>
        <p:grpSpPr>
          <a:xfrm>
            <a:off x="6669631" y="5872059"/>
            <a:ext cx="6587347" cy="1528386"/>
            <a:chOff x="0" y="0"/>
            <a:chExt cx="3503170" cy="812800"/>
          </a:xfrm>
        </p:grpSpPr>
        <p:sp>
          <p:nvSpPr>
            <p:cNvPr id="28" name="Freeform 28"/>
            <p:cNvSpPr/>
            <p:nvPr/>
          </p:nvSpPr>
          <p:spPr>
            <a:xfrm>
              <a:off x="0" y="0"/>
              <a:ext cx="3503170" cy="812800"/>
            </a:xfrm>
            <a:custGeom>
              <a:avLst/>
              <a:gdLst/>
              <a:ahLst/>
              <a:cxnLst/>
              <a:rect l="l" t="t" r="r" b="b"/>
              <a:pathLst>
                <a:path w="3503170" h="812800">
                  <a:moveTo>
                    <a:pt x="1751585" y="0"/>
                  </a:moveTo>
                  <a:cubicBezTo>
                    <a:pt x="784211" y="0"/>
                    <a:pt x="0" y="181951"/>
                    <a:pt x="0" y="406400"/>
                  </a:cubicBezTo>
                  <a:cubicBezTo>
                    <a:pt x="0" y="630849"/>
                    <a:pt x="784211" y="812800"/>
                    <a:pt x="1751585" y="812800"/>
                  </a:cubicBezTo>
                  <a:cubicBezTo>
                    <a:pt x="2718959" y="812800"/>
                    <a:pt x="3503170" y="630849"/>
                    <a:pt x="3503170" y="406400"/>
                  </a:cubicBezTo>
                  <a:cubicBezTo>
                    <a:pt x="3503170" y="181951"/>
                    <a:pt x="2718959" y="0"/>
                    <a:pt x="1751585" y="0"/>
                  </a:cubicBezTo>
                  <a:close/>
                </a:path>
              </a:pathLst>
            </a:custGeom>
            <a:ln w="114300" cap="sq">
              <a:solidFill>
                <a:srgbClr val="E74323"/>
              </a:solidFill>
              <a:prstDash val="solid"/>
              <a:miter/>
            </a:ln>
          </p:spPr>
        </p:sp>
        <p:sp>
          <p:nvSpPr>
            <p:cNvPr id="29" name="TextBox 29"/>
            <p:cNvSpPr txBox="1"/>
            <p:nvPr/>
          </p:nvSpPr>
          <p:spPr>
            <a:xfrm>
              <a:off x="328422" y="19050"/>
              <a:ext cx="2846326" cy="717550"/>
            </a:xfrm>
            <a:prstGeom prst="rect">
              <a:avLst/>
            </a:prstGeom>
          </p:spPr>
          <p:txBody>
            <a:bodyPr lIns="50800" tIns="50800" rIns="50800" bIns="50800" rtlCol="0" anchor="ctr"/>
            <a:lstStyle/>
            <a:p>
              <a:pPr algn="ctr">
                <a:lnSpc>
                  <a:spcPts val="1960"/>
                </a:lnSpc>
              </a:pPr>
              <a:endParaRPr/>
            </a:p>
          </p:txBody>
        </p:sp>
      </p:grpSp>
      <p:grpSp>
        <p:nvGrpSpPr>
          <p:cNvPr id="30" name="Group 30"/>
          <p:cNvGrpSpPr/>
          <p:nvPr/>
        </p:nvGrpSpPr>
        <p:grpSpPr>
          <a:xfrm>
            <a:off x="8579138" y="7213160"/>
            <a:ext cx="3072175" cy="1377267"/>
            <a:chOff x="0" y="0"/>
            <a:chExt cx="2174767" cy="974956"/>
          </a:xfrm>
        </p:grpSpPr>
        <p:sp>
          <p:nvSpPr>
            <p:cNvPr id="31" name="Freeform 31"/>
            <p:cNvSpPr/>
            <p:nvPr/>
          </p:nvSpPr>
          <p:spPr>
            <a:xfrm>
              <a:off x="0" y="0"/>
              <a:ext cx="2174767" cy="974956"/>
            </a:xfrm>
            <a:custGeom>
              <a:avLst/>
              <a:gdLst/>
              <a:ahLst/>
              <a:cxnLst/>
              <a:rect l="l" t="t" r="r" b="b"/>
              <a:pathLst>
                <a:path w="2174767" h="974956">
                  <a:moveTo>
                    <a:pt x="1087383" y="0"/>
                  </a:moveTo>
                  <a:cubicBezTo>
                    <a:pt x="486838" y="0"/>
                    <a:pt x="0" y="218251"/>
                    <a:pt x="0" y="487478"/>
                  </a:cubicBezTo>
                  <a:cubicBezTo>
                    <a:pt x="0" y="756704"/>
                    <a:pt x="486838" y="974956"/>
                    <a:pt x="1087383" y="974956"/>
                  </a:cubicBezTo>
                  <a:cubicBezTo>
                    <a:pt x="1687929" y="974956"/>
                    <a:pt x="2174767" y="756704"/>
                    <a:pt x="2174767" y="487478"/>
                  </a:cubicBezTo>
                  <a:cubicBezTo>
                    <a:pt x="2174767" y="218251"/>
                    <a:pt x="1687929" y="0"/>
                    <a:pt x="1087383" y="0"/>
                  </a:cubicBezTo>
                  <a:close/>
                </a:path>
              </a:pathLst>
            </a:custGeom>
            <a:ln w="114300" cap="sq">
              <a:solidFill>
                <a:srgbClr val="E74323"/>
              </a:solidFill>
              <a:prstDash val="solid"/>
              <a:miter/>
            </a:ln>
          </p:spPr>
        </p:sp>
        <p:sp>
          <p:nvSpPr>
            <p:cNvPr id="32" name="TextBox 32"/>
            <p:cNvSpPr txBox="1"/>
            <p:nvPr/>
          </p:nvSpPr>
          <p:spPr>
            <a:xfrm>
              <a:off x="203884" y="34252"/>
              <a:ext cx="1766998" cy="849301"/>
            </a:xfrm>
            <a:prstGeom prst="rect">
              <a:avLst/>
            </a:prstGeom>
          </p:spPr>
          <p:txBody>
            <a:bodyPr lIns="50800" tIns="50800" rIns="50800" bIns="50800" rtlCol="0" anchor="ctr"/>
            <a:lstStyle/>
            <a:p>
              <a:pPr algn="ctr">
                <a:lnSpc>
                  <a:spcPts val="1960"/>
                </a:lnSpc>
              </a:pPr>
              <a:endParaRPr/>
            </a:p>
          </p:txBody>
        </p:sp>
      </p:grpSp>
      <p:grpSp>
        <p:nvGrpSpPr>
          <p:cNvPr id="33" name="Group 33"/>
          <p:cNvGrpSpPr/>
          <p:nvPr/>
        </p:nvGrpSpPr>
        <p:grpSpPr>
          <a:xfrm>
            <a:off x="7906740" y="4680892"/>
            <a:ext cx="5350238" cy="1463426"/>
            <a:chOff x="0" y="0"/>
            <a:chExt cx="2288022" cy="625832"/>
          </a:xfrm>
        </p:grpSpPr>
        <p:sp>
          <p:nvSpPr>
            <p:cNvPr id="34" name="Freeform 34"/>
            <p:cNvSpPr/>
            <p:nvPr/>
          </p:nvSpPr>
          <p:spPr>
            <a:xfrm>
              <a:off x="0" y="0"/>
              <a:ext cx="2288022" cy="625832"/>
            </a:xfrm>
            <a:custGeom>
              <a:avLst/>
              <a:gdLst/>
              <a:ahLst/>
              <a:cxnLst/>
              <a:rect l="l" t="t" r="r" b="b"/>
              <a:pathLst>
                <a:path w="2288022" h="625832">
                  <a:moveTo>
                    <a:pt x="1144011" y="0"/>
                  </a:moveTo>
                  <a:cubicBezTo>
                    <a:pt x="512191" y="0"/>
                    <a:pt x="0" y="140097"/>
                    <a:pt x="0" y="312916"/>
                  </a:cubicBezTo>
                  <a:cubicBezTo>
                    <a:pt x="0" y="485735"/>
                    <a:pt x="512191" y="625832"/>
                    <a:pt x="1144011" y="625832"/>
                  </a:cubicBezTo>
                  <a:cubicBezTo>
                    <a:pt x="1775831" y="625832"/>
                    <a:pt x="2288022" y="485735"/>
                    <a:pt x="2288022" y="312916"/>
                  </a:cubicBezTo>
                  <a:cubicBezTo>
                    <a:pt x="2288022" y="140097"/>
                    <a:pt x="1775831" y="0"/>
                    <a:pt x="1144011" y="0"/>
                  </a:cubicBezTo>
                  <a:close/>
                </a:path>
              </a:pathLst>
            </a:custGeom>
            <a:ln w="114300" cap="sq">
              <a:solidFill>
                <a:srgbClr val="E74323"/>
              </a:solidFill>
              <a:prstDash val="solid"/>
              <a:miter/>
            </a:ln>
          </p:spPr>
        </p:sp>
        <p:sp>
          <p:nvSpPr>
            <p:cNvPr id="35" name="TextBox 35"/>
            <p:cNvSpPr txBox="1"/>
            <p:nvPr/>
          </p:nvSpPr>
          <p:spPr>
            <a:xfrm>
              <a:off x="214502" y="1522"/>
              <a:ext cx="1859018" cy="565639"/>
            </a:xfrm>
            <a:prstGeom prst="rect">
              <a:avLst/>
            </a:prstGeom>
          </p:spPr>
          <p:txBody>
            <a:bodyPr lIns="50800" tIns="50800" rIns="50800" bIns="50800" rtlCol="0" anchor="ctr"/>
            <a:lstStyle/>
            <a:p>
              <a:pPr algn="ctr">
                <a:lnSpc>
                  <a:spcPts val="1960"/>
                </a:lnSpc>
              </a:pPr>
              <a:endParaRPr/>
            </a:p>
          </p:txBody>
        </p:sp>
      </p:grpSp>
      <p:grpSp>
        <p:nvGrpSpPr>
          <p:cNvPr id="36" name="Group 36"/>
          <p:cNvGrpSpPr/>
          <p:nvPr/>
        </p:nvGrpSpPr>
        <p:grpSpPr>
          <a:xfrm>
            <a:off x="148725" y="4131138"/>
            <a:ext cx="1956524" cy="1012362"/>
            <a:chOff x="0" y="0"/>
            <a:chExt cx="515299" cy="266630"/>
          </a:xfrm>
        </p:grpSpPr>
        <p:sp>
          <p:nvSpPr>
            <p:cNvPr id="37" name="Freeform 37"/>
            <p:cNvSpPr/>
            <p:nvPr/>
          </p:nvSpPr>
          <p:spPr>
            <a:xfrm>
              <a:off x="0" y="0"/>
              <a:ext cx="515299" cy="266630"/>
            </a:xfrm>
            <a:custGeom>
              <a:avLst/>
              <a:gdLst/>
              <a:ahLst/>
              <a:cxnLst/>
              <a:rect l="l" t="t" r="r" b="b"/>
              <a:pathLst>
                <a:path w="515299" h="266630">
                  <a:moveTo>
                    <a:pt x="0" y="0"/>
                  </a:moveTo>
                  <a:lnTo>
                    <a:pt x="515299" y="0"/>
                  </a:lnTo>
                  <a:lnTo>
                    <a:pt x="515299" y="266630"/>
                  </a:lnTo>
                  <a:lnTo>
                    <a:pt x="0" y="266630"/>
                  </a:lnTo>
                  <a:close/>
                </a:path>
              </a:pathLst>
            </a:custGeom>
            <a:solidFill>
              <a:srgbClr val="FFFFFF"/>
            </a:solidFill>
          </p:spPr>
        </p:sp>
        <p:sp>
          <p:nvSpPr>
            <p:cNvPr id="38" name="TextBox 38"/>
            <p:cNvSpPr txBox="1"/>
            <p:nvPr/>
          </p:nvSpPr>
          <p:spPr>
            <a:xfrm>
              <a:off x="0" y="-57150"/>
              <a:ext cx="515299" cy="323780"/>
            </a:xfrm>
            <a:prstGeom prst="rect">
              <a:avLst/>
            </a:prstGeom>
          </p:spPr>
          <p:txBody>
            <a:bodyPr lIns="50800" tIns="50800" rIns="50800" bIns="50800" rtlCol="0" anchor="ctr"/>
            <a:lstStyle/>
            <a:p>
              <a:pPr algn="ctr">
                <a:lnSpc>
                  <a:spcPts val="1960"/>
                </a:lnSpc>
              </a:pPr>
              <a:endParaRPr/>
            </a:p>
          </p:txBody>
        </p:sp>
      </p:grpSp>
      <p:sp>
        <p:nvSpPr>
          <p:cNvPr id="39" name="Freeform 39"/>
          <p:cNvSpPr/>
          <p:nvPr/>
        </p:nvSpPr>
        <p:spPr>
          <a:xfrm rot="3252007">
            <a:off x="2235461" y="2178358"/>
            <a:ext cx="1434621" cy="2561823"/>
          </a:xfrm>
          <a:custGeom>
            <a:avLst/>
            <a:gdLst/>
            <a:ahLst/>
            <a:cxnLst/>
            <a:rect l="l" t="t" r="r" b="b"/>
            <a:pathLst>
              <a:path w="1434621" h="2561823">
                <a:moveTo>
                  <a:pt x="0" y="0"/>
                </a:moveTo>
                <a:lnTo>
                  <a:pt x="1434621" y="0"/>
                </a:lnTo>
                <a:lnTo>
                  <a:pt x="1434621" y="2561823"/>
                </a:lnTo>
                <a:lnTo>
                  <a:pt x="0" y="25618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0" name="TextBox 40"/>
          <p:cNvSpPr txBox="1"/>
          <p:nvPr/>
        </p:nvSpPr>
        <p:spPr>
          <a:xfrm>
            <a:off x="497224" y="655048"/>
            <a:ext cx="14496806" cy="1282700"/>
          </a:xfrm>
          <a:prstGeom prst="rect">
            <a:avLst/>
          </a:prstGeom>
        </p:spPr>
        <p:txBody>
          <a:bodyPr lIns="0" tIns="0" rIns="0" bIns="0" rtlCol="0" anchor="t">
            <a:spAutoFit/>
          </a:bodyPr>
          <a:lstStyle/>
          <a:p>
            <a:pPr algn="l">
              <a:lnSpc>
                <a:spcPts val="4900"/>
              </a:lnSpc>
            </a:pPr>
            <a:r>
              <a:rPr lang="en-US" sz="3500">
                <a:solidFill>
                  <a:srgbClr val="000000"/>
                </a:solidFill>
                <a:latin typeface="GH Guardian Headline 2"/>
                <a:ea typeface="GH Guardian Headline 2"/>
                <a:cs typeface="GH Guardian Headline 2"/>
                <a:sym typeface="GH Guardian Headline 2"/>
              </a:rPr>
              <a:t>It includes all of the 5 Ws in one short, clear sentence and starts with the most interesting W (what)!  </a:t>
            </a:r>
          </a:p>
        </p:txBody>
      </p:sp>
      <p:sp>
        <p:nvSpPr>
          <p:cNvPr id="41" name="TextBox 41"/>
          <p:cNvSpPr txBox="1"/>
          <p:nvPr/>
        </p:nvSpPr>
        <p:spPr>
          <a:xfrm>
            <a:off x="166949" y="3913494"/>
            <a:ext cx="2119382" cy="1277622"/>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what</a:t>
            </a:r>
          </a:p>
        </p:txBody>
      </p:sp>
      <p:sp>
        <p:nvSpPr>
          <p:cNvPr id="42" name="TextBox 42"/>
          <p:cNvSpPr txBox="1"/>
          <p:nvPr/>
        </p:nvSpPr>
        <p:spPr>
          <a:xfrm>
            <a:off x="316263" y="6541655"/>
            <a:ext cx="2119382" cy="1277622"/>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who</a:t>
            </a:r>
          </a:p>
        </p:txBody>
      </p:sp>
      <p:sp>
        <p:nvSpPr>
          <p:cNvPr id="43" name="Freeform 43"/>
          <p:cNvSpPr/>
          <p:nvPr/>
        </p:nvSpPr>
        <p:spPr>
          <a:xfrm rot="2590909">
            <a:off x="1109995" y="4716373"/>
            <a:ext cx="1288445" cy="2300795"/>
          </a:xfrm>
          <a:custGeom>
            <a:avLst/>
            <a:gdLst/>
            <a:ahLst/>
            <a:cxnLst/>
            <a:rect l="l" t="t" r="r" b="b"/>
            <a:pathLst>
              <a:path w="1288445" h="2300795">
                <a:moveTo>
                  <a:pt x="0" y="0"/>
                </a:moveTo>
                <a:lnTo>
                  <a:pt x="1288445" y="0"/>
                </a:lnTo>
                <a:lnTo>
                  <a:pt x="1288445" y="2300794"/>
                </a:lnTo>
                <a:lnTo>
                  <a:pt x="0" y="23007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4" name="TextBox 44"/>
          <p:cNvSpPr txBox="1"/>
          <p:nvPr/>
        </p:nvSpPr>
        <p:spPr>
          <a:xfrm>
            <a:off x="12012639" y="8788103"/>
            <a:ext cx="2119382" cy="1277622"/>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when</a:t>
            </a:r>
          </a:p>
        </p:txBody>
      </p:sp>
      <p:sp>
        <p:nvSpPr>
          <p:cNvPr id="45" name="TextBox 45"/>
          <p:cNvSpPr txBox="1"/>
          <p:nvPr/>
        </p:nvSpPr>
        <p:spPr>
          <a:xfrm>
            <a:off x="15692132" y="7143269"/>
            <a:ext cx="2119382" cy="1277622"/>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why</a:t>
            </a:r>
          </a:p>
        </p:txBody>
      </p:sp>
      <p:sp>
        <p:nvSpPr>
          <p:cNvPr id="46" name="TextBox 46"/>
          <p:cNvSpPr txBox="1"/>
          <p:nvPr/>
        </p:nvSpPr>
        <p:spPr>
          <a:xfrm>
            <a:off x="15692132" y="3819666"/>
            <a:ext cx="2475691" cy="1277622"/>
          </a:xfrm>
          <a:prstGeom prst="rect">
            <a:avLst/>
          </a:prstGeom>
        </p:spPr>
        <p:txBody>
          <a:bodyPr lIns="0" tIns="0" rIns="0" bIns="0" rtlCol="0" anchor="t">
            <a:spAutoFit/>
          </a:bodyPr>
          <a:lstStyle/>
          <a:p>
            <a:pPr algn="l">
              <a:lnSpc>
                <a:spcPts val="9379"/>
              </a:lnSpc>
            </a:pPr>
            <a:r>
              <a:rPr lang="en-US" sz="6699">
                <a:solidFill>
                  <a:srgbClr val="000000"/>
                </a:solidFill>
                <a:latin typeface="GH Guardian Headline 2"/>
                <a:ea typeface="GH Guardian Headline 2"/>
                <a:cs typeface="GH Guardian Headline 2"/>
                <a:sym typeface="GH Guardian Headline 2"/>
              </a:rPr>
              <a:t>where</a:t>
            </a:r>
          </a:p>
        </p:txBody>
      </p:sp>
      <p:sp>
        <p:nvSpPr>
          <p:cNvPr id="47" name="Freeform 47"/>
          <p:cNvSpPr/>
          <p:nvPr/>
        </p:nvSpPr>
        <p:spPr>
          <a:xfrm rot="-2571213" flipH="1">
            <a:off x="12233106" y="7123601"/>
            <a:ext cx="1288445" cy="2300795"/>
          </a:xfrm>
          <a:custGeom>
            <a:avLst/>
            <a:gdLst/>
            <a:ahLst/>
            <a:cxnLst/>
            <a:rect l="l" t="t" r="r" b="b"/>
            <a:pathLst>
              <a:path w="1288445" h="2300795">
                <a:moveTo>
                  <a:pt x="1288445" y="0"/>
                </a:moveTo>
                <a:lnTo>
                  <a:pt x="0" y="0"/>
                </a:lnTo>
                <a:lnTo>
                  <a:pt x="0" y="2300795"/>
                </a:lnTo>
                <a:lnTo>
                  <a:pt x="1288445" y="2300795"/>
                </a:lnTo>
                <a:lnTo>
                  <a:pt x="1288445"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8" name="Freeform 48"/>
          <p:cNvSpPr/>
          <p:nvPr/>
        </p:nvSpPr>
        <p:spPr>
          <a:xfrm rot="-3217372" flipH="1">
            <a:off x="13917092" y="5161635"/>
            <a:ext cx="1638994" cy="2926775"/>
          </a:xfrm>
          <a:custGeom>
            <a:avLst/>
            <a:gdLst/>
            <a:ahLst/>
            <a:cxnLst/>
            <a:rect l="l" t="t" r="r" b="b"/>
            <a:pathLst>
              <a:path w="1638994" h="2926775">
                <a:moveTo>
                  <a:pt x="1638995" y="0"/>
                </a:moveTo>
                <a:lnTo>
                  <a:pt x="0" y="0"/>
                </a:lnTo>
                <a:lnTo>
                  <a:pt x="0" y="2926775"/>
                </a:lnTo>
                <a:lnTo>
                  <a:pt x="1638995" y="2926775"/>
                </a:lnTo>
                <a:lnTo>
                  <a:pt x="1638995"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9" name="Freeform 49"/>
          <p:cNvSpPr/>
          <p:nvPr/>
        </p:nvSpPr>
        <p:spPr>
          <a:xfrm rot="-4942128" flipH="1">
            <a:off x="12565264" y="1970051"/>
            <a:ext cx="2154459" cy="3847248"/>
          </a:xfrm>
          <a:custGeom>
            <a:avLst/>
            <a:gdLst/>
            <a:ahLst/>
            <a:cxnLst/>
            <a:rect l="l" t="t" r="r" b="b"/>
            <a:pathLst>
              <a:path w="2154459" h="3847248">
                <a:moveTo>
                  <a:pt x="2154459" y="0"/>
                </a:moveTo>
                <a:lnTo>
                  <a:pt x="0" y="0"/>
                </a:lnTo>
                <a:lnTo>
                  <a:pt x="0" y="3847249"/>
                </a:lnTo>
                <a:lnTo>
                  <a:pt x="2154459" y="3847249"/>
                </a:lnTo>
                <a:lnTo>
                  <a:pt x="2154459"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0" name="Freeform 50"/>
          <p:cNvSpPr/>
          <p:nvPr/>
        </p:nvSpPr>
        <p:spPr>
          <a:xfrm>
            <a:off x="15940088" y="315749"/>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4"/>
            <a:stretch>
              <a:fillRect l="-101" r="-101"/>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315749"/>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2"/>
            <a:stretch>
              <a:fillRect l="-101" r="-101"/>
            </a:stretch>
          </a:blipFill>
        </p:spPr>
      </p:sp>
      <p:grpSp>
        <p:nvGrpSpPr>
          <p:cNvPr id="3" name="Group 3"/>
          <p:cNvGrpSpPr/>
          <p:nvPr/>
        </p:nvGrpSpPr>
        <p:grpSpPr>
          <a:xfrm>
            <a:off x="1413014" y="1700799"/>
            <a:ext cx="15461972" cy="4046653"/>
            <a:chOff x="0" y="0"/>
            <a:chExt cx="20615963" cy="5395537"/>
          </a:xfrm>
        </p:grpSpPr>
        <p:grpSp>
          <p:nvGrpSpPr>
            <p:cNvPr id="4" name="Group 4"/>
            <p:cNvGrpSpPr/>
            <p:nvPr/>
          </p:nvGrpSpPr>
          <p:grpSpPr>
            <a:xfrm>
              <a:off x="0" y="0"/>
              <a:ext cx="20615963" cy="5395537"/>
              <a:chOff x="0" y="0"/>
              <a:chExt cx="4072289" cy="1065785"/>
            </a:xfrm>
          </p:grpSpPr>
          <p:sp>
            <p:nvSpPr>
              <p:cNvPr id="5" name="Freeform 5"/>
              <p:cNvSpPr/>
              <p:nvPr/>
            </p:nvSpPr>
            <p:spPr>
              <a:xfrm>
                <a:off x="0" y="0"/>
                <a:ext cx="4072289" cy="1065785"/>
              </a:xfrm>
              <a:custGeom>
                <a:avLst/>
                <a:gdLst/>
                <a:ahLst/>
                <a:cxnLst/>
                <a:rect l="l" t="t" r="r" b="b"/>
                <a:pathLst>
                  <a:path w="4072289" h="1065785">
                    <a:moveTo>
                      <a:pt x="0" y="0"/>
                    </a:moveTo>
                    <a:lnTo>
                      <a:pt x="4072289" y="0"/>
                    </a:lnTo>
                    <a:lnTo>
                      <a:pt x="4072289" y="1065785"/>
                    </a:lnTo>
                    <a:lnTo>
                      <a:pt x="0" y="1065785"/>
                    </a:lnTo>
                    <a:close/>
                  </a:path>
                </a:pathLst>
              </a:custGeom>
              <a:solidFill>
                <a:srgbClr val="FFFFFF"/>
              </a:solidFill>
            </p:spPr>
          </p:sp>
          <p:sp>
            <p:nvSpPr>
              <p:cNvPr id="6" name="TextBox 6"/>
              <p:cNvSpPr txBox="1"/>
              <p:nvPr/>
            </p:nvSpPr>
            <p:spPr>
              <a:xfrm>
                <a:off x="0" y="-57150"/>
                <a:ext cx="4072289" cy="1122935"/>
              </a:xfrm>
              <a:prstGeom prst="rect">
                <a:avLst/>
              </a:prstGeom>
            </p:spPr>
            <p:txBody>
              <a:bodyPr lIns="50800" tIns="50800" rIns="50800" bIns="50800" rtlCol="0" anchor="ctr"/>
              <a:lstStyle/>
              <a:p>
                <a:pPr algn="ctr">
                  <a:lnSpc>
                    <a:spcPts val="1960"/>
                  </a:lnSpc>
                </a:pPr>
                <a:endParaRPr/>
              </a:p>
            </p:txBody>
          </p:sp>
        </p:grpSp>
        <p:sp>
          <p:nvSpPr>
            <p:cNvPr id="7" name="TextBox 7"/>
            <p:cNvSpPr txBox="1"/>
            <p:nvPr/>
          </p:nvSpPr>
          <p:spPr>
            <a:xfrm>
              <a:off x="748456" y="253953"/>
              <a:ext cx="19119051" cy="3785857"/>
            </a:xfrm>
            <a:prstGeom prst="rect">
              <a:avLst/>
            </a:prstGeom>
          </p:spPr>
          <p:txBody>
            <a:bodyPr lIns="0" tIns="0" rIns="0" bIns="0" rtlCol="0" anchor="t">
              <a:spAutoFit/>
            </a:bodyPr>
            <a:lstStyle/>
            <a:p>
              <a:pPr algn="l">
                <a:lnSpc>
                  <a:spcPts val="5599"/>
                </a:lnSpc>
              </a:pPr>
              <a:r>
                <a:rPr lang="en-US" sz="3999">
                  <a:solidFill>
                    <a:srgbClr val="000000"/>
                  </a:solidFill>
                  <a:latin typeface="GH Guardian Headline 2"/>
                  <a:ea typeface="GH Guardian Headline 2"/>
                  <a:cs typeface="GH Guardian Headline 2"/>
                  <a:sym typeface="GH Guardian Headline 2"/>
                </a:rPr>
                <a:t>Write the opening paragraph to your news report using the 5Ws. </a:t>
              </a:r>
            </a:p>
            <a:p>
              <a:pPr algn="l">
                <a:lnSpc>
                  <a:spcPts val="5599"/>
                </a:lnSpc>
              </a:pPr>
              <a:endParaRPr lang="en-US" sz="3999">
                <a:solidFill>
                  <a:srgbClr val="000000"/>
                </a:solidFill>
                <a:latin typeface="GH Guardian Headline 2"/>
                <a:ea typeface="GH Guardian Headline 2"/>
                <a:cs typeface="GH Guardian Headline 2"/>
                <a:sym typeface="GH Guardian Headline 2"/>
              </a:endParaRPr>
            </a:p>
            <a:p>
              <a:pPr algn="l">
                <a:lnSpc>
                  <a:spcPts val="5599"/>
                </a:lnSpc>
                <a:spcBef>
                  <a:spcPct val="0"/>
                </a:spcBef>
              </a:pPr>
              <a:r>
                <a:rPr lang="en-US" sz="3999">
                  <a:solidFill>
                    <a:srgbClr val="000000"/>
                  </a:solidFill>
                  <a:latin typeface="GH Guardian Headline 2"/>
                  <a:ea typeface="GH Guardian Headline 2"/>
                  <a:cs typeface="GH Guardian Headline 2"/>
                  <a:sym typeface="GH Guardian Headline 2"/>
                </a:rPr>
                <a:t>Don’t forget to start with the most interesting and important information!</a:t>
              </a:r>
            </a:p>
          </p:txBody>
        </p:sp>
      </p:grpSp>
      <p:sp>
        <p:nvSpPr>
          <p:cNvPr id="8" name="Freeform 8"/>
          <p:cNvSpPr/>
          <p:nvPr/>
        </p:nvSpPr>
        <p:spPr>
          <a:xfrm>
            <a:off x="3814482" y="5390587"/>
            <a:ext cx="10659035" cy="4441535"/>
          </a:xfrm>
          <a:custGeom>
            <a:avLst/>
            <a:gdLst/>
            <a:ahLst/>
            <a:cxnLst/>
            <a:rect l="l" t="t" r="r" b="b"/>
            <a:pathLst>
              <a:path w="10659035" h="4441535">
                <a:moveTo>
                  <a:pt x="0" y="0"/>
                </a:moveTo>
                <a:lnTo>
                  <a:pt x="10659036" y="0"/>
                </a:lnTo>
                <a:lnTo>
                  <a:pt x="10659036" y="4441534"/>
                </a:lnTo>
                <a:lnTo>
                  <a:pt x="0" y="4441534"/>
                </a:lnTo>
                <a:lnTo>
                  <a:pt x="0" y="0"/>
                </a:lnTo>
                <a:close/>
              </a:path>
            </a:pathLst>
          </a:custGeom>
          <a:blipFill>
            <a:blip r:embed="rId3"/>
            <a:stretch>
              <a:fillRect l="-659" t="-46461" r="-1055"/>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407469" y="380242"/>
            <a:ext cx="6768260" cy="1296915"/>
            <a:chOff x="0" y="0"/>
            <a:chExt cx="1782587" cy="341574"/>
          </a:xfrm>
        </p:grpSpPr>
        <p:sp>
          <p:nvSpPr>
            <p:cNvPr id="3" name="Freeform 3"/>
            <p:cNvSpPr/>
            <p:nvPr/>
          </p:nvSpPr>
          <p:spPr>
            <a:xfrm>
              <a:off x="0" y="0"/>
              <a:ext cx="1782587" cy="341574"/>
            </a:xfrm>
            <a:custGeom>
              <a:avLst/>
              <a:gdLst/>
              <a:ahLst/>
              <a:cxnLst/>
              <a:rect l="l" t="t" r="r" b="b"/>
              <a:pathLst>
                <a:path w="1782587" h="341574">
                  <a:moveTo>
                    <a:pt x="0" y="0"/>
                  </a:moveTo>
                  <a:lnTo>
                    <a:pt x="1782587" y="0"/>
                  </a:lnTo>
                  <a:lnTo>
                    <a:pt x="1782587" y="341574"/>
                  </a:lnTo>
                  <a:lnTo>
                    <a:pt x="0" y="341574"/>
                  </a:lnTo>
                  <a:close/>
                </a:path>
              </a:pathLst>
            </a:custGeom>
            <a:solidFill>
              <a:srgbClr val="FFFFFF"/>
            </a:solidFill>
          </p:spPr>
        </p:sp>
        <p:sp>
          <p:nvSpPr>
            <p:cNvPr id="4" name="TextBox 4"/>
            <p:cNvSpPr txBox="1"/>
            <p:nvPr/>
          </p:nvSpPr>
          <p:spPr>
            <a:xfrm>
              <a:off x="0" y="-76200"/>
              <a:ext cx="1782587" cy="41777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6" name="TextBox 6"/>
          <p:cNvSpPr txBox="1"/>
          <p:nvPr/>
        </p:nvSpPr>
        <p:spPr>
          <a:xfrm>
            <a:off x="647758" y="549593"/>
            <a:ext cx="6672885" cy="799193"/>
          </a:xfrm>
          <a:prstGeom prst="rect">
            <a:avLst/>
          </a:prstGeom>
        </p:spPr>
        <p:txBody>
          <a:bodyPr lIns="0" tIns="0" rIns="0" bIns="0" rtlCol="0" anchor="t">
            <a:spAutoFit/>
          </a:bodyPr>
          <a:lstStyle/>
          <a:p>
            <a:pPr algn="l">
              <a:lnSpc>
                <a:spcPts val="6930"/>
              </a:lnSpc>
            </a:pPr>
            <a:r>
              <a:rPr lang="en-US" sz="4950" b="1" dirty="0">
                <a:solidFill>
                  <a:srgbClr val="000000"/>
                </a:solidFill>
                <a:latin typeface="GH Guardian Headline 3"/>
                <a:ea typeface="GH Guardian Headline 3"/>
                <a:cs typeface="GH Guardian Headline 3"/>
                <a:sym typeface="GH Guardian Headline 3"/>
              </a:rPr>
              <a:t>Spot the news report</a:t>
            </a:r>
          </a:p>
        </p:txBody>
      </p:sp>
      <p:grpSp>
        <p:nvGrpSpPr>
          <p:cNvPr id="7" name="Group 7"/>
          <p:cNvGrpSpPr/>
          <p:nvPr/>
        </p:nvGrpSpPr>
        <p:grpSpPr>
          <a:xfrm>
            <a:off x="2249482" y="2634673"/>
            <a:ext cx="13789035" cy="7038157"/>
            <a:chOff x="0" y="0"/>
            <a:chExt cx="18385380" cy="9384209"/>
          </a:xfrm>
        </p:grpSpPr>
        <p:grpSp>
          <p:nvGrpSpPr>
            <p:cNvPr id="8" name="Group 8"/>
            <p:cNvGrpSpPr/>
            <p:nvPr/>
          </p:nvGrpSpPr>
          <p:grpSpPr>
            <a:xfrm>
              <a:off x="0" y="0"/>
              <a:ext cx="18385380" cy="2854144"/>
              <a:chOff x="0" y="0"/>
              <a:chExt cx="3071051" cy="476750"/>
            </a:xfrm>
          </p:grpSpPr>
          <p:sp>
            <p:nvSpPr>
              <p:cNvPr id="9" name="Freeform 9"/>
              <p:cNvSpPr/>
              <p:nvPr/>
            </p:nvSpPr>
            <p:spPr>
              <a:xfrm>
                <a:off x="0" y="0"/>
                <a:ext cx="3071051" cy="476750"/>
              </a:xfrm>
              <a:custGeom>
                <a:avLst/>
                <a:gdLst/>
                <a:ahLst/>
                <a:cxnLst/>
                <a:rect l="l" t="t" r="r" b="b"/>
                <a:pathLst>
                  <a:path w="3071051" h="476750">
                    <a:moveTo>
                      <a:pt x="0" y="0"/>
                    </a:moveTo>
                    <a:lnTo>
                      <a:pt x="3071051" y="0"/>
                    </a:lnTo>
                    <a:lnTo>
                      <a:pt x="3071051" y="476750"/>
                    </a:lnTo>
                    <a:lnTo>
                      <a:pt x="0" y="476750"/>
                    </a:lnTo>
                    <a:close/>
                  </a:path>
                </a:pathLst>
              </a:custGeom>
              <a:solidFill>
                <a:srgbClr val="FFFFFF"/>
              </a:solidFill>
            </p:spPr>
          </p:sp>
          <p:sp>
            <p:nvSpPr>
              <p:cNvPr id="10" name="TextBox 10"/>
              <p:cNvSpPr txBox="1"/>
              <p:nvPr/>
            </p:nvSpPr>
            <p:spPr>
              <a:xfrm>
                <a:off x="0" y="-57150"/>
                <a:ext cx="3071051" cy="533900"/>
              </a:xfrm>
              <a:prstGeom prst="rect">
                <a:avLst/>
              </a:prstGeom>
            </p:spPr>
            <p:txBody>
              <a:bodyPr lIns="50800" tIns="50800" rIns="50800" bIns="50800" rtlCol="0" anchor="ctr"/>
              <a:lstStyle/>
              <a:p>
                <a:pPr algn="ctr">
                  <a:lnSpc>
                    <a:spcPts val="1960"/>
                  </a:lnSpc>
                </a:pPr>
                <a:endParaRPr/>
              </a:p>
            </p:txBody>
          </p:sp>
        </p:grpSp>
        <p:sp>
          <p:nvSpPr>
            <p:cNvPr id="11" name="TextBox 11"/>
            <p:cNvSpPr txBox="1"/>
            <p:nvPr/>
          </p:nvSpPr>
          <p:spPr>
            <a:xfrm>
              <a:off x="542080" y="205307"/>
              <a:ext cx="17301220" cy="2253030"/>
            </a:xfrm>
            <a:prstGeom prst="rect">
              <a:avLst/>
            </a:prstGeom>
          </p:spPr>
          <p:txBody>
            <a:bodyPr lIns="0" tIns="0" rIns="0" bIns="0" rtlCol="0" anchor="t">
              <a:spAutoFit/>
            </a:bodyPr>
            <a:lstStyle/>
            <a:p>
              <a:pPr algn="ctr">
                <a:lnSpc>
                  <a:spcPts val="6622"/>
                </a:lnSpc>
                <a:spcBef>
                  <a:spcPct val="0"/>
                </a:spcBef>
              </a:pPr>
              <a:r>
                <a:rPr lang="en-US" sz="4730">
                  <a:solidFill>
                    <a:srgbClr val="000000"/>
                  </a:solidFill>
                  <a:latin typeface="GH Guardian Headline 2"/>
                  <a:ea typeface="GH Guardian Headline 2"/>
                  <a:cs typeface="GH Guardian Headline 2"/>
                  <a:sym typeface="GH Guardian Headline 2"/>
                </a:rPr>
                <a:t>Read these different accounts of the same story. Which is written in the style of a news report? </a:t>
              </a:r>
            </a:p>
          </p:txBody>
        </p:sp>
        <p:grpSp>
          <p:nvGrpSpPr>
            <p:cNvPr id="12" name="Group 12"/>
            <p:cNvGrpSpPr/>
            <p:nvPr/>
          </p:nvGrpSpPr>
          <p:grpSpPr>
            <a:xfrm>
              <a:off x="1255326" y="4035308"/>
              <a:ext cx="15874728" cy="5348901"/>
              <a:chOff x="0" y="0"/>
              <a:chExt cx="3071051" cy="1034774"/>
            </a:xfrm>
          </p:grpSpPr>
          <p:sp>
            <p:nvSpPr>
              <p:cNvPr id="13" name="Freeform 13"/>
              <p:cNvSpPr/>
              <p:nvPr/>
            </p:nvSpPr>
            <p:spPr>
              <a:xfrm>
                <a:off x="0" y="0"/>
                <a:ext cx="3071051" cy="1034774"/>
              </a:xfrm>
              <a:custGeom>
                <a:avLst/>
                <a:gdLst/>
                <a:ahLst/>
                <a:cxnLst/>
                <a:rect l="l" t="t" r="r" b="b"/>
                <a:pathLst>
                  <a:path w="3071051" h="1034774">
                    <a:moveTo>
                      <a:pt x="0" y="0"/>
                    </a:moveTo>
                    <a:lnTo>
                      <a:pt x="3071051" y="0"/>
                    </a:lnTo>
                    <a:lnTo>
                      <a:pt x="3071051" y="1034774"/>
                    </a:lnTo>
                    <a:lnTo>
                      <a:pt x="0" y="1034774"/>
                    </a:lnTo>
                    <a:close/>
                  </a:path>
                </a:pathLst>
              </a:custGeom>
              <a:solidFill>
                <a:srgbClr val="FFFFFF"/>
              </a:solidFill>
            </p:spPr>
          </p:sp>
          <p:sp>
            <p:nvSpPr>
              <p:cNvPr id="14" name="TextBox 14"/>
              <p:cNvSpPr txBox="1"/>
              <p:nvPr/>
            </p:nvSpPr>
            <p:spPr>
              <a:xfrm>
                <a:off x="0" y="-57150"/>
                <a:ext cx="3071051" cy="1091924"/>
              </a:xfrm>
              <a:prstGeom prst="rect">
                <a:avLst/>
              </a:prstGeom>
            </p:spPr>
            <p:txBody>
              <a:bodyPr lIns="43863" tIns="43863" rIns="43863" bIns="43863" rtlCol="0" anchor="ctr"/>
              <a:lstStyle/>
              <a:p>
                <a:pPr algn="ctr">
                  <a:lnSpc>
                    <a:spcPts val="1959"/>
                  </a:lnSpc>
                </a:pPr>
                <a:endParaRPr/>
              </a:p>
            </p:txBody>
          </p:sp>
        </p:grpSp>
        <p:sp>
          <p:nvSpPr>
            <p:cNvPr id="15" name="TextBox 15"/>
            <p:cNvSpPr txBox="1"/>
            <p:nvPr/>
          </p:nvSpPr>
          <p:spPr>
            <a:xfrm>
              <a:off x="1723381" y="4215140"/>
              <a:ext cx="14938618" cy="4827313"/>
            </a:xfrm>
            <a:prstGeom prst="rect">
              <a:avLst/>
            </a:prstGeom>
          </p:spPr>
          <p:txBody>
            <a:bodyPr lIns="0" tIns="0" rIns="0" bIns="0" rtlCol="0" anchor="t">
              <a:spAutoFit/>
            </a:bodyPr>
            <a:lstStyle/>
            <a:p>
              <a:pPr marL="881793" lvl="1" indent="-440896" algn="l">
                <a:lnSpc>
                  <a:spcPts val="5717"/>
                </a:lnSpc>
                <a:buFont typeface="Arial"/>
                <a:buChar char="•"/>
              </a:pPr>
              <a:r>
                <a:rPr lang="en-US" sz="4084">
                  <a:solidFill>
                    <a:srgbClr val="000000"/>
                  </a:solidFill>
                  <a:latin typeface="GH Guardian Headline 2"/>
                  <a:ea typeface="GH Guardian Headline 2"/>
                  <a:cs typeface="GH Guardian Headline 2"/>
                  <a:sym typeface="GH Guardian Headline 2"/>
                </a:rPr>
                <a:t>How do you know? </a:t>
              </a:r>
            </a:p>
            <a:p>
              <a:pPr marL="881793" lvl="1" indent="-440896" algn="l">
                <a:lnSpc>
                  <a:spcPts val="5717"/>
                </a:lnSpc>
                <a:buFont typeface="Arial"/>
                <a:buChar char="•"/>
              </a:pPr>
              <a:r>
                <a:rPr lang="en-US" sz="4084">
                  <a:solidFill>
                    <a:srgbClr val="000000"/>
                  </a:solidFill>
                  <a:latin typeface="GH Guardian Headline 2"/>
                  <a:ea typeface="GH Guardian Headline 2"/>
                  <a:cs typeface="GH Guardian Headline 2"/>
                  <a:sym typeface="GH Guardian Headline 2"/>
                </a:rPr>
                <a:t>How is the news report different to the others? </a:t>
              </a:r>
            </a:p>
            <a:p>
              <a:pPr marL="881793" lvl="1" indent="-440896" algn="l">
                <a:lnSpc>
                  <a:spcPts val="5717"/>
                </a:lnSpc>
                <a:buFont typeface="Arial"/>
                <a:buChar char="•"/>
              </a:pPr>
              <a:r>
                <a:rPr lang="en-US" sz="4084">
                  <a:solidFill>
                    <a:srgbClr val="000000"/>
                  </a:solidFill>
                  <a:latin typeface="GH Guardian Headline 2"/>
                  <a:ea typeface="GH Guardian Headline 2"/>
                  <a:cs typeface="GH Guardian Headline 2"/>
                  <a:sym typeface="GH Guardian Headline 2"/>
                </a:rPr>
                <a:t>Which words or phrases sound like news report language?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74761" y="1801471"/>
            <a:ext cx="17338478" cy="7456829"/>
            <a:chOff x="0" y="0"/>
            <a:chExt cx="4566513" cy="1963939"/>
          </a:xfrm>
        </p:grpSpPr>
        <p:sp>
          <p:nvSpPr>
            <p:cNvPr id="3" name="Freeform 3"/>
            <p:cNvSpPr/>
            <p:nvPr/>
          </p:nvSpPr>
          <p:spPr>
            <a:xfrm>
              <a:off x="0" y="0"/>
              <a:ext cx="4566513" cy="1963939"/>
            </a:xfrm>
            <a:custGeom>
              <a:avLst/>
              <a:gdLst/>
              <a:ahLst/>
              <a:cxnLst/>
              <a:rect l="l" t="t" r="r" b="b"/>
              <a:pathLst>
                <a:path w="4566513" h="1963939">
                  <a:moveTo>
                    <a:pt x="0" y="0"/>
                  </a:moveTo>
                  <a:lnTo>
                    <a:pt x="4566513" y="0"/>
                  </a:lnTo>
                  <a:lnTo>
                    <a:pt x="4566513" y="1963939"/>
                  </a:lnTo>
                  <a:lnTo>
                    <a:pt x="0" y="1963939"/>
                  </a:lnTo>
                  <a:close/>
                </a:path>
              </a:pathLst>
            </a:custGeom>
            <a:solidFill>
              <a:srgbClr val="FFFFFF"/>
            </a:solidFill>
          </p:spPr>
        </p:sp>
        <p:sp>
          <p:nvSpPr>
            <p:cNvPr id="4" name="TextBox 4"/>
            <p:cNvSpPr txBox="1"/>
            <p:nvPr/>
          </p:nvSpPr>
          <p:spPr>
            <a:xfrm>
              <a:off x="0" y="-57150"/>
              <a:ext cx="4566513" cy="2021089"/>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685800" y="264306"/>
            <a:ext cx="16134499" cy="1179875"/>
          </a:xfrm>
          <a:prstGeom prst="rect">
            <a:avLst/>
          </a:prstGeom>
        </p:spPr>
        <p:txBody>
          <a:bodyPr lIns="0" tIns="0" rIns="0" bIns="0" rtlCol="0" anchor="t">
            <a:spAutoFit/>
          </a:bodyPr>
          <a:lstStyle/>
          <a:p>
            <a:pPr algn="ctr">
              <a:lnSpc>
                <a:spcPts val="10167"/>
              </a:lnSpc>
            </a:pPr>
            <a:r>
              <a:rPr lang="en-US" sz="7262" b="1" dirty="0">
                <a:solidFill>
                  <a:srgbClr val="000000"/>
                </a:solidFill>
                <a:latin typeface="GH Guardian Headline 3"/>
                <a:ea typeface="GH Guardian Headline 3"/>
                <a:cs typeface="GH Guardian Headline 3"/>
                <a:sym typeface="GH Guardian Headline 3"/>
              </a:rPr>
              <a:t>Spot the news report: Account 1 </a:t>
            </a:r>
          </a:p>
        </p:txBody>
      </p:sp>
      <p:sp>
        <p:nvSpPr>
          <p:cNvPr id="6" name="TextBox 6"/>
          <p:cNvSpPr txBox="1"/>
          <p:nvPr/>
        </p:nvSpPr>
        <p:spPr>
          <a:xfrm>
            <a:off x="790293" y="1778352"/>
            <a:ext cx="16707415" cy="7479948"/>
          </a:xfrm>
          <a:prstGeom prst="rect">
            <a:avLst/>
          </a:prstGeom>
        </p:spPr>
        <p:txBody>
          <a:bodyPr lIns="0" tIns="0" rIns="0" bIns="0" rtlCol="0" anchor="t">
            <a:spAutoFit/>
          </a:bodyPr>
          <a:lstStyle/>
          <a:p>
            <a:pPr algn="just">
              <a:lnSpc>
                <a:spcPts val="4915"/>
              </a:lnSpc>
            </a:pPr>
            <a:r>
              <a:rPr lang="en-US" sz="3511">
                <a:solidFill>
                  <a:srgbClr val="000000"/>
                </a:solidFill>
                <a:latin typeface="GH Guardian Headline 2"/>
                <a:ea typeface="GH Guardian Headline 2"/>
                <a:cs typeface="GH Guardian Headline 2"/>
                <a:sym typeface="GH Guardian Headline 2"/>
              </a:rPr>
              <a:t>After a lovely morning stroll, the three bears arrived back at their peaceful cottage, eager to fill their rumbling tummies with their delicious homemade porridge. But when Mrs. Bear opened the front door, she was greeted by a disturbing sight. She immediately froze to the spot. “Oh my!” she cried, “What on earth has happened? Where has our breakfast gone? What has happened to our chairs?” </a:t>
            </a:r>
          </a:p>
          <a:p>
            <a:pPr algn="just">
              <a:lnSpc>
                <a:spcPts val="4915"/>
              </a:lnSpc>
            </a:pPr>
            <a:endParaRPr lang="en-US" sz="3511">
              <a:solidFill>
                <a:srgbClr val="000000"/>
              </a:solidFill>
              <a:latin typeface="GH Guardian Headline 2"/>
              <a:ea typeface="GH Guardian Headline 2"/>
              <a:cs typeface="GH Guardian Headline 2"/>
              <a:sym typeface="GH Guardian Headline 2"/>
            </a:endParaRPr>
          </a:p>
          <a:p>
            <a:pPr algn="just">
              <a:lnSpc>
                <a:spcPts val="4915"/>
              </a:lnSpc>
            </a:pPr>
            <a:r>
              <a:rPr lang="en-US" sz="3511">
                <a:solidFill>
                  <a:srgbClr val="000000"/>
                </a:solidFill>
                <a:latin typeface="GH Guardian Headline 2"/>
                <a:ea typeface="GH Guardian Headline 2"/>
                <a:cs typeface="GH Guardian Headline 2"/>
                <a:sym typeface="GH Guardian Headline 2"/>
              </a:rPr>
              <a:t>In a panic, Mr. Bear and baby bear charged through the front door and ran straight towards the breakfast table. “Where has my porridge gone?” yelled Baby Bear. “I’m so hungry!” </a:t>
            </a:r>
          </a:p>
          <a:p>
            <a:pPr algn="just">
              <a:lnSpc>
                <a:spcPts val="4915"/>
              </a:lnSpc>
            </a:pPr>
            <a:endParaRPr lang="en-US" sz="3511">
              <a:solidFill>
                <a:srgbClr val="000000"/>
              </a:solidFill>
              <a:latin typeface="GH Guardian Headline 2"/>
              <a:ea typeface="GH Guardian Headline 2"/>
              <a:cs typeface="GH Guardian Headline 2"/>
              <a:sym typeface="GH Guardian Headline 2"/>
            </a:endParaRPr>
          </a:p>
          <a:p>
            <a:pPr algn="just">
              <a:lnSpc>
                <a:spcPts val="4915"/>
              </a:lnSpc>
            </a:pPr>
            <a:r>
              <a:rPr lang="en-US" sz="3511">
                <a:solidFill>
                  <a:srgbClr val="000000"/>
                </a:solidFill>
                <a:latin typeface="GH Guardian Headline 2"/>
                <a:ea typeface="GH Guardian Headline 2"/>
                <a:cs typeface="GH Guardian Headline 2"/>
                <a:sym typeface="GH Guardian Headline 2"/>
              </a:rPr>
              <a:t>“Shhhhhhh,” whispered Mr. Bear, “I think there must be somebody in the house!”</a:t>
            </a:r>
          </a:p>
          <a:p>
            <a:pPr algn="just">
              <a:lnSpc>
                <a:spcPts val="4915"/>
              </a:lnSpc>
            </a:pPr>
            <a:endParaRPr lang="en-US" sz="3511">
              <a:solidFill>
                <a:srgbClr val="000000"/>
              </a:solidFill>
              <a:latin typeface="GH Guardian Headline 2"/>
              <a:ea typeface="GH Guardian Headline 2"/>
              <a:cs typeface="GH Guardian Headline 2"/>
              <a:sym typeface="GH Guardian Headline 2"/>
            </a:endParaRPr>
          </a:p>
        </p:txBody>
      </p:sp>
      <p:sp>
        <p:nvSpPr>
          <p:cNvPr id="7" name="Freeform 7"/>
          <p:cNvSpPr/>
          <p:nvPr/>
        </p:nvSpPr>
        <p:spPr>
          <a:xfrm>
            <a:off x="16134499" y="9380552"/>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1288</Words>
  <Application>Microsoft Macintosh PowerPoint</Application>
  <PresentationFormat>Custom</PresentationFormat>
  <Paragraphs>206</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12: recognising news report language</dc:title>
  <cp:lastModifiedBy>Microsoft Office User</cp:lastModifiedBy>
  <cp:revision>2</cp:revision>
  <dcterms:created xsi:type="dcterms:W3CDTF">2006-08-16T00:00:00Z</dcterms:created>
  <dcterms:modified xsi:type="dcterms:W3CDTF">2026-08-04T09:52:10Z</dcterms:modified>
  <dc:identifier>DAHNTGTrniY</dc:identifier>
</cp:coreProperties>
</file>