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8288000" cy="10287000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GH Guardian Headline 1" pitchFamily="2" charset="0"/>
      <p:regular r:id="rId25"/>
      <p:bold r:id="rId26"/>
      <p:italic r:id="rId27"/>
      <p:boldItalic r:id="rId28"/>
    </p:embeddedFont>
    <p:embeddedFont>
      <p:font typeface="GH Guardian Headline 2" pitchFamily="2" charset="0"/>
      <p:regular r:id="rId29"/>
      <p:bold r:id="rId30"/>
      <p:italic r:id="rId31"/>
      <p:boldItalic r:id="rId32"/>
    </p:embeddedFont>
    <p:embeddedFont>
      <p:font typeface="GH Guardian Headline 3" pitchFamily="2" charset="0"/>
      <p:regular r:id="rId33"/>
      <p:bold r:id="rId34"/>
      <p:italic r:id="rId35"/>
      <p:boldItalic r:id="rId36"/>
    </p:embeddedFont>
    <p:embeddedFont>
      <p:font typeface="House Slant" panose="03060602040402030204" pitchFamily="66" charset="77"/>
      <p:regular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97" autoAdjust="0"/>
    <p:restoredTop sz="91156" autoAdjust="0"/>
  </p:normalViewPr>
  <p:slideViewPr>
    <p:cSldViewPr>
      <p:cViewPr varScale="1">
        <p:scale>
          <a:sx n="77" d="100"/>
          <a:sy n="77" d="100"/>
        </p:scale>
        <p:origin x="632" y="2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9" Type="http://schemas.openxmlformats.org/officeDocument/2006/relationships/viewProps" Target="viewProps.xml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9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37678" y="2130821"/>
            <a:ext cx="8322167" cy="16804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1"/>
              </a:lnSpc>
            </a:pPr>
            <a:r>
              <a:rPr lang="en-US" sz="3029">
                <a:solidFill>
                  <a:srgbClr val="160F0E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Structure</a:t>
            </a:r>
          </a:p>
          <a:p>
            <a:pPr algn="l">
              <a:lnSpc>
                <a:spcPts val="3779"/>
              </a:lnSpc>
            </a:pPr>
            <a:r>
              <a:rPr lang="en-US" sz="2700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The newspaper structure, the headline, byline, the lead, the body, and the tail.</a:t>
            </a:r>
          </a:p>
          <a:p>
            <a:pPr algn="l">
              <a:lnSpc>
                <a:spcPts val="5921"/>
              </a:lnSpc>
            </a:pPr>
            <a:endParaRPr lang="en-US" sz="2700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4241"/>
              </a:lnSpc>
            </a:pPr>
            <a:r>
              <a:rPr lang="en-US" sz="3029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Inverted pyramid</a:t>
            </a:r>
          </a:p>
          <a:p>
            <a:pPr algn="l">
              <a:lnSpc>
                <a:spcPts val="3779"/>
              </a:lnSpc>
            </a:pPr>
            <a:r>
              <a:rPr lang="en-US" sz="2700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News article structure with the most important information in the first few sentences.</a:t>
            </a:r>
          </a:p>
          <a:p>
            <a:pPr algn="l">
              <a:lnSpc>
                <a:spcPts val="3779"/>
              </a:lnSpc>
            </a:pPr>
            <a:endParaRPr lang="en-US" sz="2700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4241"/>
              </a:lnSpc>
            </a:pPr>
            <a:r>
              <a:rPr lang="en-US" sz="3029">
                <a:solidFill>
                  <a:srgbClr val="160F0E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Conjunction</a:t>
            </a:r>
          </a:p>
          <a:p>
            <a:pPr algn="l">
              <a:lnSpc>
                <a:spcPts val="3779"/>
              </a:lnSpc>
            </a:pPr>
            <a:r>
              <a:rPr lang="en-US" sz="2700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Words that join ideas together, like 'and', 'but', 'because'</a:t>
            </a:r>
          </a:p>
          <a:p>
            <a:pPr algn="l">
              <a:lnSpc>
                <a:spcPts val="3779"/>
              </a:lnSpc>
            </a:pPr>
            <a:endParaRPr lang="en-US" sz="2700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4241"/>
              </a:lnSpc>
            </a:pPr>
            <a:r>
              <a:rPr lang="en-US" sz="3029">
                <a:solidFill>
                  <a:srgbClr val="160F0E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Contrasting</a:t>
            </a:r>
          </a:p>
          <a:p>
            <a:pPr algn="l">
              <a:lnSpc>
                <a:spcPts val="3779"/>
              </a:lnSpc>
            </a:pPr>
            <a:r>
              <a:rPr lang="en-US" sz="2700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Highlights clear differences, opposing viewpoints</a:t>
            </a:r>
          </a:p>
          <a:p>
            <a:pPr algn="l">
              <a:lnSpc>
                <a:spcPts val="3779"/>
              </a:lnSpc>
            </a:pPr>
            <a:endParaRPr lang="en-US" sz="2700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3779"/>
              </a:lnSpc>
            </a:pPr>
            <a:endParaRPr lang="en-US" sz="2700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3779"/>
              </a:lnSpc>
            </a:pPr>
            <a:endParaRPr lang="en-US" sz="2700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5921"/>
              </a:lnSpc>
            </a:pPr>
            <a:endParaRPr lang="en-US" sz="2700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3961"/>
              </a:lnSpc>
            </a:pPr>
            <a:endParaRPr lang="en-US" sz="2700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5921"/>
              </a:lnSpc>
            </a:pPr>
            <a:endParaRPr lang="en-US" sz="2700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5921"/>
              </a:lnSpc>
            </a:pPr>
            <a:endParaRPr lang="en-US" sz="2700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5921"/>
              </a:lnSpc>
            </a:pPr>
            <a:endParaRPr lang="en-US" sz="2700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5921"/>
              </a:lnSpc>
            </a:pPr>
            <a:endParaRPr lang="en-US" sz="2700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5921"/>
              </a:lnSpc>
            </a:pPr>
            <a:endParaRPr lang="en-US" sz="2700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5921"/>
              </a:lnSpc>
            </a:pPr>
            <a:endParaRPr lang="en-US" sz="2700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5921"/>
              </a:lnSpc>
            </a:pPr>
            <a:endParaRPr lang="en-US" sz="2700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5921"/>
              </a:lnSpc>
            </a:pPr>
            <a:endParaRPr lang="en-US" sz="2700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5921"/>
              </a:lnSpc>
            </a:pPr>
            <a:endParaRPr lang="en-US" sz="2700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5921"/>
              </a:lnSpc>
            </a:pPr>
            <a:endParaRPr lang="en-US" sz="2700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8984241" y="2130821"/>
            <a:ext cx="8796060" cy="4022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41"/>
              </a:lnSpc>
              <a:spcBef>
                <a:spcPct val="0"/>
              </a:spcBef>
            </a:pPr>
            <a:r>
              <a:rPr lang="en-US" sz="3029" dirty="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C</a:t>
            </a:r>
            <a:r>
              <a:rPr lang="en-US" sz="3029" u="none" strike="noStrike" dirty="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hronological</a:t>
            </a:r>
          </a:p>
          <a:p>
            <a:pPr marL="0" lvl="0" indent="0" algn="l">
              <a:lnSpc>
                <a:spcPts val="3779"/>
              </a:lnSpc>
              <a:spcBef>
                <a:spcPct val="0"/>
              </a:spcBef>
            </a:pPr>
            <a:r>
              <a:rPr lang="en-US" sz="2700" u="none" strike="noStrike" dirty="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A story told in the order that events happened, starting with the first event and ending with the most recent one.</a:t>
            </a:r>
          </a:p>
          <a:p>
            <a:pPr marL="0" lvl="0" indent="0" algn="l">
              <a:lnSpc>
                <a:spcPts val="4241"/>
              </a:lnSpc>
              <a:spcBef>
                <a:spcPct val="0"/>
              </a:spcBef>
            </a:pPr>
            <a:endParaRPr lang="en-US" sz="2700" u="none" strike="noStrike" dirty="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marL="0" lvl="0" indent="0" algn="l">
              <a:lnSpc>
                <a:spcPts val="4241"/>
              </a:lnSpc>
              <a:spcBef>
                <a:spcPct val="0"/>
              </a:spcBef>
            </a:pPr>
            <a:r>
              <a:rPr lang="en-US" sz="3029" u="none" strike="noStrike" dirty="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Page furniture</a:t>
            </a:r>
          </a:p>
          <a:p>
            <a:pPr marL="0" lvl="0" indent="0" algn="l">
              <a:lnSpc>
                <a:spcPts val="3779"/>
              </a:lnSpc>
              <a:spcBef>
                <a:spcPct val="0"/>
              </a:spcBef>
            </a:pPr>
            <a:r>
              <a:rPr lang="en-US" sz="2700" u="none" strike="noStrike" dirty="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Everything on a news page that isn’t the report or photos, </a:t>
            </a:r>
            <a:r>
              <a:rPr lang="en-US" sz="2700" u="none" strike="noStrike" dirty="0" err="1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eg</a:t>
            </a:r>
            <a:r>
              <a:rPr lang="en-US" sz="2700" u="none" strike="noStrike" dirty="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 headlines, captions.</a:t>
            </a:r>
          </a:p>
          <a:p>
            <a:pPr marL="0" lvl="0" indent="0" algn="l">
              <a:lnSpc>
                <a:spcPts val="3779"/>
              </a:lnSpc>
              <a:spcBef>
                <a:spcPct val="0"/>
              </a:spcBef>
            </a:pPr>
            <a:endParaRPr lang="en-US" sz="2700" u="none" strike="noStrike" dirty="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-1735124" y="625789"/>
            <a:ext cx="11704857" cy="1731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84"/>
              </a:lnSpc>
            </a:pPr>
            <a:r>
              <a:rPr lang="en-US" sz="506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Vocabulary to pre-teach</a:t>
            </a:r>
          </a:p>
          <a:p>
            <a:pPr algn="ctr">
              <a:lnSpc>
                <a:spcPts val="7084"/>
              </a:lnSpc>
            </a:pPr>
            <a:endParaRPr lang="en-US" sz="5060" b="1" dirty="0">
              <a:solidFill>
                <a:srgbClr val="000000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15937315" y="9096277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7" y="0"/>
                </a:lnTo>
                <a:lnTo>
                  <a:pt x="2108017" y="906448"/>
                </a:lnTo>
                <a:lnTo>
                  <a:pt x="0" y="9064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0228" y="675031"/>
            <a:ext cx="9778364" cy="8936939"/>
            <a:chOff x="0" y="0"/>
            <a:chExt cx="13037818" cy="1191591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037818" cy="1344295"/>
            </a:xfrm>
            <a:custGeom>
              <a:avLst/>
              <a:gdLst/>
              <a:ahLst/>
              <a:cxnLst/>
              <a:rect l="l" t="t" r="r" b="b"/>
              <a:pathLst>
                <a:path w="13037818" h="1344295">
                  <a:moveTo>
                    <a:pt x="0" y="0"/>
                  </a:moveTo>
                  <a:lnTo>
                    <a:pt x="13037818" y="0"/>
                  </a:lnTo>
                  <a:lnTo>
                    <a:pt x="13037818" y="1344295"/>
                  </a:lnTo>
                  <a:lnTo>
                    <a:pt x="0" y="13442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1629511"/>
              <a:ext cx="13037818" cy="1840856"/>
            </a:xfrm>
            <a:custGeom>
              <a:avLst/>
              <a:gdLst/>
              <a:ahLst/>
              <a:cxnLst/>
              <a:rect l="l" t="t" r="r" b="b"/>
              <a:pathLst>
                <a:path w="13037818" h="1840856">
                  <a:moveTo>
                    <a:pt x="0" y="0"/>
                  </a:moveTo>
                  <a:lnTo>
                    <a:pt x="13037818" y="0"/>
                  </a:lnTo>
                  <a:lnTo>
                    <a:pt x="13037818" y="1840857"/>
                  </a:lnTo>
                  <a:lnTo>
                    <a:pt x="0" y="18408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0" y="6853624"/>
              <a:ext cx="13037818" cy="1846231"/>
            </a:xfrm>
            <a:custGeom>
              <a:avLst/>
              <a:gdLst/>
              <a:ahLst/>
              <a:cxnLst/>
              <a:rect l="l" t="t" r="r" b="b"/>
              <a:pathLst>
                <a:path w="13037818" h="1846231">
                  <a:moveTo>
                    <a:pt x="0" y="0"/>
                  </a:moveTo>
                  <a:lnTo>
                    <a:pt x="13037818" y="0"/>
                  </a:lnTo>
                  <a:lnTo>
                    <a:pt x="13037818" y="1846231"/>
                  </a:lnTo>
                  <a:lnTo>
                    <a:pt x="0" y="18462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0" y="8985072"/>
              <a:ext cx="13037818" cy="1808165"/>
            </a:xfrm>
            <a:custGeom>
              <a:avLst/>
              <a:gdLst/>
              <a:ahLst/>
              <a:cxnLst/>
              <a:rect l="l" t="t" r="r" b="b"/>
              <a:pathLst>
                <a:path w="13037818" h="1808165">
                  <a:moveTo>
                    <a:pt x="0" y="0"/>
                  </a:moveTo>
                  <a:lnTo>
                    <a:pt x="13037818" y="0"/>
                  </a:lnTo>
                  <a:lnTo>
                    <a:pt x="13037818" y="1808164"/>
                  </a:lnTo>
                  <a:lnTo>
                    <a:pt x="0" y="18081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0" y="11078453"/>
              <a:ext cx="13037818" cy="837466"/>
            </a:xfrm>
            <a:custGeom>
              <a:avLst/>
              <a:gdLst/>
              <a:ahLst/>
              <a:cxnLst/>
              <a:rect l="l" t="t" r="r" b="b"/>
              <a:pathLst>
                <a:path w="13037818" h="837466">
                  <a:moveTo>
                    <a:pt x="0" y="0"/>
                  </a:moveTo>
                  <a:lnTo>
                    <a:pt x="13037818" y="0"/>
                  </a:lnTo>
                  <a:lnTo>
                    <a:pt x="13037818" y="837466"/>
                  </a:lnTo>
                  <a:lnTo>
                    <a:pt x="0" y="8374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0" y="3755584"/>
              <a:ext cx="13037818" cy="2812824"/>
            </a:xfrm>
            <a:custGeom>
              <a:avLst/>
              <a:gdLst/>
              <a:ahLst/>
              <a:cxnLst/>
              <a:rect l="l" t="t" r="r" b="b"/>
              <a:pathLst>
                <a:path w="13037818" h="2812824">
                  <a:moveTo>
                    <a:pt x="0" y="0"/>
                  </a:moveTo>
                  <a:lnTo>
                    <a:pt x="13037818" y="0"/>
                  </a:lnTo>
                  <a:lnTo>
                    <a:pt x="13037818" y="2812824"/>
                  </a:lnTo>
                  <a:lnTo>
                    <a:pt x="0" y="28128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10328784" y="760349"/>
            <a:ext cx="7575036" cy="8766301"/>
            <a:chOff x="0" y="0"/>
            <a:chExt cx="1995071" cy="230882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995071" cy="2308820"/>
            </a:xfrm>
            <a:custGeom>
              <a:avLst/>
              <a:gdLst/>
              <a:ahLst/>
              <a:cxnLst/>
              <a:rect l="l" t="t" r="r" b="b"/>
              <a:pathLst>
                <a:path w="1995071" h="2308820">
                  <a:moveTo>
                    <a:pt x="0" y="0"/>
                  </a:moveTo>
                  <a:lnTo>
                    <a:pt x="1995071" y="0"/>
                  </a:lnTo>
                  <a:lnTo>
                    <a:pt x="1995071" y="2308820"/>
                  </a:lnTo>
                  <a:lnTo>
                    <a:pt x="0" y="230882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123825"/>
              <a:ext cx="1995071" cy="24326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690881" lvl="1" indent="-345440" algn="l">
                <a:lnSpc>
                  <a:spcPts val="4480"/>
                </a:lnSpc>
                <a:buFont typeface="Arial"/>
                <a:buChar char="•"/>
              </a:pPr>
              <a:r>
                <a:rPr lang="en-US" sz="320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How did you identify the introduction? </a:t>
              </a:r>
            </a:p>
            <a:p>
              <a:pPr marL="690881" lvl="1" indent="-345440" algn="l">
                <a:lnSpc>
                  <a:spcPts val="4480"/>
                </a:lnSpc>
                <a:buFont typeface="Arial"/>
                <a:buChar char="•"/>
              </a:pPr>
              <a:r>
                <a:rPr lang="en-US" sz="320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Which of the 5 Ws does it begin with</a:t>
              </a:r>
            </a:p>
            <a:p>
              <a:pPr marL="690881" lvl="1" indent="-345440" algn="l">
                <a:lnSpc>
                  <a:spcPts val="4480"/>
                </a:lnSpc>
                <a:buFont typeface="Arial"/>
                <a:buChar char="•"/>
              </a:pPr>
              <a:r>
                <a:rPr lang="en-US" sz="320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How did you find the conclusion paragraph? </a:t>
              </a:r>
            </a:p>
            <a:p>
              <a:pPr marL="690881" lvl="1" indent="-345440" algn="l">
                <a:lnSpc>
                  <a:spcPts val="4480"/>
                </a:lnSpc>
                <a:buFont typeface="Arial"/>
                <a:buChar char="•"/>
              </a:pPr>
              <a:r>
                <a:rPr lang="en-US" sz="320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How did you identify that this was the final paragraph? </a:t>
              </a:r>
            </a:p>
            <a:p>
              <a:pPr marL="690881" lvl="1" indent="-345440" algn="l">
                <a:lnSpc>
                  <a:spcPts val="4480"/>
                </a:lnSpc>
                <a:buFont typeface="Arial"/>
                <a:buChar char="•"/>
              </a:pPr>
              <a:r>
                <a:rPr lang="en-US" sz="320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What do you find in the middle section of a news report? </a:t>
              </a:r>
            </a:p>
            <a:p>
              <a:pPr marL="690881" lvl="1" indent="-345440" algn="l">
                <a:lnSpc>
                  <a:spcPts val="4480"/>
                </a:lnSpc>
                <a:buFont typeface="Arial"/>
                <a:buChar char="•"/>
              </a:pPr>
              <a:r>
                <a:rPr lang="en-US" sz="320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What helped you to order the paragraphs? </a:t>
              </a:r>
            </a:p>
            <a:p>
              <a:pPr marL="690881" lvl="1" indent="-345440" algn="l">
                <a:lnSpc>
                  <a:spcPts val="4480"/>
                </a:lnSpc>
                <a:buFont typeface="Arial"/>
                <a:buChar char="•"/>
              </a:pPr>
              <a:r>
                <a:rPr lang="en-US" sz="320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How do the paragraphs begin? </a:t>
              </a:r>
            </a:p>
            <a:p>
              <a:pPr marL="690881" lvl="1" indent="-345440" algn="l">
                <a:lnSpc>
                  <a:spcPts val="4480"/>
                </a:lnSpc>
                <a:buFont typeface="Arial"/>
                <a:buChar char="•"/>
              </a:pPr>
              <a:r>
                <a:rPr lang="en-US" sz="320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What do you notice about each paragraph?</a:t>
              </a:r>
            </a:p>
          </p:txBody>
        </p:sp>
      </p:grpSp>
      <p:sp>
        <p:nvSpPr>
          <p:cNvPr id="12" name="Freeform 12"/>
          <p:cNvSpPr/>
          <p:nvPr/>
        </p:nvSpPr>
        <p:spPr>
          <a:xfrm>
            <a:off x="16000974" y="9258300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8" y="0"/>
                </a:lnTo>
                <a:lnTo>
                  <a:pt x="2108018" y="906448"/>
                </a:lnTo>
                <a:lnTo>
                  <a:pt x="0" y="90644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539075" y="278382"/>
            <a:ext cx="4619791" cy="11220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669"/>
              </a:lnSpc>
            </a:pPr>
            <a:r>
              <a:rPr lang="en-US" sz="6906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Challenge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736929" y="2080032"/>
            <a:ext cx="14044660" cy="2432972"/>
            <a:chOff x="0" y="0"/>
            <a:chExt cx="18726214" cy="3243962"/>
          </a:xfrm>
        </p:grpSpPr>
        <p:grpSp>
          <p:nvGrpSpPr>
            <p:cNvPr id="4" name="Group 4"/>
            <p:cNvGrpSpPr/>
            <p:nvPr/>
          </p:nvGrpSpPr>
          <p:grpSpPr>
            <a:xfrm>
              <a:off x="175297" y="0"/>
              <a:ext cx="18375620" cy="3243962"/>
              <a:chOff x="0" y="0"/>
              <a:chExt cx="3629752" cy="640783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3629752" cy="640783"/>
              </a:xfrm>
              <a:custGeom>
                <a:avLst/>
                <a:gdLst/>
                <a:ahLst/>
                <a:cxnLst/>
                <a:rect l="l" t="t" r="r" b="b"/>
                <a:pathLst>
                  <a:path w="3629752" h="640783">
                    <a:moveTo>
                      <a:pt x="0" y="0"/>
                    </a:moveTo>
                    <a:lnTo>
                      <a:pt x="3629752" y="0"/>
                    </a:lnTo>
                    <a:lnTo>
                      <a:pt x="3629752" y="640783"/>
                    </a:lnTo>
                    <a:lnTo>
                      <a:pt x="0" y="64078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76200"/>
                <a:ext cx="3629752" cy="71698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 b="1"/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0" y="439061"/>
              <a:ext cx="18726214" cy="20822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412"/>
                </a:lnSpc>
              </a:pPr>
              <a:r>
                <a:rPr lang="en-US" sz="4580" b="1">
                  <a:solidFill>
                    <a:srgbClr val="000000"/>
                  </a:solidFill>
                  <a:latin typeface="GH Guardian Headline 1"/>
                  <a:ea typeface="GH Guardian Headline 1"/>
                  <a:cs typeface="GH Guardian Headline 1"/>
                  <a:sym typeface="GH Guardian Headline 1"/>
                </a:rPr>
                <a:t>Are there any language clues that helped you decide which order the paragraphs went in? 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916357" y="5361744"/>
            <a:ext cx="13865233" cy="4051066"/>
            <a:chOff x="0" y="0"/>
            <a:chExt cx="3651749" cy="106694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651748" cy="1066947"/>
            </a:xfrm>
            <a:custGeom>
              <a:avLst/>
              <a:gdLst/>
              <a:ahLst/>
              <a:cxnLst/>
              <a:rect l="l" t="t" r="r" b="b"/>
              <a:pathLst>
                <a:path w="3651748" h="1066947">
                  <a:moveTo>
                    <a:pt x="0" y="0"/>
                  </a:moveTo>
                  <a:lnTo>
                    <a:pt x="3651748" y="0"/>
                  </a:lnTo>
                  <a:lnTo>
                    <a:pt x="3651748" y="1066947"/>
                  </a:lnTo>
                  <a:lnTo>
                    <a:pt x="0" y="1066947"/>
                  </a:lnTo>
                  <a:close/>
                </a:path>
              </a:pathLst>
            </a:custGeom>
            <a:solidFill>
              <a:srgbClr val="43AAE0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76200"/>
              <a:ext cx="3651749" cy="11431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563216" y="5492772"/>
            <a:ext cx="12392087" cy="3608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12"/>
              </a:lnSpc>
            </a:pPr>
            <a:r>
              <a:rPr lang="en-US" sz="4580">
                <a:solidFill>
                  <a:srgbClr val="FFFFFF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You might have found: </a:t>
            </a:r>
          </a:p>
          <a:p>
            <a:pPr marL="664984" lvl="1" indent="-332492" algn="l">
              <a:lnSpc>
                <a:spcPts val="4312"/>
              </a:lnSpc>
              <a:buFont typeface="Arial"/>
              <a:buChar char="•"/>
            </a:pPr>
            <a:r>
              <a:rPr lang="en-US" sz="3080">
                <a:solidFill>
                  <a:srgbClr val="FFFFFF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Conjunctions to show a new point, or the next step in the story. For example, ‘despite’. </a:t>
            </a:r>
          </a:p>
          <a:p>
            <a:pPr marL="664984" lvl="1" indent="-332492" algn="l">
              <a:lnSpc>
                <a:spcPts val="4312"/>
              </a:lnSpc>
              <a:buFont typeface="Arial"/>
              <a:buChar char="•"/>
            </a:pPr>
            <a:r>
              <a:rPr lang="en-US" sz="3080">
                <a:solidFill>
                  <a:srgbClr val="FFFFFF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Pronouns that are used to avoid repeating a word. For example, ‘it’ replacing ‘the vase’. </a:t>
            </a:r>
          </a:p>
          <a:p>
            <a:pPr marL="664984" lvl="1" indent="-332492" algn="l">
              <a:lnSpc>
                <a:spcPts val="4312"/>
              </a:lnSpc>
              <a:buFont typeface="Arial"/>
              <a:buChar char="•"/>
            </a:pPr>
            <a:r>
              <a:rPr lang="en-US" sz="3080">
                <a:solidFill>
                  <a:srgbClr val="FFFFFF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Quotes, which have to go in the middle or end of a news report </a:t>
            </a:r>
          </a:p>
        </p:txBody>
      </p:sp>
      <p:sp>
        <p:nvSpPr>
          <p:cNvPr id="12" name="Freeform 12"/>
          <p:cNvSpPr/>
          <p:nvPr/>
        </p:nvSpPr>
        <p:spPr>
          <a:xfrm>
            <a:off x="16000974" y="9258300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8" y="0"/>
                </a:lnTo>
                <a:lnTo>
                  <a:pt x="2108018" y="906448"/>
                </a:lnTo>
                <a:lnTo>
                  <a:pt x="0" y="9064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52710"/>
          </a:xfrm>
          <a:custGeom>
            <a:avLst/>
            <a:gdLst/>
            <a:ahLst/>
            <a:cxnLst/>
            <a:rect l="l" t="t" r="r" b="b"/>
            <a:pathLst>
              <a:path w="18288000" h="10252710">
                <a:moveTo>
                  <a:pt x="0" y="0"/>
                </a:moveTo>
                <a:lnTo>
                  <a:pt x="18288000" y="0"/>
                </a:lnTo>
                <a:lnTo>
                  <a:pt x="18288000" y="10252710"/>
                </a:lnTo>
                <a:lnTo>
                  <a:pt x="0" y="102527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728395" y="167000"/>
            <a:ext cx="4583669" cy="4583669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2322221" y="884429"/>
            <a:ext cx="3396016" cy="30154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341">
                <a:solidFill>
                  <a:srgbClr val="FFFFFF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What are the key features to include in your news report? Add them here.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349164" cy="10287000"/>
          </a:xfrm>
          <a:custGeom>
            <a:avLst/>
            <a:gdLst/>
            <a:ahLst/>
            <a:cxnLst/>
            <a:rect l="l" t="t" r="r" b="b"/>
            <a:pathLst>
              <a:path w="18349164" h="10287000">
                <a:moveTo>
                  <a:pt x="0" y="0"/>
                </a:moveTo>
                <a:lnTo>
                  <a:pt x="18349164" y="0"/>
                </a:lnTo>
                <a:lnTo>
                  <a:pt x="1834916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86005" y="271458"/>
            <a:ext cx="12242733" cy="885531"/>
            <a:chOff x="0" y="0"/>
            <a:chExt cx="3224423" cy="2332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224423" cy="233226"/>
            </a:xfrm>
            <a:custGeom>
              <a:avLst/>
              <a:gdLst/>
              <a:ahLst/>
              <a:cxnLst/>
              <a:rect l="l" t="t" r="r" b="b"/>
              <a:pathLst>
                <a:path w="3224423" h="233226">
                  <a:moveTo>
                    <a:pt x="0" y="0"/>
                  </a:moveTo>
                  <a:lnTo>
                    <a:pt x="3224423" y="0"/>
                  </a:lnTo>
                  <a:lnTo>
                    <a:pt x="3224423" y="233226"/>
                  </a:lnTo>
                  <a:lnTo>
                    <a:pt x="0" y="23322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3224423" cy="3094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86006" y="1190493"/>
            <a:ext cx="16920584" cy="3836817"/>
            <a:chOff x="0" y="-68120"/>
            <a:chExt cx="4456450" cy="101052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402565" cy="877170"/>
            </a:xfrm>
            <a:custGeom>
              <a:avLst/>
              <a:gdLst/>
              <a:ahLst/>
              <a:cxnLst/>
              <a:rect l="l" t="t" r="r" b="b"/>
              <a:pathLst>
                <a:path w="4402565" h="877170">
                  <a:moveTo>
                    <a:pt x="0" y="0"/>
                  </a:moveTo>
                  <a:lnTo>
                    <a:pt x="4402565" y="0"/>
                  </a:lnTo>
                  <a:lnTo>
                    <a:pt x="4402565" y="877170"/>
                  </a:lnTo>
                  <a:lnTo>
                    <a:pt x="0" y="87717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53885" y="-68120"/>
              <a:ext cx="4402565" cy="10105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4760"/>
                </a:lnSpc>
              </a:pPr>
              <a:r>
                <a:rPr lang="en-US" sz="3400" dirty="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Put the information from your news report plan into the inverted pyramid structure. </a:t>
              </a:r>
            </a:p>
            <a:p>
              <a:pPr algn="just">
                <a:lnSpc>
                  <a:spcPts val="4760"/>
                </a:lnSpc>
              </a:pPr>
              <a:r>
                <a:rPr lang="en-US" sz="3400" dirty="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Start a new paragraph every time a new piece of information is given. </a:t>
              </a:r>
            </a:p>
            <a:p>
              <a:pPr marL="734063" lvl="1" indent="-367031" algn="l">
                <a:lnSpc>
                  <a:spcPts val="4760"/>
                </a:lnSpc>
                <a:buFont typeface="Arial"/>
                <a:buChar char="•"/>
              </a:pPr>
              <a:r>
                <a:rPr lang="en-US" sz="3400" dirty="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Which of the 5 </a:t>
              </a:r>
              <a:r>
                <a:rPr lang="en-US" sz="3400" dirty="0" err="1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Ws</a:t>
              </a:r>
              <a:r>
                <a:rPr lang="en-US" sz="3400" dirty="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 will you mention first in your introduction? </a:t>
              </a:r>
            </a:p>
            <a:p>
              <a:pPr marL="734063" lvl="1" indent="-367031" algn="l">
                <a:lnSpc>
                  <a:spcPts val="4760"/>
                </a:lnSpc>
                <a:buFont typeface="Arial"/>
                <a:buChar char="•"/>
              </a:pPr>
              <a:r>
                <a:rPr lang="en-US" sz="3400" dirty="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Why is this the most interesting or important information? </a:t>
              </a:r>
            </a:p>
            <a:p>
              <a:pPr marL="734063" lvl="1" indent="-367031" algn="l">
                <a:lnSpc>
                  <a:spcPts val="4760"/>
                </a:lnSpc>
                <a:buFont typeface="Arial"/>
                <a:buChar char="•"/>
              </a:pPr>
              <a:r>
                <a:rPr lang="en-US" sz="3400" dirty="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What will you include in your conclusion?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9721207" y="5236839"/>
            <a:ext cx="7780787" cy="4466808"/>
          </a:xfrm>
          <a:custGeom>
            <a:avLst/>
            <a:gdLst/>
            <a:ahLst/>
            <a:cxnLst/>
            <a:rect l="l" t="t" r="r" b="b"/>
            <a:pathLst>
              <a:path w="7780787" h="4466808">
                <a:moveTo>
                  <a:pt x="0" y="0"/>
                </a:moveTo>
                <a:lnTo>
                  <a:pt x="7780787" y="0"/>
                </a:lnTo>
                <a:lnTo>
                  <a:pt x="7780787" y="4466809"/>
                </a:lnTo>
                <a:lnTo>
                  <a:pt x="0" y="44668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79" r="-1829" b="-804"/>
            </a:stretch>
          </a:blipFill>
          <a:ln cap="sq">
            <a:noFill/>
            <a:prstDash val="solid"/>
            <a:miter/>
          </a:ln>
        </p:spPr>
      </p:sp>
      <p:sp>
        <p:nvSpPr>
          <p:cNvPr id="9" name="Freeform 9"/>
          <p:cNvSpPr/>
          <p:nvPr/>
        </p:nvSpPr>
        <p:spPr>
          <a:xfrm>
            <a:off x="1262159" y="5236839"/>
            <a:ext cx="6369338" cy="4466808"/>
          </a:xfrm>
          <a:custGeom>
            <a:avLst/>
            <a:gdLst/>
            <a:ahLst/>
            <a:cxnLst/>
            <a:rect l="l" t="t" r="r" b="b"/>
            <a:pathLst>
              <a:path w="6369338" h="4466808">
                <a:moveTo>
                  <a:pt x="0" y="0"/>
                </a:moveTo>
                <a:lnTo>
                  <a:pt x="6369338" y="0"/>
                </a:lnTo>
                <a:lnTo>
                  <a:pt x="6369338" y="4466809"/>
                </a:lnTo>
                <a:lnTo>
                  <a:pt x="0" y="44668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1201786">
            <a:off x="7231261" y="6635702"/>
            <a:ext cx="3515006" cy="2126578"/>
          </a:xfrm>
          <a:custGeom>
            <a:avLst/>
            <a:gdLst/>
            <a:ahLst/>
            <a:cxnLst/>
            <a:rect l="l" t="t" r="r" b="b"/>
            <a:pathLst>
              <a:path w="3515006" h="2126578">
                <a:moveTo>
                  <a:pt x="0" y="0"/>
                </a:moveTo>
                <a:lnTo>
                  <a:pt x="3515006" y="0"/>
                </a:lnTo>
                <a:lnTo>
                  <a:pt x="3515006" y="2126578"/>
                </a:lnTo>
                <a:lnTo>
                  <a:pt x="0" y="21265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545374" y="277049"/>
            <a:ext cx="12483364" cy="799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30"/>
              </a:lnSpc>
              <a:spcBef>
                <a:spcPct val="0"/>
              </a:spcBef>
            </a:pPr>
            <a:r>
              <a:rPr lang="en-US" sz="495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Planning the structure of your report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A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628620" y="8940165"/>
            <a:ext cx="2204085" cy="952348"/>
          </a:xfrm>
          <a:custGeom>
            <a:avLst/>
            <a:gdLst/>
            <a:ahLst/>
            <a:cxnLst/>
            <a:rect l="l" t="t" r="r" b="b"/>
            <a:pathLst>
              <a:path w="2204085" h="952348">
                <a:moveTo>
                  <a:pt x="0" y="0"/>
                </a:moveTo>
                <a:lnTo>
                  <a:pt x="2204085" y="0"/>
                </a:lnTo>
                <a:lnTo>
                  <a:pt x="2204085" y="952348"/>
                </a:lnTo>
                <a:lnTo>
                  <a:pt x="0" y="952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112032" y="3787009"/>
            <a:ext cx="14860476" cy="3687200"/>
            <a:chOff x="0" y="0"/>
            <a:chExt cx="4186015" cy="103863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186015" cy="1038639"/>
            </a:xfrm>
            <a:custGeom>
              <a:avLst/>
              <a:gdLst/>
              <a:ahLst/>
              <a:cxnLst/>
              <a:rect l="l" t="t" r="r" b="b"/>
              <a:pathLst>
                <a:path w="4186015" h="1038639">
                  <a:moveTo>
                    <a:pt x="0" y="0"/>
                  </a:moveTo>
                  <a:lnTo>
                    <a:pt x="4186015" y="0"/>
                  </a:lnTo>
                  <a:lnTo>
                    <a:pt x="4186015" y="1038639"/>
                  </a:lnTo>
                  <a:lnTo>
                    <a:pt x="0" y="103863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76200"/>
              <a:ext cx="4186015" cy="11148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009573" y="4004150"/>
            <a:ext cx="9842865" cy="1391926"/>
            <a:chOff x="0" y="0"/>
            <a:chExt cx="2772615" cy="39208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772615" cy="392089"/>
            </a:xfrm>
            <a:custGeom>
              <a:avLst/>
              <a:gdLst/>
              <a:ahLst/>
              <a:cxnLst/>
              <a:rect l="l" t="t" r="r" b="b"/>
              <a:pathLst>
                <a:path w="2772615" h="392089">
                  <a:moveTo>
                    <a:pt x="0" y="0"/>
                  </a:moveTo>
                  <a:lnTo>
                    <a:pt x="2772615" y="0"/>
                  </a:lnTo>
                  <a:lnTo>
                    <a:pt x="2772615" y="392089"/>
                  </a:lnTo>
                  <a:lnTo>
                    <a:pt x="0" y="39208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200025"/>
              <a:ext cx="2772615" cy="5921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6803"/>
                </a:lnSpc>
              </a:pPr>
              <a:r>
                <a:rPr lang="en-US" sz="4859">
                  <a:solidFill>
                    <a:srgbClr val="000000"/>
                  </a:solidFill>
                  <a:latin typeface="GH Guardian Headline 3"/>
                  <a:ea typeface="GH Guardian Headline 3"/>
                  <a:cs typeface="GH Guardian Headline 3"/>
                  <a:sym typeface="GH Guardian Headline 3"/>
                </a:rPr>
                <a:t>Read the news report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5867400" y="542277"/>
            <a:ext cx="5617200" cy="22195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68"/>
              </a:lnSpc>
            </a:pPr>
            <a:r>
              <a:rPr lang="en-US" sz="6477" b="1" dirty="0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Let’s discuss</a:t>
            </a:r>
          </a:p>
          <a:p>
            <a:pPr algn="ctr">
              <a:lnSpc>
                <a:spcPts val="9068"/>
              </a:lnSpc>
            </a:pPr>
            <a:endParaRPr lang="en-US" sz="6477" b="1" dirty="0">
              <a:solidFill>
                <a:srgbClr val="FFFFFF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5595328" y="1559514"/>
            <a:ext cx="6585081" cy="2003829"/>
            <a:chOff x="-20191" y="-62158"/>
            <a:chExt cx="1734342" cy="527758"/>
          </a:xfrm>
        </p:grpSpPr>
        <p:sp>
          <p:nvSpPr>
            <p:cNvPr id="11" name="Freeform 11"/>
            <p:cNvSpPr/>
            <p:nvPr/>
          </p:nvSpPr>
          <p:spPr>
            <a:xfrm>
              <a:off x="0" y="75791"/>
              <a:ext cx="1714151" cy="318208"/>
            </a:xfrm>
            <a:custGeom>
              <a:avLst/>
              <a:gdLst/>
              <a:ahLst/>
              <a:cxnLst/>
              <a:rect l="l" t="t" r="r" b="b"/>
              <a:pathLst>
                <a:path w="1714151" h="318208">
                  <a:moveTo>
                    <a:pt x="0" y="0"/>
                  </a:moveTo>
                  <a:lnTo>
                    <a:pt x="1714151" y="0"/>
                  </a:lnTo>
                  <a:lnTo>
                    <a:pt x="1714151" y="318208"/>
                  </a:lnTo>
                  <a:lnTo>
                    <a:pt x="0" y="31820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-20191" y="-62158"/>
              <a:ext cx="1714151" cy="5277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419"/>
                </a:lnSpc>
              </a:pPr>
              <a:r>
                <a:rPr lang="en-US" sz="5299" b="1" dirty="0">
                  <a:solidFill>
                    <a:srgbClr val="000000"/>
                  </a:solidFill>
                  <a:latin typeface="GH Guardian Headline 3"/>
                  <a:ea typeface="GH Guardian Headline 3"/>
                  <a:cs typeface="GH Guardian Headline 3"/>
                  <a:sym typeface="GH Guardian Headline 3"/>
                </a:rPr>
                <a:t>Paragraph puzzle 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3009573" y="5029716"/>
            <a:ext cx="13782695" cy="26681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806"/>
              </a:lnSpc>
            </a:pPr>
            <a:r>
              <a:rPr lang="en-US" sz="4861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 </a:t>
            </a:r>
          </a:p>
          <a:p>
            <a:pPr algn="just">
              <a:lnSpc>
                <a:spcPts val="6806"/>
              </a:lnSpc>
            </a:pPr>
            <a:r>
              <a:rPr lang="en-US" sz="4861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Mark where each new paragraph should begin </a:t>
            </a:r>
          </a:p>
          <a:p>
            <a:pPr algn="just">
              <a:lnSpc>
                <a:spcPts val="6806"/>
              </a:lnSpc>
            </a:pPr>
            <a:endParaRPr lang="en-US" sz="4861">
              <a:solidFill>
                <a:srgbClr val="000000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1028700" y="3787009"/>
            <a:ext cx="1599642" cy="1599642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9B31D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028700" y="5874566"/>
            <a:ext cx="1599642" cy="1599642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9B31D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676397" y="3627291"/>
            <a:ext cx="340072" cy="2003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29"/>
              </a:lnSpc>
            </a:pPr>
            <a:r>
              <a:rPr lang="en-US" sz="10378" dirty="0">
                <a:solidFill>
                  <a:srgbClr val="000000"/>
                </a:solidFill>
                <a:latin typeface="House Slant"/>
                <a:ea typeface="House Slant"/>
                <a:cs typeface="House Slant"/>
                <a:sym typeface="House Slant"/>
              </a:rPr>
              <a:t>1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546032" y="5694557"/>
            <a:ext cx="544432" cy="2003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29"/>
              </a:lnSpc>
            </a:pPr>
            <a:r>
              <a:rPr lang="en-US" sz="10378" dirty="0">
                <a:solidFill>
                  <a:srgbClr val="000000"/>
                </a:solidFill>
                <a:latin typeface="House Slant"/>
                <a:ea typeface="House Slant"/>
                <a:cs typeface="House Slant"/>
                <a:sym typeface="House Slant"/>
              </a:rPr>
              <a:t>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A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312950" y="415563"/>
            <a:ext cx="10421857" cy="2585884"/>
            <a:chOff x="0" y="0"/>
            <a:chExt cx="4186015" cy="10386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186015" cy="1038639"/>
            </a:xfrm>
            <a:custGeom>
              <a:avLst/>
              <a:gdLst/>
              <a:ahLst/>
              <a:cxnLst/>
              <a:rect l="l" t="t" r="r" b="b"/>
              <a:pathLst>
                <a:path w="4186015" h="1038639">
                  <a:moveTo>
                    <a:pt x="0" y="0"/>
                  </a:moveTo>
                  <a:lnTo>
                    <a:pt x="4186015" y="0"/>
                  </a:lnTo>
                  <a:lnTo>
                    <a:pt x="4186015" y="1038639"/>
                  </a:lnTo>
                  <a:lnTo>
                    <a:pt x="0" y="103863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4186015" cy="11148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942407" y="567847"/>
            <a:ext cx="6902937" cy="976177"/>
            <a:chOff x="0" y="0"/>
            <a:chExt cx="2772615" cy="39208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72615" cy="392089"/>
            </a:xfrm>
            <a:custGeom>
              <a:avLst/>
              <a:gdLst/>
              <a:ahLst/>
              <a:cxnLst/>
              <a:rect l="l" t="t" r="r" b="b"/>
              <a:pathLst>
                <a:path w="2772615" h="392089">
                  <a:moveTo>
                    <a:pt x="0" y="0"/>
                  </a:moveTo>
                  <a:lnTo>
                    <a:pt x="2772615" y="0"/>
                  </a:lnTo>
                  <a:lnTo>
                    <a:pt x="2772615" y="392089"/>
                  </a:lnTo>
                  <a:lnTo>
                    <a:pt x="0" y="39208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133350"/>
              <a:ext cx="2772615" cy="5254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4759"/>
                </a:lnSpc>
              </a:pPr>
              <a:r>
                <a:rPr lang="en-US" sz="3399">
                  <a:solidFill>
                    <a:srgbClr val="000000"/>
                  </a:solidFill>
                  <a:latin typeface="GH Guardian Headline 3"/>
                  <a:ea typeface="GH Guardian Headline 3"/>
                  <a:cs typeface="GH Guardian Headline 3"/>
                  <a:sym typeface="GH Guardian Headline 3"/>
                </a:rPr>
                <a:t>Read the news report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553194" y="415563"/>
            <a:ext cx="1121851" cy="112185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9B31D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553194" y="1879596"/>
            <a:ext cx="1121851" cy="1121851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9B31D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2294998" y="5648325"/>
            <a:ext cx="14105376" cy="3762733"/>
            <a:chOff x="0" y="0"/>
            <a:chExt cx="3714996" cy="99100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714996" cy="991008"/>
            </a:xfrm>
            <a:custGeom>
              <a:avLst/>
              <a:gdLst/>
              <a:ahLst/>
              <a:cxnLst/>
              <a:rect l="l" t="t" r="r" b="b"/>
              <a:pathLst>
                <a:path w="3714996" h="991008">
                  <a:moveTo>
                    <a:pt x="0" y="0"/>
                  </a:moveTo>
                  <a:lnTo>
                    <a:pt x="3714996" y="0"/>
                  </a:lnTo>
                  <a:lnTo>
                    <a:pt x="3714996" y="991008"/>
                  </a:lnTo>
                  <a:lnTo>
                    <a:pt x="0" y="99100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76200"/>
              <a:ext cx="3714996" cy="10672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15690225" y="423214"/>
            <a:ext cx="2204085" cy="952348"/>
          </a:xfrm>
          <a:custGeom>
            <a:avLst/>
            <a:gdLst/>
            <a:ahLst/>
            <a:cxnLst/>
            <a:rect l="l" t="t" r="r" b="b"/>
            <a:pathLst>
              <a:path w="2204085" h="952348">
                <a:moveTo>
                  <a:pt x="0" y="0"/>
                </a:moveTo>
                <a:lnTo>
                  <a:pt x="2204085" y="0"/>
                </a:lnTo>
                <a:lnTo>
                  <a:pt x="2204085" y="952349"/>
                </a:lnTo>
                <a:lnTo>
                  <a:pt x="0" y="9523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4942407" y="1294021"/>
            <a:ext cx="9665993" cy="18642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73"/>
              </a:lnSpc>
            </a:pPr>
            <a:r>
              <a:rPr lang="en-US" sz="3409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 </a:t>
            </a:r>
          </a:p>
          <a:p>
            <a:pPr algn="just">
              <a:lnSpc>
                <a:spcPts val="4773"/>
              </a:lnSpc>
            </a:pPr>
            <a:r>
              <a:rPr lang="en-US" sz="3409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Mark where each new paragraph should begin </a:t>
            </a:r>
          </a:p>
          <a:p>
            <a:pPr algn="just">
              <a:lnSpc>
                <a:spcPts val="4773"/>
              </a:lnSpc>
            </a:pPr>
            <a:endParaRPr lang="en-US" sz="3409">
              <a:solidFill>
                <a:srgbClr val="000000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3923211" y="1593846"/>
            <a:ext cx="381818" cy="13901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190"/>
              </a:lnSpc>
            </a:pPr>
            <a:r>
              <a:rPr lang="en-US" sz="7278">
                <a:solidFill>
                  <a:srgbClr val="000000"/>
                </a:solidFill>
                <a:latin typeface="House Slant"/>
                <a:ea typeface="House Slant"/>
                <a:cs typeface="House Slant"/>
                <a:sym typeface="House Slant"/>
              </a:rPr>
              <a:t>2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994871" y="129813"/>
            <a:ext cx="238497" cy="13901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190"/>
              </a:lnSpc>
            </a:pPr>
            <a:r>
              <a:rPr lang="en-US" sz="7278">
                <a:solidFill>
                  <a:srgbClr val="000000"/>
                </a:solidFill>
                <a:latin typeface="House Slant"/>
                <a:ea typeface="House Slant"/>
                <a:cs typeface="House Slant"/>
                <a:sym typeface="House Slant"/>
              </a:rPr>
              <a:t>1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651711" y="3205215"/>
            <a:ext cx="6984578" cy="2484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14"/>
              </a:lnSpc>
            </a:pPr>
            <a:r>
              <a:rPr lang="en-US" sz="12867" dirty="0">
                <a:solidFill>
                  <a:srgbClr val="FFFFFF"/>
                </a:solidFill>
                <a:latin typeface="House Slant"/>
                <a:ea typeface="House Slant"/>
                <a:cs typeface="House Slant"/>
                <a:sym typeface="House Slant"/>
              </a:rPr>
              <a:t>Remember! 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645805" y="5800725"/>
            <a:ext cx="13403762" cy="3229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62545" lvl="1" indent="-481273" algn="l">
              <a:lnSpc>
                <a:spcPts val="6241"/>
              </a:lnSpc>
              <a:buFont typeface="Arial"/>
              <a:buChar char="•"/>
            </a:pPr>
            <a:r>
              <a:rPr lang="en-US" sz="4458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A new paragraph should start for every new piece of information in the story, including quotes. </a:t>
            </a:r>
          </a:p>
          <a:p>
            <a:pPr marL="962545" lvl="1" indent="-481273" algn="l">
              <a:lnSpc>
                <a:spcPts val="6241"/>
              </a:lnSpc>
              <a:buFont typeface="Arial"/>
              <a:buChar char="•"/>
            </a:pPr>
            <a:r>
              <a:rPr lang="en-US" sz="4458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It is normal for news report paragraphs to be very short. They might be only one sentence long!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5944" y="560957"/>
            <a:ext cx="18252056" cy="8697343"/>
          </a:xfrm>
          <a:custGeom>
            <a:avLst/>
            <a:gdLst/>
            <a:ahLst/>
            <a:cxnLst/>
            <a:rect l="l" t="t" r="r" b="b"/>
            <a:pathLst>
              <a:path w="18252056" h="8697343">
                <a:moveTo>
                  <a:pt x="0" y="0"/>
                </a:moveTo>
                <a:lnTo>
                  <a:pt x="18252056" y="0"/>
                </a:lnTo>
                <a:lnTo>
                  <a:pt x="18252056" y="8697343"/>
                </a:lnTo>
                <a:lnTo>
                  <a:pt x="0" y="869734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136" r="-196" b="-13067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000974" y="9258300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8" y="0"/>
                </a:lnTo>
                <a:lnTo>
                  <a:pt x="2108018" y="906448"/>
                </a:lnTo>
                <a:lnTo>
                  <a:pt x="0" y="9064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601885" y="145619"/>
            <a:ext cx="13084230" cy="5724351"/>
          </a:xfrm>
          <a:custGeom>
            <a:avLst/>
            <a:gdLst/>
            <a:ahLst/>
            <a:cxnLst/>
            <a:rect l="l" t="t" r="r" b="b"/>
            <a:pathLst>
              <a:path w="13084230" h="5724351">
                <a:moveTo>
                  <a:pt x="0" y="0"/>
                </a:moveTo>
                <a:lnTo>
                  <a:pt x="13084230" y="0"/>
                </a:lnTo>
                <a:lnTo>
                  <a:pt x="13084230" y="5724351"/>
                </a:lnTo>
                <a:lnTo>
                  <a:pt x="0" y="572435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601885" y="6062776"/>
            <a:ext cx="13084230" cy="3966157"/>
          </a:xfrm>
          <a:custGeom>
            <a:avLst/>
            <a:gdLst/>
            <a:ahLst/>
            <a:cxnLst/>
            <a:rect l="l" t="t" r="r" b="b"/>
            <a:pathLst>
              <a:path w="13084230" h="3966157">
                <a:moveTo>
                  <a:pt x="0" y="0"/>
                </a:moveTo>
                <a:lnTo>
                  <a:pt x="13084230" y="0"/>
                </a:lnTo>
                <a:lnTo>
                  <a:pt x="13084230" y="3966158"/>
                </a:lnTo>
                <a:lnTo>
                  <a:pt x="0" y="39661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000974" y="9258300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8" y="0"/>
                </a:lnTo>
                <a:lnTo>
                  <a:pt x="2108018" y="906448"/>
                </a:lnTo>
                <a:lnTo>
                  <a:pt x="0" y="9064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A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7174" y="1711435"/>
            <a:ext cx="10210860" cy="7872411"/>
          </a:xfrm>
          <a:custGeom>
            <a:avLst/>
            <a:gdLst/>
            <a:ahLst/>
            <a:cxnLst/>
            <a:rect l="l" t="t" r="r" b="b"/>
            <a:pathLst>
              <a:path w="10210860" h="7872411">
                <a:moveTo>
                  <a:pt x="0" y="0"/>
                </a:moveTo>
                <a:lnTo>
                  <a:pt x="10210860" y="0"/>
                </a:lnTo>
                <a:lnTo>
                  <a:pt x="10210860" y="7872411"/>
                </a:lnTo>
                <a:lnTo>
                  <a:pt x="0" y="78724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4582" t="-20653" r="-32823" b="-1908"/>
            </a:stretch>
          </a:blipFill>
          <a:ln cap="sq">
            <a:noFill/>
            <a:prstDash val="solid"/>
            <a:miter/>
          </a:ln>
        </p:spPr>
      </p:sp>
      <p:sp>
        <p:nvSpPr>
          <p:cNvPr id="3" name="TextBox 3"/>
          <p:cNvSpPr txBox="1"/>
          <p:nvPr/>
        </p:nvSpPr>
        <p:spPr>
          <a:xfrm>
            <a:off x="6117600" y="180036"/>
            <a:ext cx="5312400" cy="22195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68"/>
              </a:lnSpc>
            </a:pPr>
            <a:r>
              <a:rPr lang="en-US" sz="6477" b="1" dirty="0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Let’s discuss</a:t>
            </a:r>
          </a:p>
          <a:p>
            <a:pPr algn="ctr">
              <a:lnSpc>
                <a:spcPts val="9068"/>
              </a:lnSpc>
            </a:pPr>
            <a:endParaRPr lang="en-US" sz="6477" b="1" dirty="0">
              <a:solidFill>
                <a:srgbClr val="FFFFFF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</p:txBody>
      </p:sp>
      <p:grpSp>
        <p:nvGrpSpPr>
          <p:cNvPr id="4" name="Group 4"/>
          <p:cNvGrpSpPr/>
          <p:nvPr/>
        </p:nvGrpSpPr>
        <p:grpSpPr>
          <a:xfrm rot="163611">
            <a:off x="5358901" y="1718139"/>
            <a:ext cx="9753352" cy="8534183"/>
            <a:chOff x="0" y="0"/>
            <a:chExt cx="812800" cy="7112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43AAE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27000" y="254000"/>
              <a:ext cx="558800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8393159" y="5647640"/>
            <a:ext cx="9746434" cy="4443023"/>
            <a:chOff x="0" y="0"/>
            <a:chExt cx="2042646" cy="93116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042646" cy="931164"/>
            </a:xfrm>
            <a:custGeom>
              <a:avLst/>
              <a:gdLst/>
              <a:ahLst/>
              <a:cxnLst/>
              <a:rect l="l" t="t" r="r" b="b"/>
              <a:pathLst>
                <a:path w="2042646" h="931164">
                  <a:moveTo>
                    <a:pt x="0" y="0"/>
                  </a:moveTo>
                  <a:lnTo>
                    <a:pt x="2042646" y="0"/>
                  </a:lnTo>
                  <a:lnTo>
                    <a:pt x="2042646" y="931164"/>
                  </a:lnTo>
                  <a:lnTo>
                    <a:pt x="0" y="93116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2042646" cy="9883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8757757" y="5999557"/>
            <a:ext cx="9017237" cy="36061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37"/>
              </a:lnSpc>
            </a:pPr>
            <a:r>
              <a:rPr lang="en-US" sz="5026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Look at your pyramid plan. </a:t>
            </a:r>
          </a:p>
          <a:p>
            <a:pPr algn="ctr">
              <a:lnSpc>
                <a:spcPts val="7037"/>
              </a:lnSpc>
              <a:spcBef>
                <a:spcPct val="0"/>
              </a:spcBef>
            </a:pPr>
            <a:r>
              <a:rPr lang="en-US" sz="5026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Have you planned your news report so that every new point is in a new paragraph?</a:t>
            </a:r>
          </a:p>
        </p:txBody>
      </p:sp>
      <p:grpSp>
        <p:nvGrpSpPr>
          <p:cNvPr id="11" name="Group 11"/>
          <p:cNvGrpSpPr/>
          <p:nvPr/>
        </p:nvGrpSpPr>
        <p:grpSpPr>
          <a:xfrm rot="-185730">
            <a:off x="-4425105" y="1748081"/>
            <a:ext cx="9753352" cy="8534183"/>
            <a:chOff x="0" y="0"/>
            <a:chExt cx="812800" cy="7112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43AAE0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127000" y="254000"/>
              <a:ext cx="558800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5690225" y="423214"/>
            <a:ext cx="2204085" cy="952348"/>
          </a:xfrm>
          <a:custGeom>
            <a:avLst/>
            <a:gdLst/>
            <a:ahLst/>
            <a:cxnLst/>
            <a:rect l="l" t="t" r="r" b="b"/>
            <a:pathLst>
              <a:path w="2204085" h="952348">
                <a:moveTo>
                  <a:pt x="0" y="0"/>
                </a:moveTo>
                <a:lnTo>
                  <a:pt x="2204085" y="0"/>
                </a:lnTo>
                <a:lnTo>
                  <a:pt x="2204085" y="952349"/>
                </a:lnTo>
                <a:lnTo>
                  <a:pt x="0" y="9523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167907" y="2222367"/>
            <a:ext cx="7952187" cy="3689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94"/>
              </a:lnSpc>
            </a:pPr>
            <a:r>
              <a:rPr lang="en-US" sz="13353" b="1" dirty="0">
                <a:solidFill>
                  <a:srgbClr val="160F0E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Lesson 11</a:t>
            </a:r>
          </a:p>
          <a:p>
            <a:pPr algn="ctr">
              <a:lnSpc>
                <a:spcPts val="3066"/>
              </a:lnSpc>
            </a:pPr>
            <a:endParaRPr lang="en-US" sz="13353" b="1" dirty="0">
              <a:solidFill>
                <a:srgbClr val="160F0E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  <a:p>
            <a:pPr algn="ctr">
              <a:lnSpc>
                <a:spcPts val="5096"/>
              </a:lnSpc>
            </a:pPr>
            <a:endParaRPr lang="en-US" sz="13353" b="1" dirty="0">
              <a:solidFill>
                <a:srgbClr val="160F0E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519806" y="4766581"/>
            <a:ext cx="15248388" cy="1899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30"/>
              </a:lnSpc>
            </a:pPr>
            <a:r>
              <a:rPr lang="en-US" sz="9950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Structuring news reports</a:t>
            </a:r>
          </a:p>
        </p:txBody>
      </p:sp>
      <p:sp>
        <p:nvSpPr>
          <p:cNvPr id="4" name="Freeform 4"/>
          <p:cNvSpPr/>
          <p:nvPr/>
        </p:nvSpPr>
        <p:spPr>
          <a:xfrm>
            <a:off x="15937315" y="9096277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7" y="0"/>
                </a:lnTo>
                <a:lnTo>
                  <a:pt x="2108017" y="906448"/>
                </a:lnTo>
                <a:lnTo>
                  <a:pt x="0" y="9064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08149" y="4286128"/>
            <a:ext cx="16230600" cy="2573810"/>
            <a:chOff x="0" y="0"/>
            <a:chExt cx="4274726" cy="67787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677876"/>
            </a:xfrm>
            <a:custGeom>
              <a:avLst/>
              <a:gdLst/>
              <a:ahLst/>
              <a:cxnLst/>
              <a:rect l="l" t="t" r="r" b="b"/>
              <a:pathLst>
                <a:path w="4274726" h="677876">
                  <a:moveTo>
                    <a:pt x="0" y="0"/>
                  </a:moveTo>
                  <a:lnTo>
                    <a:pt x="4274726" y="0"/>
                  </a:lnTo>
                  <a:lnTo>
                    <a:pt x="4274726" y="677876"/>
                  </a:lnTo>
                  <a:lnTo>
                    <a:pt x="0" y="67787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274726" cy="7350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08149" y="1731916"/>
            <a:ext cx="11038753" cy="1867047"/>
            <a:chOff x="0" y="0"/>
            <a:chExt cx="2907326" cy="4917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907326" cy="491733"/>
            </a:xfrm>
            <a:custGeom>
              <a:avLst/>
              <a:gdLst/>
              <a:ahLst/>
              <a:cxnLst/>
              <a:rect l="l" t="t" r="r" b="b"/>
              <a:pathLst>
                <a:path w="2907326" h="491733">
                  <a:moveTo>
                    <a:pt x="0" y="0"/>
                  </a:moveTo>
                  <a:lnTo>
                    <a:pt x="2907326" y="0"/>
                  </a:lnTo>
                  <a:lnTo>
                    <a:pt x="2907326" y="491733"/>
                  </a:lnTo>
                  <a:lnTo>
                    <a:pt x="0" y="4917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2907326" cy="5488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075929" y="4319585"/>
            <a:ext cx="15895040" cy="2003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499" b="1" dirty="0">
                <a:solidFill>
                  <a:srgbClr val="160F0E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Journalist training school</a:t>
            </a:r>
          </a:p>
          <a:p>
            <a:pPr algn="l">
              <a:lnSpc>
                <a:spcPts val="4899"/>
              </a:lnSpc>
            </a:pPr>
            <a:r>
              <a:rPr lang="en-US" sz="3499" dirty="0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The structure and layout of a news report is important as it ensures that readers can find the most important information quickly.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54956" y="1700011"/>
            <a:ext cx="10601525" cy="1455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  <a:spcBef>
                <a:spcPct val="0"/>
              </a:spcBef>
            </a:pPr>
            <a:r>
              <a:rPr lang="en-US" sz="4500" b="1" dirty="0">
                <a:solidFill>
                  <a:srgbClr val="160F0E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Learning objective</a:t>
            </a:r>
          </a:p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sz="3999" dirty="0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To </a:t>
            </a:r>
            <a:r>
              <a:rPr lang="en-US" sz="3999" dirty="0" err="1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analyse</a:t>
            </a:r>
            <a:r>
              <a:rPr lang="en-US" sz="3999" dirty="0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 the structure of a news report</a:t>
            </a:r>
          </a:p>
        </p:txBody>
      </p:sp>
      <p:sp>
        <p:nvSpPr>
          <p:cNvPr id="11" name="Freeform 11"/>
          <p:cNvSpPr/>
          <p:nvPr/>
        </p:nvSpPr>
        <p:spPr>
          <a:xfrm>
            <a:off x="15937315" y="9096277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7" y="0"/>
                </a:lnTo>
                <a:lnTo>
                  <a:pt x="2108017" y="906448"/>
                </a:lnTo>
                <a:lnTo>
                  <a:pt x="0" y="9064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3F566BE6-4191-ADB2-ADE3-193E452F97D3}"/>
              </a:ext>
            </a:extLst>
          </p:cNvPr>
          <p:cNvSpPr/>
          <p:nvPr/>
        </p:nvSpPr>
        <p:spPr>
          <a:xfrm>
            <a:off x="9986332" y="618214"/>
            <a:ext cx="7068527" cy="4094449"/>
          </a:xfrm>
          <a:custGeom>
            <a:avLst/>
            <a:gdLst/>
            <a:ahLst/>
            <a:cxnLst/>
            <a:rect l="l" t="t" r="r" b="b"/>
            <a:pathLst>
              <a:path w="7068527" h="4094449">
                <a:moveTo>
                  <a:pt x="0" y="0"/>
                </a:moveTo>
                <a:lnTo>
                  <a:pt x="7068527" y="0"/>
                </a:lnTo>
                <a:lnTo>
                  <a:pt x="7068527" y="4094449"/>
                </a:lnTo>
                <a:lnTo>
                  <a:pt x="0" y="40944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817" t="-30138" r="-6197" b="-17527"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68412" y="2825438"/>
            <a:ext cx="17093112" cy="3182468"/>
            <a:chOff x="0" y="0"/>
            <a:chExt cx="4501889" cy="83818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01890" cy="838181"/>
            </a:xfrm>
            <a:custGeom>
              <a:avLst/>
              <a:gdLst/>
              <a:ahLst/>
              <a:cxnLst/>
              <a:rect l="l" t="t" r="r" b="b"/>
              <a:pathLst>
                <a:path w="4501890" h="838181">
                  <a:moveTo>
                    <a:pt x="0" y="0"/>
                  </a:moveTo>
                  <a:lnTo>
                    <a:pt x="4501890" y="0"/>
                  </a:lnTo>
                  <a:lnTo>
                    <a:pt x="4501890" y="838181"/>
                  </a:lnTo>
                  <a:lnTo>
                    <a:pt x="0" y="83818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4501889" cy="9143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68412" y="1497759"/>
            <a:ext cx="6122658" cy="885531"/>
            <a:chOff x="0" y="0"/>
            <a:chExt cx="1612552" cy="23322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612552" cy="233226"/>
            </a:xfrm>
            <a:custGeom>
              <a:avLst/>
              <a:gdLst/>
              <a:ahLst/>
              <a:cxnLst/>
              <a:rect l="l" t="t" r="r" b="b"/>
              <a:pathLst>
                <a:path w="1612552" h="233226">
                  <a:moveTo>
                    <a:pt x="0" y="0"/>
                  </a:moveTo>
                  <a:lnTo>
                    <a:pt x="1612552" y="0"/>
                  </a:lnTo>
                  <a:lnTo>
                    <a:pt x="1612552" y="233226"/>
                  </a:lnTo>
                  <a:lnTo>
                    <a:pt x="0" y="23322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76200"/>
              <a:ext cx="1612552" cy="3094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4289582" y="4758155"/>
            <a:ext cx="10050772" cy="6530788"/>
          </a:xfrm>
          <a:custGeom>
            <a:avLst/>
            <a:gdLst/>
            <a:ahLst/>
            <a:cxnLst/>
            <a:rect l="l" t="t" r="r" b="b"/>
            <a:pathLst>
              <a:path w="10050772" h="6530788">
                <a:moveTo>
                  <a:pt x="0" y="0"/>
                </a:moveTo>
                <a:lnTo>
                  <a:pt x="10050772" y="0"/>
                </a:lnTo>
                <a:lnTo>
                  <a:pt x="10050772" y="6530788"/>
                </a:lnTo>
                <a:lnTo>
                  <a:pt x="0" y="65307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426476" y="2211840"/>
            <a:ext cx="17383987" cy="40571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29"/>
              </a:lnSpc>
            </a:pPr>
            <a:endParaRPr/>
          </a:p>
          <a:p>
            <a:pPr marL="976165" lvl="1" indent="-488082" algn="l">
              <a:lnSpc>
                <a:spcPts val="6329"/>
              </a:lnSpc>
              <a:buFont typeface="Arial"/>
              <a:buChar char="•"/>
            </a:pPr>
            <a:r>
              <a:rPr lang="en-US" sz="4521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Explain why news reports follow the inverted pyramid structure</a:t>
            </a:r>
          </a:p>
          <a:p>
            <a:pPr marL="976165" lvl="1" indent="-488082" algn="l">
              <a:lnSpc>
                <a:spcPts val="6329"/>
              </a:lnSpc>
              <a:buFont typeface="Arial"/>
              <a:buChar char="•"/>
            </a:pPr>
            <a:r>
              <a:rPr lang="en-US" sz="4521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Order a news report using the inverted pyramid structure</a:t>
            </a:r>
          </a:p>
          <a:p>
            <a:pPr marL="976165" lvl="1" indent="-488082" algn="l">
              <a:lnSpc>
                <a:spcPts val="6329"/>
              </a:lnSpc>
              <a:buFont typeface="Arial"/>
              <a:buChar char="•"/>
            </a:pPr>
            <a:r>
              <a:rPr lang="en-US" sz="4521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Plan the order of a news report including paragraphing</a:t>
            </a:r>
          </a:p>
          <a:p>
            <a:pPr algn="l">
              <a:lnSpc>
                <a:spcPts val="6329"/>
              </a:lnSpc>
            </a:pPr>
            <a:endParaRPr lang="en-US" sz="4521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15626285" y="8951875"/>
            <a:ext cx="2235239" cy="965810"/>
          </a:xfrm>
          <a:custGeom>
            <a:avLst/>
            <a:gdLst/>
            <a:ahLst/>
            <a:cxnLst/>
            <a:rect l="l" t="t" r="r" b="b"/>
            <a:pathLst>
              <a:path w="2235239" h="965810">
                <a:moveTo>
                  <a:pt x="0" y="0"/>
                </a:moveTo>
                <a:lnTo>
                  <a:pt x="2235239" y="0"/>
                </a:lnTo>
                <a:lnTo>
                  <a:pt x="2235239" y="965810"/>
                </a:lnTo>
                <a:lnTo>
                  <a:pt x="0" y="9658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839437" y="1465199"/>
            <a:ext cx="6077163" cy="799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26"/>
              </a:lnSpc>
            </a:pPr>
            <a:r>
              <a:rPr lang="en-US" sz="4947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Learning outcomes: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940088" y="180975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7"/>
                </a:lnTo>
                <a:lnTo>
                  <a:pt x="0" y="9439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1" r="-101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929835" y="2429745"/>
            <a:ext cx="9634379" cy="6541227"/>
            <a:chOff x="0" y="0"/>
            <a:chExt cx="2537450" cy="17227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537450" cy="1722792"/>
            </a:xfrm>
            <a:custGeom>
              <a:avLst/>
              <a:gdLst/>
              <a:ahLst/>
              <a:cxnLst/>
              <a:rect l="l" t="t" r="r" b="b"/>
              <a:pathLst>
                <a:path w="2537450" h="1722792">
                  <a:moveTo>
                    <a:pt x="0" y="0"/>
                  </a:moveTo>
                  <a:lnTo>
                    <a:pt x="2537450" y="0"/>
                  </a:lnTo>
                  <a:lnTo>
                    <a:pt x="2537450" y="1722792"/>
                  </a:lnTo>
                  <a:lnTo>
                    <a:pt x="0" y="172279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2537450" cy="17799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230276" y="338932"/>
            <a:ext cx="4639188" cy="6259865"/>
          </a:xfrm>
          <a:custGeom>
            <a:avLst/>
            <a:gdLst/>
            <a:ahLst/>
            <a:cxnLst/>
            <a:rect l="l" t="t" r="r" b="b"/>
            <a:pathLst>
              <a:path w="4639188" h="6259865">
                <a:moveTo>
                  <a:pt x="0" y="0"/>
                </a:moveTo>
                <a:lnTo>
                  <a:pt x="4639188" y="0"/>
                </a:lnTo>
                <a:lnTo>
                  <a:pt x="4639188" y="6259866"/>
                </a:lnTo>
                <a:lnTo>
                  <a:pt x="0" y="62598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>
            <a:off x="1028700" y="1988763"/>
            <a:ext cx="4800847" cy="6024288"/>
          </a:xfrm>
          <a:custGeom>
            <a:avLst/>
            <a:gdLst/>
            <a:ahLst/>
            <a:cxnLst/>
            <a:rect l="l" t="t" r="r" b="b"/>
            <a:pathLst>
              <a:path w="4800847" h="6024288">
                <a:moveTo>
                  <a:pt x="0" y="0"/>
                </a:moveTo>
                <a:lnTo>
                  <a:pt x="4800847" y="0"/>
                </a:lnTo>
                <a:lnTo>
                  <a:pt x="4800847" y="6024288"/>
                </a:lnTo>
                <a:lnTo>
                  <a:pt x="0" y="60242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286000" y="4533900"/>
            <a:ext cx="4885255" cy="4587559"/>
          </a:xfrm>
          <a:custGeom>
            <a:avLst/>
            <a:gdLst/>
            <a:ahLst/>
            <a:cxnLst/>
            <a:rect l="l" t="t" r="r" b="b"/>
            <a:pathLst>
              <a:path w="4885255" h="4587559">
                <a:moveTo>
                  <a:pt x="0" y="0"/>
                </a:moveTo>
                <a:lnTo>
                  <a:pt x="4885255" y="0"/>
                </a:lnTo>
                <a:lnTo>
                  <a:pt x="4885255" y="4587560"/>
                </a:lnTo>
                <a:lnTo>
                  <a:pt x="0" y="458756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7929835" y="2803365"/>
            <a:ext cx="9276838" cy="53751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33"/>
              </a:lnSpc>
            </a:pPr>
            <a:r>
              <a:rPr lang="en-US" sz="5024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Read the news report. </a:t>
            </a:r>
          </a:p>
          <a:p>
            <a:pPr algn="ctr">
              <a:lnSpc>
                <a:spcPts val="7033"/>
              </a:lnSpc>
            </a:pPr>
            <a:endParaRPr lang="en-US" sz="5024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marL="1084728" lvl="1" indent="-542364" algn="l">
              <a:lnSpc>
                <a:spcPts val="7033"/>
              </a:lnSpc>
              <a:buFont typeface="Arial"/>
              <a:buChar char="•"/>
            </a:pPr>
            <a:r>
              <a:rPr lang="en-US" sz="5024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What did you read or see first in the report? </a:t>
            </a:r>
          </a:p>
          <a:p>
            <a:pPr marL="1084728" lvl="1" indent="-542364" algn="l">
              <a:lnSpc>
                <a:spcPts val="7033"/>
              </a:lnSpc>
              <a:buFont typeface="Arial"/>
              <a:buChar char="•"/>
            </a:pPr>
            <a:r>
              <a:rPr lang="en-US" sz="5024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Which parts did you read or look at the most?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485509"/>
            <a:ext cx="6896173" cy="1086382"/>
            <a:chOff x="0" y="0"/>
            <a:chExt cx="1816276" cy="2861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16276" cy="286125"/>
            </a:xfrm>
            <a:custGeom>
              <a:avLst/>
              <a:gdLst/>
              <a:ahLst/>
              <a:cxnLst/>
              <a:rect l="l" t="t" r="r" b="b"/>
              <a:pathLst>
                <a:path w="1816276" h="286125">
                  <a:moveTo>
                    <a:pt x="0" y="0"/>
                  </a:moveTo>
                  <a:lnTo>
                    <a:pt x="1816276" y="0"/>
                  </a:lnTo>
                  <a:lnTo>
                    <a:pt x="1816276" y="286125"/>
                  </a:lnTo>
                  <a:lnTo>
                    <a:pt x="0" y="28612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1816276" cy="3623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940088" y="180975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7"/>
                </a:lnTo>
                <a:lnTo>
                  <a:pt x="0" y="9439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1" r="-101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263856" y="468690"/>
            <a:ext cx="6894968" cy="799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30"/>
              </a:lnSpc>
            </a:pPr>
            <a:r>
              <a:rPr lang="en-US" sz="4950" b="1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What did you notice?</a:t>
            </a:r>
          </a:p>
        </p:txBody>
      </p:sp>
      <p:sp>
        <p:nvSpPr>
          <p:cNvPr id="7" name="Freeform 7"/>
          <p:cNvSpPr/>
          <p:nvPr/>
        </p:nvSpPr>
        <p:spPr>
          <a:xfrm>
            <a:off x="1028700" y="1960948"/>
            <a:ext cx="3752767" cy="5063778"/>
          </a:xfrm>
          <a:custGeom>
            <a:avLst/>
            <a:gdLst/>
            <a:ahLst/>
            <a:cxnLst/>
            <a:rect l="l" t="t" r="r" b="b"/>
            <a:pathLst>
              <a:path w="3752767" h="5063778">
                <a:moveTo>
                  <a:pt x="0" y="0"/>
                </a:moveTo>
                <a:lnTo>
                  <a:pt x="3752767" y="0"/>
                </a:lnTo>
                <a:lnTo>
                  <a:pt x="3752767" y="5063778"/>
                </a:lnTo>
                <a:lnTo>
                  <a:pt x="0" y="50637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8" name="Freeform 8"/>
          <p:cNvSpPr/>
          <p:nvPr/>
        </p:nvSpPr>
        <p:spPr>
          <a:xfrm>
            <a:off x="1674567" y="3295542"/>
            <a:ext cx="3883537" cy="4873213"/>
          </a:xfrm>
          <a:custGeom>
            <a:avLst/>
            <a:gdLst/>
            <a:ahLst/>
            <a:cxnLst/>
            <a:rect l="l" t="t" r="r" b="b"/>
            <a:pathLst>
              <a:path w="3883537" h="4873213">
                <a:moveTo>
                  <a:pt x="0" y="0"/>
                </a:moveTo>
                <a:lnTo>
                  <a:pt x="3883538" y="0"/>
                </a:lnTo>
                <a:lnTo>
                  <a:pt x="3883538" y="4873213"/>
                </a:lnTo>
                <a:lnTo>
                  <a:pt x="0" y="48732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2474010" y="4892316"/>
            <a:ext cx="3951817" cy="3711003"/>
          </a:xfrm>
          <a:custGeom>
            <a:avLst/>
            <a:gdLst/>
            <a:ahLst/>
            <a:cxnLst/>
            <a:rect l="l" t="t" r="r" b="b"/>
            <a:pathLst>
              <a:path w="3951817" h="3711003">
                <a:moveTo>
                  <a:pt x="0" y="0"/>
                </a:moveTo>
                <a:lnTo>
                  <a:pt x="3951818" y="0"/>
                </a:lnTo>
                <a:lnTo>
                  <a:pt x="3951818" y="3711003"/>
                </a:lnTo>
                <a:lnTo>
                  <a:pt x="0" y="371100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2905084" y="5847496"/>
            <a:ext cx="3917652" cy="3678920"/>
          </a:xfrm>
          <a:custGeom>
            <a:avLst/>
            <a:gdLst/>
            <a:ahLst/>
            <a:cxnLst/>
            <a:rect l="l" t="t" r="r" b="b"/>
            <a:pathLst>
              <a:path w="3917652" h="3678920">
                <a:moveTo>
                  <a:pt x="0" y="0"/>
                </a:moveTo>
                <a:lnTo>
                  <a:pt x="3917652" y="0"/>
                </a:lnTo>
                <a:lnTo>
                  <a:pt x="3917652" y="3678920"/>
                </a:lnTo>
                <a:lnTo>
                  <a:pt x="0" y="367892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7401083" y="2062093"/>
            <a:ext cx="10381292" cy="6541227"/>
            <a:chOff x="0" y="0"/>
            <a:chExt cx="2734167" cy="172279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734167" cy="1722792"/>
            </a:xfrm>
            <a:custGeom>
              <a:avLst/>
              <a:gdLst/>
              <a:ahLst/>
              <a:cxnLst/>
              <a:rect l="l" t="t" r="r" b="b"/>
              <a:pathLst>
                <a:path w="2734167" h="1722792">
                  <a:moveTo>
                    <a:pt x="0" y="0"/>
                  </a:moveTo>
                  <a:lnTo>
                    <a:pt x="2734167" y="0"/>
                  </a:lnTo>
                  <a:lnTo>
                    <a:pt x="2734167" y="1722792"/>
                  </a:lnTo>
                  <a:lnTo>
                    <a:pt x="0" y="172279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57150"/>
              <a:ext cx="2734167" cy="17799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7579854" y="2347280"/>
            <a:ext cx="9276838" cy="948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33"/>
              </a:lnSpc>
            </a:pPr>
            <a:r>
              <a:rPr lang="en-US" sz="5024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Did you notice....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579854" y="3302053"/>
            <a:ext cx="9120787" cy="4928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50922" lvl="1" indent="-425461" algn="l">
              <a:lnSpc>
                <a:spcPts val="5517"/>
              </a:lnSpc>
              <a:buFont typeface="Arial"/>
              <a:buChar char="•"/>
            </a:pPr>
            <a:r>
              <a:rPr lang="en-US" sz="3941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The first paragraph (the 5W paragraph) is the most important. People might not read to the end of the report, so they need all the information early! </a:t>
            </a:r>
          </a:p>
          <a:p>
            <a:pPr marL="850922" lvl="1" indent="-425461" algn="l">
              <a:lnSpc>
                <a:spcPts val="5517"/>
              </a:lnSpc>
              <a:buFont typeface="Arial"/>
              <a:buChar char="•"/>
            </a:pPr>
            <a:r>
              <a:rPr lang="en-US" sz="3941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The headline and picture add more information and grab our attention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468264" cy="10424515"/>
          </a:xfrm>
          <a:custGeom>
            <a:avLst/>
            <a:gdLst/>
            <a:ahLst/>
            <a:cxnLst/>
            <a:rect l="l" t="t" r="r" b="b"/>
            <a:pathLst>
              <a:path w="18468264" h="10424515">
                <a:moveTo>
                  <a:pt x="0" y="0"/>
                </a:moveTo>
                <a:lnTo>
                  <a:pt x="18468264" y="0"/>
                </a:lnTo>
                <a:lnTo>
                  <a:pt x="18468264" y="10424515"/>
                </a:lnTo>
                <a:lnTo>
                  <a:pt x="0" y="104245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468264" cy="4456578"/>
          </a:xfrm>
          <a:custGeom>
            <a:avLst/>
            <a:gdLst/>
            <a:ahLst/>
            <a:cxnLst/>
            <a:rect l="l" t="t" r="r" b="b"/>
            <a:pathLst>
              <a:path w="18468264" h="4456578">
                <a:moveTo>
                  <a:pt x="0" y="0"/>
                </a:moveTo>
                <a:lnTo>
                  <a:pt x="18468264" y="0"/>
                </a:lnTo>
                <a:lnTo>
                  <a:pt x="18468264" y="4456578"/>
                </a:lnTo>
                <a:lnTo>
                  <a:pt x="0" y="4456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133913"/>
            </a:stretch>
          </a:blipFill>
          <a:ln cap="sq">
            <a:noFill/>
            <a:prstDash val="solid"/>
            <a:miter/>
          </a:ln>
        </p:spPr>
      </p:sp>
      <p:grpSp>
        <p:nvGrpSpPr>
          <p:cNvPr id="3" name="Group 3"/>
          <p:cNvGrpSpPr/>
          <p:nvPr/>
        </p:nvGrpSpPr>
        <p:grpSpPr>
          <a:xfrm>
            <a:off x="3657794" y="5143500"/>
            <a:ext cx="11660398" cy="3679107"/>
            <a:chOff x="0" y="0"/>
            <a:chExt cx="3071051" cy="96898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071051" cy="968983"/>
            </a:xfrm>
            <a:custGeom>
              <a:avLst/>
              <a:gdLst/>
              <a:ahLst/>
              <a:cxnLst/>
              <a:rect l="l" t="t" r="r" b="b"/>
              <a:pathLst>
                <a:path w="3071051" h="968983">
                  <a:moveTo>
                    <a:pt x="0" y="0"/>
                  </a:moveTo>
                  <a:lnTo>
                    <a:pt x="3071051" y="0"/>
                  </a:lnTo>
                  <a:lnTo>
                    <a:pt x="3071051" y="968983"/>
                  </a:lnTo>
                  <a:lnTo>
                    <a:pt x="0" y="9689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3071051" cy="10261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777741" y="5393341"/>
            <a:ext cx="11031428" cy="3574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20"/>
              </a:lnSpc>
            </a:pPr>
            <a:r>
              <a:rPr lang="en-US" sz="4014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Why do news reports provide the reader with all of the key information at the very beginning?</a:t>
            </a:r>
          </a:p>
          <a:p>
            <a:pPr algn="ctr">
              <a:lnSpc>
                <a:spcPts val="5620"/>
              </a:lnSpc>
            </a:pPr>
            <a:endParaRPr lang="en-US" sz="4014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ctr">
              <a:lnSpc>
                <a:spcPts val="5620"/>
              </a:lnSpc>
            </a:pPr>
            <a:r>
              <a:rPr lang="en-US" sz="4014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How is this different to other kinds of writing?</a:t>
            </a:r>
          </a:p>
          <a:p>
            <a:pPr algn="ctr">
              <a:lnSpc>
                <a:spcPts val="5620"/>
              </a:lnSpc>
              <a:spcBef>
                <a:spcPct val="0"/>
              </a:spcBef>
            </a:pPr>
            <a:endParaRPr lang="en-US" sz="4014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5833988" y="8968209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7"/>
                </a:lnTo>
                <a:lnTo>
                  <a:pt x="0" y="9439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1" r="-101"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193850" y="2419504"/>
            <a:ext cx="7471594" cy="5459011"/>
            <a:chOff x="0" y="0"/>
            <a:chExt cx="1967827" cy="143776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67827" cy="1437764"/>
            </a:xfrm>
            <a:custGeom>
              <a:avLst/>
              <a:gdLst/>
              <a:ahLst/>
              <a:cxnLst/>
              <a:rect l="l" t="t" r="r" b="b"/>
              <a:pathLst>
                <a:path w="1967827" h="1437764">
                  <a:moveTo>
                    <a:pt x="0" y="0"/>
                  </a:moveTo>
                  <a:lnTo>
                    <a:pt x="1967827" y="0"/>
                  </a:lnTo>
                  <a:lnTo>
                    <a:pt x="1967827" y="1437764"/>
                  </a:lnTo>
                  <a:lnTo>
                    <a:pt x="0" y="143776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61925"/>
              <a:ext cx="1967827" cy="15996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The different parts of a news report have become </a:t>
              </a:r>
              <a:r>
                <a:rPr lang="en-US" sz="3999">
                  <a:solidFill>
                    <a:srgbClr val="160F0E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mixed up!</a:t>
              </a:r>
            </a:p>
            <a:p>
              <a:pPr algn="l">
                <a:lnSpc>
                  <a:spcPts val="5599"/>
                </a:lnSpc>
              </a:pPr>
              <a:endParaRPr lang="en-US" sz="3999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endParaRPr>
            </a:p>
            <a:p>
              <a:pPr algn="l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Use the inverted pyramid structure to put them back into the right order. 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15937315" y="9096277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7" y="0"/>
                </a:lnTo>
                <a:lnTo>
                  <a:pt x="2108017" y="906448"/>
                </a:lnTo>
                <a:lnTo>
                  <a:pt x="0" y="9064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4568" y="417803"/>
            <a:ext cx="9781768" cy="9584922"/>
          </a:xfrm>
          <a:custGeom>
            <a:avLst/>
            <a:gdLst/>
            <a:ahLst/>
            <a:cxnLst/>
            <a:rect l="l" t="t" r="r" b="b"/>
            <a:pathLst>
              <a:path w="9781768" h="9584922">
                <a:moveTo>
                  <a:pt x="0" y="0"/>
                </a:moveTo>
                <a:lnTo>
                  <a:pt x="9781768" y="0"/>
                </a:lnTo>
                <a:lnTo>
                  <a:pt x="9781768" y="9584922"/>
                </a:lnTo>
                <a:lnTo>
                  <a:pt x="0" y="95849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634</Words>
  <Application>Microsoft Macintosh PowerPoint</Application>
  <PresentationFormat>Custom</PresentationFormat>
  <Paragraphs>94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GH Guardian Headline 3</vt:lpstr>
      <vt:lpstr>House Slant</vt:lpstr>
      <vt:lpstr>GH Guardian Headline 2</vt:lpstr>
      <vt:lpstr>Calibri</vt:lpstr>
      <vt:lpstr>Arial</vt:lpstr>
      <vt:lpstr>GH Guardian Headline 1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11: structuring news reports</dc:title>
  <cp:lastModifiedBy>Microsoft Office User</cp:lastModifiedBy>
  <cp:revision>4</cp:revision>
  <dcterms:created xsi:type="dcterms:W3CDTF">2006-08-16T00:00:00Z</dcterms:created>
  <dcterms:modified xsi:type="dcterms:W3CDTF">2026-08-06T11:08:56Z</dcterms:modified>
  <dc:identifier>DAHNB9jFcE0</dc:identifier>
</cp:coreProperties>
</file>