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8288000" cy="10287000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GH Guardian Headline 1" pitchFamily="2" charset="0"/>
      <p:regular r:id="rId26"/>
      <p:bold r:id="rId27"/>
      <p:italic r:id="rId28"/>
      <p:boldItalic r:id="rId29"/>
    </p:embeddedFont>
    <p:embeddedFont>
      <p:font typeface="GH Guardian Headline 2" pitchFamily="2" charset="0"/>
      <p:regular r:id="rId30"/>
      <p:bold r:id="rId31"/>
      <p:italic r:id="rId32"/>
      <p:boldItalic r:id="rId33"/>
    </p:embeddedFont>
    <p:embeddedFont>
      <p:font typeface="GH Guardian Headline 3" pitchFamily="2" charset="0"/>
      <p:regular r:id="rId34"/>
      <p:bold r:id="rId35"/>
      <p:italic r:id="rId36"/>
      <p:boldItalic r:id="rId37"/>
    </p:embeddedFont>
    <p:embeddedFont>
      <p:font typeface="House Slant" panose="03060602040402030204" pitchFamily="66" charset="77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26" autoAdjust="0"/>
  </p:normalViewPr>
  <p:slideViewPr>
    <p:cSldViewPr>
      <p:cViewPr>
        <p:scale>
          <a:sx n="64" d="100"/>
          <a:sy n="64" d="100"/>
        </p:scale>
        <p:origin x="1704" y="7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13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32669" y="2020824"/>
            <a:ext cx="8045203" cy="7580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84"/>
              </a:lnSpc>
            </a:pPr>
            <a:r>
              <a:rPr lang="en-US" sz="306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Interview</a:t>
            </a:r>
          </a:p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A structured set of questions (planned in advance) that you ask a guest.</a:t>
            </a:r>
          </a:p>
          <a:p>
            <a:pPr algn="l">
              <a:lnSpc>
                <a:spcPts val="4284"/>
              </a:lnSpc>
            </a:pPr>
            <a:endParaRPr lang="en-US" sz="2700">
              <a:solidFill>
                <a:srgbClr val="000000"/>
              </a:solidFill>
              <a:latin typeface="GH Guardian Headline 1"/>
              <a:ea typeface="GH Guardian Headline 1"/>
              <a:cs typeface="GH Guardian Headline 1"/>
              <a:sym typeface="GH Guardian Headline 1"/>
            </a:endParaRPr>
          </a:p>
          <a:p>
            <a:pPr algn="l">
              <a:lnSpc>
                <a:spcPts val="4284"/>
              </a:lnSpc>
            </a:pPr>
            <a:r>
              <a:rPr lang="en-US" sz="306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Interviewee</a:t>
            </a:r>
          </a:p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The person being interviewed.</a:t>
            </a:r>
          </a:p>
          <a:p>
            <a:pPr algn="l">
              <a:lnSpc>
                <a:spcPts val="3779"/>
              </a:lnSpc>
            </a:pPr>
            <a:endParaRPr lang="en-US" sz="2700">
              <a:solidFill>
                <a:srgbClr val="000000"/>
              </a:solidFill>
              <a:latin typeface="GH Guardian Headline 1"/>
              <a:ea typeface="GH Guardian Headline 1"/>
              <a:cs typeface="GH Guardian Headline 1"/>
              <a:sym typeface="GH Guardian Headline 1"/>
            </a:endParaRPr>
          </a:p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Open question</a:t>
            </a:r>
          </a:p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A question where there could be lots of possible ways to answer and which is likely to receive a longer answer than just ‘yes’ or ‘no’.</a:t>
            </a:r>
          </a:p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 </a:t>
            </a:r>
          </a:p>
          <a:p>
            <a:pPr algn="l">
              <a:lnSpc>
                <a:spcPts val="4284"/>
              </a:lnSpc>
            </a:pPr>
            <a:endParaRPr lang="en-US" sz="2700">
              <a:solidFill>
                <a:srgbClr val="000000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  <a:p>
            <a:pPr algn="l">
              <a:lnSpc>
                <a:spcPts val="4284"/>
              </a:lnSpc>
            </a:pPr>
            <a:r>
              <a:rPr lang="en-US" sz="306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 </a:t>
            </a:r>
          </a:p>
          <a:p>
            <a:pPr algn="l">
              <a:lnSpc>
                <a:spcPts val="4284"/>
              </a:lnSpc>
            </a:pPr>
            <a:endParaRPr lang="en-US" sz="3060">
              <a:solidFill>
                <a:srgbClr val="000000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9144000" y="2020824"/>
            <a:ext cx="8484915" cy="95521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85"/>
              </a:lnSpc>
            </a:pPr>
            <a:r>
              <a:rPr lang="en-US" sz="3061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Issue</a:t>
            </a:r>
          </a:p>
          <a:p>
            <a:pPr algn="just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An issue is an important topic, problem, or challenge that people talk about, debate, or work together to solve.</a:t>
            </a:r>
          </a:p>
          <a:p>
            <a:pPr algn="just">
              <a:lnSpc>
                <a:spcPts val="3779"/>
              </a:lnSpc>
            </a:pPr>
            <a:endParaRPr lang="en-US" sz="2700">
              <a:solidFill>
                <a:srgbClr val="000000"/>
              </a:solidFill>
              <a:latin typeface="GH Guardian Headline 1"/>
              <a:ea typeface="GH Guardian Headline 1"/>
              <a:cs typeface="GH Guardian Headline 1"/>
              <a:sym typeface="GH Guardian Headline 1"/>
            </a:endParaRPr>
          </a:p>
          <a:p>
            <a:pPr algn="just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Research</a:t>
            </a:r>
          </a:p>
          <a:p>
            <a:pPr algn="just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The careful process of searching for information, asking questions, and studying facts to discover new answers or learn more about a topic.</a:t>
            </a:r>
          </a:p>
          <a:p>
            <a:pPr algn="just">
              <a:lnSpc>
                <a:spcPts val="3779"/>
              </a:lnSpc>
            </a:pPr>
            <a:endParaRPr lang="en-US" sz="2700">
              <a:solidFill>
                <a:srgbClr val="000000"/>
              </a:solidFill>
              <a:latin typeface="GH Guardian Headline 1"/>
              <a:ea typeface="GH Guardian Headline 1"/>
              <a:cs typeface="GH Guardian Headline 1"/>
              <a:sym typeface="GH Guardian Headline 1"/>
            </a:endParaRPr>
          </a:p>
          <a:p>
            <a:pPr algn="just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Reported speech</a:t>
            </a:r>
          </a:p>
          <a:p>
            <a:pPr algn="just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A speaker’s words paraphrased by a reporter, eg ‘He said that he was happy’.</a:t>
            </a:r>
          </a:p>
          <a:p>
            <a:pPr algn="just">
              <a:lnSpc>
                <a:spcPts val="3779"/>
              </a:lnSpc>
            </a:pPr>
            <a:endParaRPr lang="en-US" sz="2700">
              <a:solidFill>
                <a:srgbClr val="000000"/>
              </a:solidFill>
              <a:latin typeface="GH Guardian Headline 1"/>
              <a:ea typeface="GH Guardian Headline 1"/>
              <a:cs typeface="GH Guardian Headline 1"/>
              <a:sym typeface="GH Guardian Headline 1"/>
            </a:endParaRPr>
          </a:p>
          <a:p>
            <a:pPr algn="just">
              <a:lnSpc>
                <a:spcPts val="4285"/>
              </a:lnSpc>
            </a:pPr>
            <a:endParaRPr lang="en-US" sz="2700">
              <a:solidFill>
                <a:srgbClr val="000000"/>
              </a:solidFill>
              <a:latin typeface="GH Guardian Headline 1"/>
              <a:ea typeface="GH Guardian Headline 1"/>
              <a:cs typeface="GH Guardian Headline 1"/>
              <a:sym typeface="GH Guardian Headline 1"/>
            </a:endParaRPr>
          </a:p>
          <a:p>
            <a:pPr algn="just">
              <a:lnSpc>
                <a:spcPts val="4285"/>
              </a:lnSpc>
            </a:pPr>
            <a:endParaRPr lang="en-US" sz="2700">
              <a:solidFill>
                <a:srgbClr val="000000"/>
              </a:solidFill>
              <a:latin typeface="GH Guardian Headline 1"/>
              <a:ea typeface="GH Guardian Headline 1"/>
              <a:cs typeface="GH Guardian Headline 1"/>
              <a:sym typeface="GH Guardian Headline 1"/>
            </a:endParaRPr>
          </a:p>
          <a:p>
            <a:pPr algn="just">
              <a:lnSpc>
                <a:spcPts val="4285"/>
              </a:lnSpc>
            </a:pPr>
            <a:endParaRPr lang="en-US" sz="2700">
              <a:solidFill>
                <a:srgbClr val="000000"/>
              </a:solidFill>
              <a:latin typeface="GH Guardian Headline 1"/>
              <a:ea typeface="GH Guardian Headline 1"/>
              <a:cs typeface="GH Guardian Headline 1"/>
              <a:sym typeface="GH Guardian Headline 1"/>
            </a:endParaRPr>
          </a:p>
          <a:p>
            <a:pPr algn="just">
              <a:lnSpc>
                <a:spcPts val="4285"/>
              </a:lnSpc>
            </a:pPr>
            <a:endParaRPr lang="en-US" sz="2700">
              <a:solidFill>
                <a:srgbClr val="000000"/>
              </a:solidFill>
              <a:latin typeface="GH Guardian Headline 1"/>
              <a:ea typeface="GH Guardian Headline 1"/>
              <a:cs typeface="GH Guardian Headline 1"/>
              <a:sym typeface="GH Guardian Headline 1"/>
            </a:endParaRPr>
          </a:p>
          <a:p>
            <a:pPr algn="just">
              <a:lnSpc>
                <a:spcPts val="4285"/>
              </a:lnSpc>
            </a:pPr>
            <a:endParaRPr lang="en-US" sz="2700">
              <a:solidFill>
                <a:srgbClr val="000000"/>
              </a:solidFill>
              <a:latin typeface="GH Guardian Headline 1"/>
              <a:ea typeface="GH Guardian Headline 1"/>
              <a:cs typeface="GH Guardian Headline 1"/>
              <a:sym typeface="GH Guardian Headline 1"/>
            </a:endParaRPr>
          </a:p>
          <a:p>
            <a:pPr algn="just">
              <a:lnSpc>
                <a:spcPts val="4285"/>
              </a:lnSpc>
            </a:pPr>
            <a:endParaRPr lang="en-US" sz="2700">
              <a:solidFill>
                <a:srgbClr val="000000"/>
              </a:solidFill>
              <a:latin typeface="GH Guardian Headline 1"/>
              <a:ea typeface="GH Guardian Headline 1"/>
              <a:cs typeface="GH Guardian Headline 1"/>
              <a:sym typeface="GH Guardian Headline 1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332669" y="135157"/>
            <a:ext cx="10663457" cy="10768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323"/>
              </a:lnSpc>
            </a:pPr>
            <a:r>
              <a:rPr lang="en-US" sz="6659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Vocabulary to pre-teach</a:t>
            </a:r>
          </a:p>
        </p:txBody>
      </p:sp>
      <p:sp>
        <p:nvSpPr>
          <p:cNvPr id="5" name="Freeform 5"/>
          <p:cNvSpPr/>
          <p:nvPr/>
        </p:nvSpPr>
        <p:spPr>
          <a:xfrm>
            <a:off x="15858713" y="8892875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8" y="0"/>
                </a:lnTo>
                <a:lnTo>
                  <a:pt x="2108018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06199" y="717964"/>
            <a:ext cx="10705635" cy="2530696"/>
            <a:chOff x="-20965" y="184991"/>
            <a:chExt cx="2819591" cy="666520"/>
          </a:xfrm>
        </p:grpSpPr>
        <p:sp>
          <p:nvSpPr>
            <p:cNvPr id="3" name="Freeform 3"/>
            <p:cNvSpPr/>
            <p:nvPr/>
          </p:nvSpPr>
          <p:spPr>
            <a:xfrm>
              <a:off x="-20965" y="273018"/>
              <a:ext cx="2778557" cy="504595"/>
            </a:xfrm>
            <a:custGeom>
              <a:avLst/>
              <a:gdLst/>
              <a:ahLst/>
              <a:cxnLst/>
              <a:rect l="l" t="t" r="r" b="b"/>
              <a:pathLst>
                <a:path w="2778557" h="504595">
                  <a:moveTo>
                    <a:pt x="0" y="0"/>
                  </a:moveTo>
                  <a:lnTo>
                    <a:pt x="2778557" y="0"/>
                  </a:lnTo>
                  <a:lnTo>
                    <a:pt x="2778557" y="504595"/>
                  </a:lnTo>
                  <a:lnTo>
                    <a:pt x="0" y="50459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20069" y="184991"/>
              <a:ext cx="2778557" cy="6665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5599"/>
                </a:lnSpc>
              </a:pPr>
              <a:r>
                <a:rPr lang="en-US" sz="3999" dirty="0">
                  <a:solidFill>
                    <a:srgbClr val="000000"/>
                  </a:solidFill>
                  <a:latin typeface="GH Guardian Headline 1"/>
                  <a:ea typeface="GH Guardian Headline 1"/>
                  <a:cs typeface="GH Guardian Headline 1"/>
                  <a:sym typeface="GH Guardian Headline 1"/>
                </a:rPr>
                <a:t>Identify the 5 </a:t>
              </a:r>
              <a:r>
                <a:rPr lang="en-US" sz="3999" dirty="0" err="1">
                  <a:solidFill>
                    <a:srgbClr val="000000"/>
                  </a:solidFill>
                  <a:latin typeface="GH Guardian Headline 1"/>
                  <a:ea typeface="GH Guardian Headline 1"/>
                  <a:cs typeface="GH Guardian Headline 1"/>
                  <a:sym typeface="GH Guardian Headline 1"/>
                </a:rPr>
                <a:t>Ws</a:t>
              </a:r>
              <a:r>
                <a:rPr lang="en-US" sz="3999" dirty="0">
                  <a:solidFill>
                    <a:srgbClr val="000000"/>
                  </a:solidFill>
                  <a:latin typeface="GH Guardian Headline 1"/>
                  <a:ea typeface="GH Guardian Headline 1"/>
                  <a:cs typeface="GH Guardian Headline 1"/>
                  <a:sym typeface="GH Guardian Headline 1"/>
                </a:rPr>
                <a:t> of your story. </a:t>
              </a:r>
            </a:p>
            <a:p>
              <a:pPr algn="l">
                <a:lnSpc>
                  <a:spcPts val="5599"/>
                </a:lnSpc>
              </a:pPr>
              <a:r>
                <a:rPr lang="en-US" sz="3999" dirty="0">
                  <a:solidFill>
                    <a:srgbClr val="000000"/>
                  </a:solidFill>
                  <a:latin typeface="GH Guardian Headline 1"/>
                  <a:ea typeface="GH Guardian Headline 1"/>
                  <a:cs typeface="GH Guardian Headline 1"/>
                  <a:sym typeface="GH Guardian Headline 1"/>
                </a:rPr>
                <a:t>Write the 5 </a:t>
              </a:r>
              <a:r>
                <a:rPr lang="en-US" sz="3999" dirty="0" err="1">
                  <a:solidFill>
                    <a:srgbClr val="000000"/>
                  </a:solidFill>
                  <a:latin typeface="GH Guardian Headline 1"/>
                  <a:ea typeface="GH Guardian Headline 1"/>
                  <a:cs typeface="GH Guardian Headline 1"/>
                  <a:sym typeface="GH Guardian Headline 1"/>
                </a:rPr>
                <a:t>Ws</a:t>
              </a:r>
              <a:r>
                <a:rPr lang="en-US" sz="3999" dirty="0">
                  <a:solidFill>
                    <a:srgbClr val="000000"/>
                  </a:solidFill>
                  <a:latin typeface="GH Guardian Headline 1"/>
                  <a:ea typeface="GH Guardian Headline 1"/>
                  <a:cs typeface="GH Guardian Headline 1"/>
                  <a:sym typeface="GH Guardian Headline 1"/>
                </a:rPr>
                <a:t> on your news report plan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83790" y="2793752"/>
            <a:ext cx="2301929" cy="1991942"/>
            <a:chOff x="0" y="-140789"/>
            <a:chExt cx="606269" cy="52462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6269" cy="296027"/>
            </a:xfrm>
            <a:custGeom>
              <a:avLst/>
              <a:gdLst/>
              <a:ahLst/>
              <a:cxnLst/>
              <a:rect l="l" t="t" r="r" b="b"/>
              <a:pathLst>
                <a:path w="606269" h="296027">
                  <a:moveTo>
                    <a:pt x="0" y="0"/>
                  </a:moveTo>
                  <a:lnTo>
                    <a:pt x="606269" y="0"/>
                  </a:lnTo>
                  <a:lnTo>
                    <a:pt x="606269" y="296027"/>
                  </a:lnTo>
                  <a:lnTo>
                    <a:pt x="0" y="296027"/>
                  </a:lnTo>
                  <a:close/>
                </a:path>
              </a:pathLst>
            </a:custGeom>
            <a:solidFill>
              <a:srgbClr val="43AAE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140789"/>
              <a:ext cx="606269" cy="5246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979"/>
                </a:lnSpc>
              </a:pPr>
              <a:r>
                <a:rPr lang="en-US" sz="5699" dirty="0">
                  <a:solidFill>
                    <a:srgbClr val="FFFFFF"/>
                  </a:solidFill>
                  <a:latin typeface="House Slant"/>
                  <a:ea typeface="House Slant"/>
                  <a:cs typeface="House Slant"/>
                  <a:sym typeface="House Slant"/>
                </a:rPr>
                <a:t>Who?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58271" y="5587206"/>
            <a:ext cx="2357327" cy="1964423"/>
            <a:chOff x="-5819" y="-142907"/>
            <a:chExt cx="612088" cy="52462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06269" cy="296027"/>
            </a:xfrm>
            <a:custGeom>
              <a:avLst/>
              <a:gdLst/>
              <a:ahLst/>
              <a:cxnLst/>
              <a:rect l="l" t="t" r="r" b="b"/>
              <a:pathLst>
                <a:path w="606269" h="296027">
                  <a:moveTo>
                    <a:pt x="0" y="0"/>
                  </a:moveTo>
                  <a:lnTo>
                    <a:pt x="606269" y="0"/>
                  </a:lnTo>
                  <a:lnTo>
                    <a:pt x="606269" y="296027"/>
                  </a:lnTo>
                  <a:lnTo>
                    <a:pt x="0" y="296027"/>
                  </a:lnTo>
                  <a:close/>
                </a:path>
              </a:pathLst>
            </a:custGeom>
            <a:solidFill>
              <a:srgbClr val="43AAE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-5819" y="-142907"/>
              <a:ext cx="606269" cy="5246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979"/>
                </a:lnSpc>
              </a:pPr>
              <a:r>
                <a:rPr lang="en-US" sz="5699" dirty="0">
                  <a:solidFill>
                    <a:srgbClr val="FFFFFF"/>
                  </a:solidFill>
                  <a:latin typeface="House Slant"/>
                  <a:ea typeface="House Slant"/>
                  <a:cs typeface="House Slant"/>
                  <a:sym typeface="House Slant"/>
                </a:rPr>
                <a:t>When?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06198" y="4185858"/>
            <a:ext cx="2331811" cy="1964423"/>
            <a:chOff x="0" y="-158358"/>
            <a:chExt cx="606269" cy="52462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06269" cy="296027"/>
            </a:xfrm>
            <a:custGeom>
              <a:avLst/>
              <a:gdLst/>
              <a:ahLst/>
              <a:cxnLst/>
              <a:rect l="l" t="t" r="r" b="b"/>
              <a:pathLst>
                <a:path w="606269" h="296027">
                  <a:moveTo>
                    <a:pt x="0" y="0"/>
                  </a:moveTo>
                  <a:lnTo>
                    <a:pt x="606269" y="0"/>
                  </a:lnTo>
                  <a:lnTo>
                    <a:pt x="606269" y="296027"/>
                  </a:lnTo>
                  <a:lnTo>
                    <a:pt x="0" y="296027"/>
                  </a:lnTo>
                  <a:close/>
                </a:path>
              </a:pathLst>
            </a:custGeom>
            <a:solidFill>
              <a:srgbClr val="43AAE0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158358"/>
              <a:ext cx="606269" cy="5246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979"/>
                </a:lnSpc>
              </a:pPr>
              <a:r>
                <a:rPr lang="en-US" sz="5699" dirty="0">
                  <a:solidFill>
                    <a:srgbClr val="FFFFFF"/>
                  </a:solidFill>
                  <a:latin typeface="House Slant"/>
                  <a:ea typeface="House Slant"/>
                  <a:cs typeface="House Slant"/>
                  <a:sym typeface="House Slant"/>
                </a:rPr>
                <a:t>What?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80682" y="7296966"/>
            <a:ext cx="2334916" cy="1334059"/>
            <a:chOff x="0" y="-57242"/>
            <a:chExt cx="606269" cy="35326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06269" cy="296027"/>
            </a:xfrm>
            <a:custGeom>
              <a:avLst/>
              <a:gdLst/>
              <a:ahLst/>
              <a:cxnLst/>
              <a:rect l="l" t="t" r="r" b="b"/>
              <a:pathLst>
                <a:path w="606269" h="296027">
                  <a:moveTo>
                    <a:pt x="0" y="0"/>
                  </a:moveTo>
                  <a:lnTo>
                    <a:pt x="606269" y="0"/>
                  </a:lnTo>
                  <a:lnTo>
                    <a:pt x="606269" y="296027"/>
                  </a:lnTo>
                  <a:lnTo>
                    <a:pt x="0" y="296027"/>
                  </a:lnTo>
                  <a:close/>
                </a:path>
              </a:pathLst>
            </a:custGeom>
            <a:solidFill>
              <a:srgbClr val="43AAE0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57242"/>
              <a:ext cx="606269" cy="3475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979"/>
                </a:lnSpc>
              </a:pPr>
              <a:r>
                <a:rPr lang="en-US" sz="5699" dirty="0">
                  <a:solidFill>
                    <a:srgbClr val="FFFFFF"/>
                  </a:solidFill>
                  <a:latin typeface="House Slant"/>
                  <a:ea typeface="House Slant"/>
                  <a:cs typeface="House Slant"/>
                  <a:sym typeface="House Slant"/>
                </a:rPr>
                <a:t>Where?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80726" y="8343899"/>
            <a:ext cx="2338024" cy="1943101"/>
            <a:chOff x="-807" y="-153061"/>
            <a:chExt cx="607076" cy="52462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06269" cy="296027"/>
            </a:xfrm>
            <a:custGeom>
              <a:avLst/>
              <a:gdLst/>
              <a:ahLst/>
              <a:cxnLst/>
              <a:rect l="l" t="t" r="r" b="b"/>
              <a:pathLst>
                <a:path w="606269" h="296027">
                  <a:moveTo>
                    <a:pt x="0" y="0"/>
                  </a:moveTo>
                  <a:lnTo>
                    <a:pt x="606269" y="0"/>
                  </a:lnTo>
                  <a:lnTo>
                    <a:pt x="606269" y="296027"/>
                  </a:lnTo>
                  <a:lnTo>
                    <a:pt x="0" y="296027"/>
                  </a:lnTo>
                  <a:close/>
                </a:path>
              </a:pathLst>
            </a:custGeom>
            <a:solidFill>
              <a:srgbClr val="43AAE0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-807" y="-153061"/>
              <a:ext cx="606269" cy="5246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979"/>
                </a:lnSpc>
              </a:pPr>
              <a:r>
                <a:rPr lang="en-US" sz="5699" dirty="0">
                  <a:solidFill>
                    <a:srgbClr val="FFFFFF"/>
                  </a:solidFill>
                  <a:latin typeface="House Slant"/>
                  <a:ea typeface="House Slant"/>
                  <a:cs typeface="House Slant"/>
                  <a:sym typeface="House Slant"/>
                </a:rPr>
                <a:t>Why?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2885719" y="3346798"/>
            <a:ext cx="4513241" cy="1112100"/>
            <a:chOff x="0" y="0"/>
            <a:chExt cx="1188672" cy="292899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188672" cy="292899"/>
            </a:xfrm>
            <a:custGeom>
              <a:avLst/>
              <a:gdLst/>
              <a:ahLst/>
              <a:cxnLst/>
              <a:rect l="l" t="t" r="r" b="b"/>
              <a:pathLst>
                <a:path w="1188672" h="292899">
                  <a:moveTo>
                    <a:pt x="0" y="0"/>
                  </a:moveTo>
                  <a:lnTo>
                    <a:pt x="1188672" y="0"/>
                  </a:lnTo>
                  <a:lnTo>
                    <a:pt x="1188672" y="292899"/>
                  </a:lnTo>
                  <a:lnTo>
                    <a:pt x="0" y="29289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123825"/>
              <a:ext cx="1188672" cy="4167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4340"/>
                </a:lnSpc>
              </a:pPr>
              <a:r>
                <a:rPr lang="en-US" sz="3100" dirty="0">
                  <a:solidFill>
                    <a:srgbClr val="000000"/>
                  </a:solidFill>
                  <a:latin typeface="GH Guardian Headline 1"/>
                  <a:ea typeface="GH Guardian Headline 1"/>
                  <a:cs typeface="GH Guardian Headline 1"/>
                  <a:sym typeface="GH Guardian Headline 1"/>
                </a:rPr>
                <a:t>  Who is the story about?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2900659" y="4776833"/>
            <a:ext cx="4513241" cy="1112100"/>
            <a:chOff x="0" y="0"/>
            <a:chExt cx="1188672" cy="292899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188672" cy="292899"/>
            </a:xfrm>
            <a:custGeom>
              <a:avLst/>
              <a:gdLst/>
              <a:ahLst/>
              <a:cxnLst/>
              <a:rect l="l" t="t" r="r" b="b"/>
              <a:pathLst>
                <a:path w="1188672" h="292899">
                  <a:moveTo>
                    <a:pt x="0" y="0"/>
                  </a:moveTo>
                  <a:lnTo>
                    <a:pt x="1188672" y="0"/>
                  </a:lnTo>
                  <a:lnTo>
                    <a:pt x="1188672" y="292899"/>
                  </a:lnTo>
                  <a:lnTo>
                    <a:pt x="0" y="29289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123825"/>
              <a:ext cx="1188672" cy="4167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4340"/>
                </a:lnSpc>
              </a:pPr>
              <a:r>
                <a:rPr lang="en-US" sz="3100">
                  <a:solidFill>
                    <a:srgbClr val="000000"/>
                  </a:solidFill>
                  <a:latin typeface="GH Guardian Headline 1"/>
                  <a:ea typeface="GH Guardian Headline 1"/>
                  <a:cs typeface="GH Guardian Headline 1"/>
                  <a:sym typeface="GH Guardian Headline 1"/>
                </a:rPr>
                <a:t>      What is happening?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2885719" y="6119861"/>
            <a:ext cx="4513241" cy="1112100"/>
            <a:chOff x="0" y="0"/>
            <a:chExt cx="1188672" cy="292899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188672" cy="292899"/>
            </a:xfrm>
            <a:custGeom>
              <a:avLst/>
              <a:gdLst/>
              <a:ahLst/>
              <a:cxnLst/>
              <a:rect l="l" t="t" r="r" b="b"/>
              <a:pathLst>
                <a:path w="1188672" h="292899">
                  <a:moveTo>
                    <a:pt x="0" y="0"/>
                  </a:moveTo>
                  <a:lnTo>
                    <a:pt x="1188672" y="0"/>
                  </a:lnTo>
                  <a:lnTo>
                    <a:pt x="1188672" y="292899"/>
                  </a:lnTo>
                  <a:lnTo>
                    <a:pt x="0" y="29289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-123825"/>
              <a:ext cx="1188672" cy="4167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4340"/>
                </a:lnSpc>
              </a:pPr>
              <a:r>
                <a:rPr lang="en-US" sz="3100" dirty="0">
                  <a:solidFill>
                    <a:srgbClr val="000000"/>
                  </a:solidFill>
                  <a:latin typeface="GH Guardian Headline 1"/>
                  <a:ea typeface="GH Guardian Headline 1"/>
                  <a:cs typeface="GH Guardian Headline 1"/>
                  <a:sym typeface="GH Guardian Headline 1"/>
                </a:rPr>
                <a:t>     When did it happen?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2885719" y="7510538"/>
            <a:ext cx="4513241" cy="1112100"/>
            <a:chOff x="0" y="0"/>
            <a:chExt cx="1188672" cy="292899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188672" cy="292899"/>
            </a:xfrm>
            <a:custGeom>
              <a:avLst/>
              <a:gdLst/>
              <a:ahLst/>
              <a:cxnLst/>
              <a:rect l="l" t="t" r="r" b="b"/>
              <a:pathLst>
                <a:path w="1188672" h="292899">
                  <a:moveTo>
                    <a:pt x="0" y="0"/>
                  </a:moveTo>
                  <a:lnTo>
                    <a:pt x="1188672" y="0"/>
                  </a:lnTo>
                  <a:lnTo>
                    <a:pt x="1188672" y="292899"/>
                  </a:lnTo>
                  <a:lnTo>
                    <a:pt x="0" y="29289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123825"/>
              <a:ext cx="1188672" cy="4167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4340"/>
                </a:lnSpc>
              </a:pPr>
              <a:r>
                <a:rPr lang="en-US" sz="3100">
                  <a:solidFill>
                    <a:srgbClr val="000000"/>
                  </a:solidFill>
                  <a:latin typeface="GH Guardian Headline 1"/>
                  <a:ea typeface="GH Guardian Headline 1"/>
                  <a:cs typeface="GH Guardian Headline 1"/>
                  <a:sym typeface="GH Guardian Headline 1"/>
                </a:rPr>
                <a:t>     Where did it happen?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2885719" y="8895276"/>
            <a:ext cx="4513241" cy="1112100"/>
            <a:chOff x="0" y="0"/>
            <a:chExt cx="1188672" cy="292899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188672" cy="292899"/>
            </a:xfrm>
            <a:custGeom>
              <a:avLst/>
              <a:gdLst/>
              <a:ahLst/>
              <a:cxnLst/>
              <a:rect l="l" t="t" r="r" b="b"/>
              <a:pathLst>
                <a:path w="1188672" h="292899">
                  <a:moveTo>
                    <a:pt x="0" y="0"/>
                  </a:moveTo>
                  <a:lnTo>
                    <a:pt x="1188672" y="0"/>
                  </a:lnTo>
                  <a:lnTo>
                    <a:pt x="1188672" y="292899"/>
                  </a:lnTo>
                  <a:lnTo>
                    <a:pt x="0" y="29289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0" y="-123825"/>
              <a:ext cx="1188672" cy="4167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4340"/>
                </a:lnSpc>
              </a:pPr>
              <a:r>
                <a:rPr lang="en-US" sz="3100" dirty="0">
                  <a:solidFill>
                    <a:srgbClr val="000000"/>
                  </a:solidFill>
                  <a:latin typeface="GH Guardian Headline 1"/>
                  <a:ea typeface="GH Guardian Headline 1"/>
                  <a:cs typeface="GH Guardian Headline 1"/>
                  <a:sym typeface="GH Guardian Headline 1"/>
                </a:rPr>
                <a:t>       Why did it happen?</a:t>
              </a:r>
            </a:p>
          </p:txBody>
        </p:sp>
      </p:grpSp>
      <p:sp>
        <p:nvSpPr>
          <p:cNvPr id="35" name="Freeform 35"/>
          <p:cNvSpPr/>
          <p:nvPr/>
        </p:nvSpPr>
        <p:spPr>
          <a:xfrm>
            <a:off x="15834399" y="266030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7" y="0"/>
                </a:lnTo>
                <a:lnTo>
                  <a:pt x="2108017" y="906447"/>
                </a:lnTo>
                <a:lnTo>
                  <a:pt x="0" y="9064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7924642" y="3179133"/>
            <a:ext cx="9782632" cy="5869579"/>
          </a:xfrm>
          <a:custGeom>
            <a:avLst/>
            <a:gdLst/>
            <a:ahLst/>
            <a:cxnLst/>
            <a:rect l="l" t="t" r="r" b="b"/>
            <a:pathLst>
              <a:path w="9782632" h="5869579">
                <a:moveTo>
                  <a:pt x="0" y="0"/>
                </a:moveTo>
                <a:lnTo>
                  <a:pt x="9782631" y="0"/>
                </a:lnTo>
                <a:lnTo>
                  <a:pt x="9782631" y="5869579"/>
                </a:lnTo>
                <a:lnTo>
                  <a:pt x="0" y="58695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65007" y="177330"/>
            <a:ext cx="14068967" cy="9932339"/>
          </a:xfrm>
          <a:custGeom>
            <a:avLst/>
            <a:gdLst/>
            <a:ahLst/>
            <a:cxnLst/>
            <a:rect l="l" t="t" r="r" b="b"/>
            <a:pathLst>
              <a:path w="14068967" h="9932339">
                <a:moveTo>
                  <a:pt x="0" y="0"/>
                </a:moveTo>
                <a:lnTo>
                  <a:pt x="14068967" y="0"/>
                </a:lnTo>
                <a:lnTo>
                  <a:pt x="14068967" y="9932340"/>
                </a:lnTo>
                <a:lnTo>
                  <a:pt x="0" y="99323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3" r="-799" b="-1572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87308" y="2707381"/>
            <a:ext cx="8352478" cy="4559544"/>
            <a:chOff x="0" y="0"/>
            <a:chExt cx="2199830" cy="12008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99829" cy="1200867"/>
            </a:xfrm>
            <a:custGeom>
              <a:avLst/>
              <a:gdLst/>
              <a:ahLst/>
              <a:cxnLst/>
              <a:rect l="l" t="t" r="r" b="b"/>
              <a:pathLst>
                <a:path w="2199829" h="1200867">
                  <a:moveTo>
                    <a:pt x="0" y="0"/>
                  </a:moveTo>
                  <a:lnTo>
                    <a:pt x="2199829" y="0"/>
                  </a:lnTo>
                  <a:lnTo>
                    <a:pt x="2199829" y="1200867"/>
                  </a:lnTo>
                  <a:lnTo>
                    <a:pt x="0" y="12008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61925"/>
              <a:ext cx="2199830" cy="13627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GH Guardian Headline 1"/>
                  <a:ea typeface="GH Guardian Headline 1"/>
                  <a:cs typeface="GH Guardian Headline 1"/>
                  <a:sym typeface="GH Guardian Headline 1"/>
                </a:rPr>
                <a:t>What information will you need to write your news story?</a:t>
              </a:r>
            </a:p>
            <a:p>
              <a:pPr algn="ctr">
                <a:lnSpc>
                  <a:spcPts val="5599"/>
                </a:lnSpc>
              </a:pPr>
              <a:endParaRPr lang="en-US" sz="39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endParaRPr>
            </a:p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GH Guardian Headline 1"/>
                  <a:ea typeface="GH Guardian Headline 1"/>
                  <a:cs typeface="GH Guardian Headline 1"/>
                  <a:sym typeface="GH Guardian Headline 1"/>
                </a:rPr>
                <a:t>How will you ensure it is truthful, fair, balanced and interesting?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83789" y="511630"/>
            <a:ext cx="7976103" cy="1360316"/>
            <a:chOff x="0" y="0"/>
            <a:chExt cx="1871386" cy="22208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871386" cy="222084"/>
            </a:xfrm>
            <a:custGeom>
              <a:avLst/>
              <a:gdLst/>
              <a:ahLst/>
              <a:cxnLst/>
              <a:rect l="l" t="t" r="r" b="b"/>
              <a:pathLst>
                <a:path w="1871386" h="222084">
                  <a:moveTo>
                    <a:pt x="0" y="0"/>
                  </a:moveTo>
                  <a:lnTo>
                    <a:pt x="1871386" y="0"/>
                  </a:lnTo>
                  <a:lnTo>
                    <a:pt x="1871386" y="222084"/>
                  </a:lnTo>
                  <a:lnTo>
                    <a:pt x="0" y="22208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1871386" cy="2982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9413988" y="-1"/>
            <a:ext cx="7105420" cy="10287001"/>
          </a:xfrm>
          <a:custGeom>
            <a:avLst/>
            <a:gdLst/>
            <a:ahLst/>
            <a:cxnLst/>
            <a:rect l="l" t="t" r="r" b="b"/>
            <a:pathLst>
              <a:path w="7501948" h="10763665">
                <a:moveTo>
                  <a:pt x="0" y="0"/>
                </a:moveTo>
                <a:lnTo>
                  <a:pt x="7501948" y="0"/>
                </a:lnTo>
                <a:lnTo>
                  <a:pt x="7501948" y="10763665"/>
                </a:lnTo>
                <a:lnTo>
                  <a:pt x="0" y="107636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14353" y="783470"/>
            <a:ext cx="7498383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  <a:spcBef>
                <a:spcPct val="0"/>
              </a:spcBef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Researching your story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83790" y="1520227"/>
            <a:ext cx="9184548" cy="3885878"/>
            <a:chOff x="0" y="-85660"/>
            <a:chExt cx="2259431" cy="7867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54541" cy="624819"/>
            </a:xfrm>
            <a:custGeom>
              <a:avLst/>
              <a:gdLst/>
              <a:ahLst/>
              <a:cxnLst/>
              <a:rect l="l" t="t" r="r" b="b"/>
              <a:pathLst>
                <a:path w="2254541" h="624819">
                  <a:moveTo>
                    <a:pt x="0" y="0"/>
                  </a:moveTo>
                  <a:lnTo>
                    <a:pt x="2254541" y="0"/>
                  </a:lnTo>
                  <a:lnTo>
                    <a:pt x="2254541" y="624819"/>
                  </a:lnTo>
                  <a:lnTo>
                    <a:pt x="0" y="62481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4890" y="-85660"/>
              <a:ext cx="2254541" cy="7867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 dirty="0">
                  <a:solidFill>
                    <a:srgbClr val="000000"/>
                  </a:solidFill>
                  <a:latin typeface="GH Guardian Headline 1"/>
                  <a:ea typeface="GH Guardian Headline 1"/>
                  <a:cs typeface="GH Guardian Headline 1"/>
                  <a:sym typeface="GH Guardian Headline 1"/>
                </a:rPr>
                <a:t>What information could you include in your story to make it informative and interesting for your audience? 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83790" y="511629"/>
            <a:ext cx="8142122" cy="1188445"/>
            <a:chOff x="0" y="0"/>
            <a:chExt cx="1871386" cy="22208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871386" cy="222084"/>
            </a:xfrm>
            <a:custGeom>
              <a:avLst/>
              <a:gdLst/>
              <a:ahLst/>
              <a:cxnLst/>
              <a:rect l="l" t="t" r="r" b="b"/>
              <a:pathLst>
                <a:path w="1871386" h="222084">
                  <a:moveTo>
                    <a:pt x="0" y="0"/>
                  </a:moveTo>
                  <a:lnTo>
                    <a:pt x="1871386" y="0"/>
                  </a:lnTo>
                  <a:lnTo>
                    <a:pt x="1871386" y="222084"/>
                  </a:lnTo>
                  <a:lnTo>
                    <a:pt x="0" y="22208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1871386" cy="2982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583790" y="655669"/>
            <a:ext cx="7538567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  <a:spcBef>
                <a:spcPct val="0"/>
              </a:spcBef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Researching your story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028700" y="5711614"/>
            <a:ext cx="3086100" cy="308610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3AAE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28700" y="6701242"/>
            <a:ext cx="3086100" cy="775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799" b="1" dirty="0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Statistics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5439029" y="6654968"/>
            <a:ext cx="3086100" cy="3086100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3AAE0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5439029" y="7409328"/>
            <a:ext cx="3086100" cy="1341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</a:pPr>
            <a:r>
              <a:rPr lang="en-US" sz="3899" b="1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Official reports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9324040" y="5348692"/>
            <a:ext cx="3086100" cy="3086100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3AAE0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9513055" y="6471876"/>
            <a:ext cx="2708070" cy="5908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8"/>
              </a:lnSpc>
            </a:pPr>
            <a:r>
              <a:rPr lang="en-US" sz="3663" b="1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Statements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13351182" y="5748207"/>
            <a:ext cx="3086100" cy="3086100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3AAE0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3210240" y="6888717"/>
            <a:ext cx="3370365" cy="578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3"/>
              </a:lnSpc>
            </a:pPr>
            <a:r>
              <a:rPr lang="en-US" sz="3552" b="1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Photographs</a:t>
            </a:r>
          </a:p>
        </p:txBody>
      </p:sp>
      <p:grpSp>
        <p:nvGrpSpPr>
          <p:cNvPr id="25" name="Group 25"/>
          <p:cNvGrpSpPr/>
          <p:nvPr/>
        </p:nvGrpSpPr>
        <p:grpSpPr>
          <a:xfrm>
            <a:off x="14474390" y="2102615"/>
            <a:ext cx="3086100" cy="3086100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3AAE0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14332257" y="3036730"/>
            <a:ext cx="3370365" cy="1048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73"/>
              </a:lnSpc>
            </a:pPr>
            <a:r>
              <a:rPr lang="en-US" sz="3052" b="1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Similar news reports </a:t>
            </a:r>
          </a:p>
        </p:txBody>
      </p:sp>
      <p:grpSp>
        <p:nvGrpSpPr>
          <p:cNvPr id="29" name="Group 29"/>
          <p:cNvGrpSpPr/>
          <p:nvPr/>
        </p:nvGrpSpPr>
        <p:grpSpPr>
          <a:xfrm>
            <a:off x="10568375" y="559565"/>
            <a:ext cx="3086100" cy="3086100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3AAE0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10426243" y="1700074"/>
            <a:ext cx="3370365" cy="578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3"/>
              </a:lnSpc>
            </a:pPr>
            <a:r>
              <a:rPr lang="en-US" sz="3552" b="1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Quotes</a:t>
            </a:r>
          </a:p>
        </p:txBody>
      </p:sp>
      <p:sp>
        <p:nvSpPr>
          <p:cNvPr id="33" name="Freeform 33"/>
          <p:cNvSpPr/>
          <p:nvPr/>
        </p:nvSpPr>
        <p:spPr>
          <a:xfrm>
            <a:off x="15870836" y="9080611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8" y="0"/>
                </a:lnTo>
                <a:lnTo>
                  <a:pt x="2108018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44915" y="177330"/>
            <a:ext cx="14068967" cy="9932339"/>
          </a:xfrm>
          <a:custGeom>
            <a:avLst/>
            <a:gdLst/>
            <a:ahLst/>
            <a:cxnLst/>
            <a:rect l="l" t="t" r="r" b="b"/>
            <a:pathLst>
              <a:path w="14068967" h="9932339">
                <a:moveTo>
                  <a:pt x="0" y="0"/>
                </a:moveTo>
                <a:lnTo>
                  <a:pt x="14068967" y="0"/>
                </a:lnTo>
                <a:lnTo>
                  <a:pt x="14068967" y="9932340"/>
                </a:lnTo>
                <a:lnTo>
                  <a:pt x="0" y="99323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3" r="-799" b="-1572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A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628620" y="8940165"/>
            <a:ext cx="2204085" cy="952348"/>
          </a:xfrm>
          <a:custGeom>
            <a:avLst/>
            <a:gdLst/>
            <a:ahLst/>
            <a:cxnLst/>
            <a:rect l="l" t="t" r="r" b="b"/>
            <a:pathLst>
              <a:path w="2204085" h="952348">
                <a:moveTo>
                  <a:pt x="0" y="0"/>
                </a:moveTo>
                <a:lnTo>
                  <a:pt x="2204085" y="0"/>
                </a:lnTo>
                <a:lnTo>
                  <a:pt x="2204085" y="952348"/>
                </a:lnTo>
                <a:lnTo>
                  <a:pt x="0" y="952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32326" y="6255952"/>
            <a:ext cx="17223348" cy="2040385"/>
            <a:chOff x="0" y="0"/>
            <a:chExt cx="4740535" cy="56159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740535" cy="561593"/>
            </a:xfrm>
            <a:custGeom>
              <a:avLst/>
              <a:gdLst/>
              <a:ahLst/>
              <a:cxnLst/>
              <a:rect l="l" t="t" r="r" b="b"/>
              <a:pathLst>
                <a:path w="4740535" h="561593">
                  <a:moveTo>
                    <a:pt x="0" y="0"/>
                  </a:moveTo>
                  <a:lnTo>
                    <a:pt x="4740535" y="0"/>
                  </a:lnTo>
                  <a:lnTo>
                    <a:pt x="4740535" y="561593"/>
                  </a:lnTo>
                  <a:lnTo>
                    <a:pt x="0" y="56159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740535" cy="6187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1886902" y="2690776"/>
            <a:ext cx="4988351" cy="3742320"/>
          </a:xfrm>
          <a:custGeom>
            <a:avLst/>
            <a:gdLst/>
            <a:ahLst/>
            <a:cxnLst/>
            <a:rect l="l" t="t" r="r" b="b"/>
            <a:pathLst>
              <a:path w="4988351" h="3742320">
                <a:moveTo>
                  <a:pt x="0" y="0"/>
                </a:moveTo>
                <a:lnTo>
                  <a:pt x="4988352" y="0"/>
                </a:lnTo>
                <a:lnTo>
                  <a:pt x="4988352" y="3742320"/>
                </a:lnTo>
                <a:lnTo>
                  <a:pt x="0" y="37423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62274" y="6271171"/>
            <a:ext cx="16852720" cy="1470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63"/>
              </a:lnSpc>
            </a:pPr>
            <a:r>
              <a:rPr lang="en-US" sz="3973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Your news reports need to be balanced, so you will need to interview lots of different people to get different points of view about your story.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189778" y="505278"/>
            <a:ext cx="5363779" cy="1088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449"/>
              </a:lnSpc>
            </a:pPr>
            <a:r>
              <a:rPr lang="en-US" sz="6749" b="1" dirty="0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Let’s discuss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95975" y="1968854"/>
            <a:ext cx="16896049" cy="833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9"/>
              </a:lnSpc>
            </a:pPr>
            <a:r>
              <a:rPr lang="en-US" sz="5149" b="1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Who are you going to interview for your news report?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401098" y="4848225"/>
            <a:ext cx="5485805" cy="1214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82"/>
              </a:lnSpc>
            </a:pPr>
            <a:r>
              <a:rPr lang="en-US" sz="7487" b="1" dirty="0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Remember!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9476" y="266030"/>
            <a:ext cx="16229048" cy="2022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06"/>
              </a:lnSpc>
            </a:pPr>
            <a:r>
              <a:rPr lang="en-US" sz="7147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Extension 1</a:t>
            </a:r>
          </a:p>
          <a:p>
            <a:pPr algn="ctr">
              <a:lnSpc>
                <a:spcPts val="6356"/>
              </a:lnSpc>
            </a:pPr>
            <a:r>
              <a:rPr lang="en-US" sz="454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Complete a risk assessment for your interviews </a:t>
            </a:r>
          </a:p>
        </p:txBody>
      </p:sp>
      <p:sp>
        <p:nvSpPr>
          <p:cNvPr id="3" name="Freeform 3"/>
          <p:cNvSpPr/>
          <p:nvPr/>
        </p:nvSpPr>
        <p:spPr>
          <a:xfrm>
            <a:off x="2362200" y="2628900"/>
            <a:ext cx="13899671" cy="9191157"/>
          </a:xfrm>
          <a:custGeom>
            <a:avLst/>
            <a:gdLst/>
            <a:ahLst/>
            <a:cxnLst/>
            <a:rect l="l" t="t" r="r" b="b"/>
            <a:pathLst>
              <a:path w="13899671" h="9191157">
                <a:moveTo>
                  <a:pt x="0" y="0"/>
                </a:moveTo>
                <a:lnTo>
                  <a:pt x="13899670" y="0"/>
                </a:lnTo>
                <a:lnTo>
                  <a:pt x="13899670" y="9191157"/>
                </a:lnTo>
                <a:lnTo>
                  <a:pt x="0" y="91911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834399" y="266030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7" y="0"/>
                </a:lnTo>
                <a:lnTo>
                  <a:pt x="2108017" y="906447"/>
                </a:lnTo>
                <a:lnTo>
                  <a:pt x="0" y="9064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93969" y="2256345"/>
            <a:ext cx="7790058" cy="5326556"/>
            <a:chOff x="0" y="0"/>
            <a:chExt cx="2144127" cy="14660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44127" cy="1466076"/>
            </a:xfrm>
            <a:custGeom>
              <a:avLst/>
              <a:gdLst/>
              <a:ahLst/>
              <a:cxnLst/>
              <a:rect l="l" t="t" r="r" b="b"/>
              <a:pathLst>
                <a:path w="2144127" h="1466076">
                  <a:moveTo>
                    <a:pt x="0" y="0"/>
                  </a:moveTo>
                  <a:lnTo>
                    <a:pt x="2144127" y="0"/>
                  </a:lnTo>
                  <a:lnTo>
                    <a:pt x="2144127" y="1466076"/>
                  </a:lnTo>
                  <a:lnTo>
                    <a:pt x="0" y="146607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144127" cy="1523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622251" y="7749376"/>
            <a:ext cx="19236329" cy="3086100"/>
            <a:chOff x="0" y="0"/>
            <a:chExt cx="5066358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066358" cy="812800"/>
            </a:xfrm>
            <a:custGeom>
              <a:avLst/>
              <a:gdLst/>
              <a:ahLst/>
              <a:cxnLst/>
              <a:rect l="l" t="t" r="r" b="b"/>
              <a:pathLst>
                <a:path w="5066358" h="812800">
                  <a:moveTo>
                    <a:pt x="0" y="0"/>
                  </a:moveTo>
                  <a:lnTo>
                    <a:pt x="5066358" y="0"/>
                  </a:lnTo>
                  <a:lnTo>
                    <a:pt x="506635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43AAE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5066358" cy="889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-125642" y="7440027"/>
            <a:ext cx="18288000" cy="319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22"/>
              </a:lnSpc>
            </a:pPr>
            <a:endParaRPr/>
          </a:p>
          <a:p>
            <a:pPr algn="ctr">
              <a:lnSpc>
                <a:spcPts val="5022"/>
              </a:lnSpc>
            </a:pPr>
            <a:r>
              <a:rPr lang="en-US" sz="3587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Write out some questions to ask your interviewees. </a:t>
            </a:r>
          </a:p>
          <a:p>
            <a:pPr algn="ctr">
              <a:lnSpc>
                <a:spcPts val="5022"/>
              </a:lnSpc>
            </a:pPr>
            <a:r>
              <a:rPr lang="en-US" sz="3587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Test them out on a partner! Which ones get the best responses, open or closed questions? </a:t>
            </a:r>
          </a:p>
          <a:p>
            <a:pPr algn="l">
              <a:lnSpc>
                <a:spcPts val="5022"/>
              </a:lnSpc>
              <a:spcBef>
                <a:spcPct val="0"/>
              </a:spcBef>
            </a:pPr>
            <a:endParaRPr lang="en-US" sz="3587">
              <a:solidFill>
                <a:srgbClr val="FFFFFF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03834" y="29055"/>
            <a:ext cx="16229048" cy="2022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06"/>
              </a:lnSpc>
            </a:pPr>
            <a:r>
              <a:rPr lang="en-US" sz="7147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Extension 2</a:t>
            </a:r>
          </a:p>
          <a:p>
            <a:pPr algn="ctr">
              <a:lnSpc>
                <a:spcPts val="6356"/>
              </a:lnSpc>
            </a:pPr>
            <a:r>
              <a:rPr lang="en-US" sz="454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Writing interview questions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77330" y="2223587"/>
            <a:ext cx="6023336" cy="856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22"/>
              </a:lnSpc>
            </a:pPr>
            <a:r>
              <a:rPr lang="en-US" sz="4516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Open questions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14093" y="2937585"/>
            <a:ext cx="7149810" cy="1292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can be answered with detailed answers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91958" y="4668241"/>
            <a:ext cx="7913481" cy="25304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“What do you think will happen next?”</a:t>
            </a:r>
          </a:p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“Why do you think that...”</a:t>
            </a:r>
          </a:p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“What do you think of...”</a:t>
            </a:r>
          </a:p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“Can you tell me more?”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9345819" y="2256345"/>
            <a:ext cx="7890764" cy="5326556"/>
            <a:chOff x="0" y="0"/>
            <a:chExt cx="2171845" cy="146607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171845" cy="1466076"/>
            </a:xfrm>
            <a:custGeom>
              <a:avLst/>
              <a:gdLst/>
              <a:ahLst/>
              <a:cxnLst/>
              <a:rect l="l" t="t" r="r" b="b"/>
              <a:pathLst>
                <a:path w="2171845" h="1466076">
                  <a:moveTo>
                    <a:pt x="0" y="0"/>
                  </a:moveTo>
                  <a:lnTo>
                    <a:pt x="2171845" y="0"/>
                  </a:lnTo>
                  <a:lnTo>
                    <a:pt x="2171845" y="1466076"/>
                  </a:lnTo>
                  <a:lnTo>
                    <a:pt x="0" y="146607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2171845" cy="1523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9690572" y="4207699"/>
            <a:ext cx="7442310" cy="3768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“Did you go to school today?”</a:t>
            </a:r>
          </a:p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“Do you like carrots?”</a:t>
            </a:r>
          </a:p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“Do you like the colour blue?”</a:t>
            </a:r>
          </a:p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“Do you think the litter in our </a:t>
            </a:r>
          </a:p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town is  a problem?”</a:t>
            </a:r>
          </a:p>
          <a:p>
            <a:pPr algn="l">
              <a:lnSpc>
                <a:spcPts val="4899"/>
              </a:lnSpc>
            </a:pPr>
            <a:endParaRPr lang="en-US" sz="3499">
              <a:solidFill>
                <a:srgbClr val="000000"/>
              </a:solidFill>
              <a:latin typeface="GH Guardian Headline 1"/>
              <a:ea typeface="GH Guardian Headline 1"/>
              <a:cs typeface="GH Guardian Headline 1"/>
              <a:sym typeface="GH Guardian Headline 1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227683" y="2223587"/>
            <a:ext cx="6023336" cy="856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22"/>
              </a:lnSpc>
            </a:pPr>
            <a:r>
              <a:rPr lang="en-US" sz="4516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Closed questions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397669" y="2937585"/>
            <a:ext cx="7787063" cy="1292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can only be answered with </a:t>
            </a:r>
          </a:p>
          <a:p>
            <a:pPr algn="ctr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“yes” or “no”</a:t>
            </a:r>
          </a:p>
        </p:txBody>
      </p:sp>
      <p:sp>
        <p:nvSpPr>
          <p:cNvPr id="19" name="Freeform 19"/>
          <p:cNvSpPr/>
          <p:nvPr/>
        </p:nvSpPr>
        <p:spPr>
          <a:xfrm>
            <a:off x="15834399" y="266030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7" y="0"/>
                </a:lnTo>
                <a:lnTo>
                  <a:pt x="2108017" y="906447"/>
                </a:lnTo>
                <a:lnTo>
                  <a:pt x="0" y="9064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03834" y="2256345"/>
            <a:ext cx="7790058" cy="5326556"/>
            <a:chOff x="0" y="0"/>
            <a:chExt cx="2144127" cy="14660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44127" cy="1466076"/>
            </a:xfrm>
            <a:custGeom>
              <a:avLst/>
              <a:gdLst/>
              <a:ahLst/>
              <a:cxnLst/>
              <a:rect l="l" t="t" r="r" b="b"/>
              <a:pathLst>
                <a:path w="2144127" h="1466076">
                  <a:moveTo>
                    <a:pt x="0" y="0"/>
                  </a:moveTo>
                  <a:lnTo>
                    <a:pt x="2144127" y="0"/>
                  </a:lnTo>
                  <a:lnTo>
                    <a:pt x="2144127" y="1466076"/>
                  </a:lnTo>
                  <a:lnTo>
                    <a:pt x="0" y="146607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144127" cy="1523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03834" y="-49652"/>
            <a:ext cx="16229048" cy="2022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06"/>
              </a:lnSpc>
            </a:pPr>
            <a:r>
              <a:rPr lang="en-US" sz="7147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Extension 2</a:t>
            </a:r>
          </a:p>
          <a:p>
            <a:pPr algn="ctr">
              <a:lnSpc>
                <a:spcPts val="6356"/>
              </a:lnSpc>
            </a:pPr>
            <a:r>
              <a:rPr lang="en-US" sz="454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Writing interview questions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787195" y="2223587"/>
            <a:ext cx="6023336" cy="856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22"/>
              </a:lnSpc>
            </a:pPr>
            <a:r>
              <a:rPr lang="en-US" sz="4516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Open questions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23958" y="2937585"/>
            <a:ext cx="7149810" cy="1292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can be answered with detailed answers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01823" y="4668241"/>
            <a:ext cx="7913481" cy="25304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“What do you think will happen next?”</a:t>
            </a:r>
          </a:p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“Why do you think that...”</a:t>
            </a:r>
          </a:p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“What do you think of...”</a:t>
            </a:r>
          </a:p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“Can you tell me more?”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9345819" y="2256345"/>
            <a:ext cx="7890764" cy="5326556"/>
            <a:chOff x="0" y="0"/>
            <a:chExt cx="2171845" cy="146607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171845" cy="1466076"/>
            </a:xfrm>
            <a:custGeom>
              <a:avLst/>
              <a:gdLst/>
              <a:ahLst/>
              <a:cxnLst/>
              <a:rect l="l" t="t" r="r" b="b"/>
              <a:pathLst>
                <a:path w="2171845" h="1466076">
                  <a:moveTo>
                    <a:pt x="0" y="0"/>
                  </a:moveTo>
                  <a:lnTo>
                    <a:pt x="2171845" y="0"/>
                  </a:lnTo>
                  <a:lnTo>
                    <a:pt x="2171845" y="1466076"/>
                  </a:lnTo>
                  <a:lnTo>
                    <a:pt x="0" y="146607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2171845" cy="1523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9670480" y="4217639"/>
            <a:ext cx="6764298" cy="3768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“Did you go to school today?”</a:t>
            </a:r>
          </a:p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“Do you like carrots?”</a:t>
            </a:r>
          </a:p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“Do you like the colour blue?”</a:t>
            </a:r>
          </a:p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“Do you think the litter in our town is a problem?”</a:t>
            </a:r>
          </a:p>
          <a:p>
            <a:pPr algn="l">
              <a:lnSpc>
                <a:spcPts val="4899"/>
              </a:lnSpc>
            </a:pPr>
            <a:endParaRPr lang="en-US" sz="3499">
              <a:solidFill>
                <a:srgbClr val="000000"/>
              </a:solidFill>
              <a:latin typeface="GH Guardian Headline 1"/>
              <a:ea typeface="GH Guardian Headline 1"/>
              <a:cs typeface="GH Guardian Headline 1"/>
              <a:sym typeface="GH Guardian Headline 1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0290891" y="2223587"/>
            <a:ext cx="6023336" cy="856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22"/>
              </a:lnSpc>
            </a:pPr>
            <a:r>
              <a:rPr lang="en-US" sz="4516">
                <a:solidFill>
                  <a:srgbClr val="000000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Closed questions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409028" y="2937585"/>
            <a:ext cx="7787063" cy="1292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can only be answered with</a:t>
            </a:r>
          </a:p>
          <a:p>
            <a:pPr algn="ctr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 “yes” or “no”</a:t>
            </a:r>
          </a:p>
        </p:txBody>
      </p:sp>
      <p:sp>
        <p:nvSpPr>
          <p:cNvPr id="15" name="Freeform 15"/>
          <p:cNvSpPr/>
          <p:nvPr/>
        </p:nvSpPr>
        <p:spPr>
          <a:xfrm rot="3070945">
            <a:off x="2961137" y="7241156"/>
            <a:ext cx="2530033" cy="1490419"/>
          </a:xfrm>
          <a:custGeom>
            <a:avLst/>
            <a:gdLst/>
            <a:ahLst/>
            <a:cxnLst/>
            <a:rect l="l" t="t" r="r" b="b"/>
            <a:pathLst>
              <a:path w="2530033" h="1490419">
                <a:moveTo>
                  <a:pt x="0" y="0"/>
                </a:moveTo>
                <a:lnTo>
                  <a:pt x="2530033" y="0"/>
                </a:lnTo>
                <a:lnTo>
                  <a:pt x="2530033" y="1490419"/>
                </a:lnTo>
                <a:lnTo>
                  <a:pt x="0" y="14904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5599747" y="6352777"/>
            <a:ext cx="3781320" cy="3781320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3AAE0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5717346" y="7352951"/>
            <a:ext cx="3663721" cy="19017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4"/>
              </a:lnSpc>
            </a:pPr>
            <a:r>
              <a:rPr lang="en-US" sz="3503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Open questions are best for an interview! </a:t>
            </a:r>
          </a:p>
        </p:txBody>
      </p:sp>
      <p:sp>
        <p:nvSpPr>
          <p:cNvPr id="20" name="Freeform 20"/>
          <p:cNvSpPr/>
          <p:nvPr/>
        </p:nvSpPr>
        <p:spPr>
          <a:xfrm>
            <a:off x="15834399" y="266030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7" y="0"/>
                </a:lnTo>
                <a:lnTo>
                  <a:pt x="2108017" y="906447"/>
                </a:lnTo>
                <a:lnTo>
                  <a:pt x="0" y="9064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62776" y="2326085"/>
            <a:ext cx="17162449" cy="4598766"/>
            <a:chOff x="0" y="0"/>
            <a:chExt cx="4723773" cy="12657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23773" cy="1265759"/>
            </a:xfrm>
            <a:custGeom>
              <a:avLst/>
              <a:gdLst/>
              <a:ahLst/>
              <a:cxnLst/>
              <a:rect l="l" t="t" r="r" b="b"/>
              <a:pathLst>
                <a:path w="4723773" h="1265759">
                  <a:moveTo>
                    <a:pt x="0" y="0"/>
                  </a:moveTo>
                  <a:lnTo>
                    <a:pt x="4723773" y="0"/>
                  </a:lnTo>
                  <a:lnTo>
                    <a:pt x="4723773" y="1265759"/>
                  </a:lnTo>
                  <a:lnTo>
                    <a:pt x="0" y="126575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723773" cy="13229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122825" y="2540836"/>
            <a:ext cx="16127202" cy="4810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 Select the most useful and interesting information from your interviews. </a:t>
            </a:r>
          </a:p>
          <a:p>
            <a:pPr algn="l">
              <a:lnSpc>
                <a:spcPts val="6299"/>
              </a:lnSpc>
            </a:pPr>
            <a:endParaRPr lang="en-US" sz="4499">
              <a:solidFill>
                <a:srgbClr val="000000"/>
              </a:solidFill>
              <a:latin typeface="GH Guardian Headline 1"/>
              <a:ea typeface="GH Guardian Headline 1"/>
              <a:cs typeface="GH Guardian Headline 1"/>
              <a:sym typeface="GH Guardian Headline 1"/>
            </a:endParaRPr>
          </a:p>
          <a:p>
            <a:pPr algn="l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 Write a bank of direct quotes and reported speech to use in the reports.</a:t>
            </a:r>
          </a:p>
          <a:p>
            <a:pPr algn="l">
              <a:lnSpc>
                <a:spcPts val="6299"/>
              </a:lnSpc>
            </a:pPr>
            <a:endParaRPr lang="en-US" sz="4499">
              <a:solidFill>
                <a:srgbClr val="000000"/>
              </a:solidFill>
              <a:latin typeface="GH Guardian Headline 1"/>
              <a:ea typeface="GH Guardian Headline 1"/>
              <a:cs typeface="GH Guardian Headline 1"/>
              <a:sym typeface="GH Guardian Headline 1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6075196" y="5682495"/>
            <a:ext cx="6137607" cy="4604505"/>
          </a:xfrm>
          <a:custGeom>
            <a:avLst/>
            <a:gdLst/>
            <a:ahLst/>
            <a:cxnLst/>
            <a:rect l="l" t="t" r="r" b="b"/>
            <a:pathLst>
              <a:path w="6137607" h="4604505">
                <a:moveTo>
                  <a:pt x="0" y="0"/>
                </a:moveTo>
                <a:lnTo>
                  <a:pt x="6137608" y="0"/>
                </a:lnTo>
                <a:lnTo>
                  <a:pt x="6137608" y="4604505"/>
                </a:lnTo>
                <a:lnTo>
                  <a:pt x="0" y="46045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417600" y="752475"/>
            <a:ext cx="5452801" cy="11574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06"/>
              </a:lnSpc>
            </a:pPr>
            <a:r>
              <a:rPr lang="en-US" sz="7147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Extension 3</a:t>
            </a:r>
          </a:p>
        </p:txBody>
      </p:sp>
      <p:sp>
        <p:nvSpPr>
          <p:cNvPr id="8" name="Freeform 8"/>
          <p:cNvSpPr/>
          <p:nvPr/>
        </p:nvSpPr>
        <p:spPr>
          <a:xfrm>
            <a:off x="15834399" y="266030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7" y="0"/>
                </a:lnTo>
                <a:lnTo>
                  <a:pt x="2108017" y="906447"/>
                </a:lnTo>
                <a:lnTo>
                  <a:pt x="0" y="9064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167907" y="2222367"/>
            <a:ext cx="7952187" cy="3689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94"/>
              </a:lnSpc>
            </a:pPr>
            <a:r>
              <a:rPr lang="en-US" sz="13353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Lesson 10</a:t>
            </a:r>
          </a:p>
          <a:p>
            <a:pPr algn="ctr">
              <a:lnSpc>
                <a:spcPts val="3066"/>
              </a:lnSpc>
            </a:pPr>
            <a:endParaRPr lang="en-US" sz="13353" b="1" dirty="0">
              <a:solidFill>
                <a:srgbClr val="000000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  <a:p>
            <a:pPr algn="ctr">
              <a:lnSpc>
                <a:spcPts val="5096"/>
              </a:lnSpc>
            </a:pPr>
            <a:endParaRPr lang="en-US" sz="13353" b="1" dirty="0">
              <a:solidFill>
                <a:srgbClr val="000000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519806" y="4766581"/>
            <a:ext cx="15248388" cy="1899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30"/>
              </a:lnSpc>
            </a:pPr>
            <a:r>
              <a:rPr lang="en-US" sz="995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Reporting real news stories</a:t>
            </a:r>
          </a:p>
        </p:txBody>
      </p:sp>
      <p:sp>
        <p:nvSpPr>
          <p:cNvPr id="4" name="Freeform 4"/>
          <p:cNvSpPr/>
          <p:nvPr/>
        </p:nvSpPr>
        <p:spPr>
          <a:xfrm>
            <a:off x="15858713" y="8892875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8" y="0"/>
                </a:lnTo>
                <a:lnTo>
                  <a:pt x="2108018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62776" y="2326085"/>
            <a:ext cx="17162449" cy="4598766"/>
            <a:chOff x="0" y="0"/>
            <a:chExt cx="4723773" cy="12657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23773" cy="1265759"/>
            </a:xfrm>
            <a:custGeom>
              <a:avLst/>
              <a:gdLst/>
              <a:ahLst/>
              <a:cxnLst/>
              <a:rect l="l" t="t" r="r" b="b"/>
              <a:pathLst>
                <a:path w="4723773" h="1265759">
                  <a:moveTo>
                    <a:pt x="0" y="0"/>
                  </a:moveTo>
                  <a:lnTo>
                    <a:pt x="4723773" y="0"/>
                  </a:lnTo>
                  <a:lnTo>
                    <a:pt x="4723773" y="1265759"/>
                  </a:lnTo>
                  <a:lnTo>
                    <a:pt x="0" y="126575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723773" cy="13229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122825" y="2512261"/>
            <a:ext cx="16127202" cy="3808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19"/>
              </a:lnSpc>
            </a:pPr>
            <a:r>
              <a:rPr lang="en-US" sz="52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Carry out additional research online, or by visiting somewhere, to find out extra facts and details to include in your report.</a:t>
            </a:r>
          </a:p>
          <a:p>
            <a:pPr algn="ctr">
              <a:lnSpc>
                <a:spcPts val="7419"/>
              </a:lnSpc>
            </a:pPr>
            <a:endParaRPr lang="en-US" sz="5299">
              <a:solidFill>
                <a:srgbClr val="000000"/>
              </a:solidFill>
              <a:latin typeface="GH Guardian Headline 1"/>
              <a:ea typeface="GH Guardian Headline 1"/>
              <a:cs typeface="GH Guardian Headline 1"/>
              <a:sym typeface="GH Guardian Headline 1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6417600" y="5399654"/>
            <a:ext cx="6137607" cy="4604505"/>
          </a:xfrm>
          <a:custGeom>
            <a:avLst/>
            <a:gdLst/>
            <a:ahLst/>
            <a:cxnLst/>
            <a:rect l="l" t="t" r="r" b="b"/>
            <a:pathLst>
              <a:path w="6137607" h="4604505">
                <a:moveTo>
                  <a:pt x="0" y="0"/>
                </a:moveTo>
                <a:lnTo>
                  <a:pt x="6137607" y="0"/>
                </a:lnTo>
                <a:lnTo>
                  <a:pt x="6137607" y="4604505"/>
                </a:lnTo>
                <a:lnTo>
                  <a:pt x="0" y="46045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417600" y="752475"/>
            <a:ext cx="5452801" cy="11574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06"/>
              </a:lnSpc>
            </a:pPr>
            <a:r>
              <a:rPr lang="en-US" sz="7147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Extension 4</a:t>
            </a:r>
          </a:p>
        </p:txBody>
      </p:sp>
      <p:sp>
        <p:nvSpPr>
          <p:cNvPr id="8" name="Freeform 8"/>
          <p:cNvSpPr/>
          <p:nvPr/>
        </p:nvSpPr>
        <p:spPr>
          <a:xfrm>
            <a:off x="15834399" y="266030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7" y="0"/>
                </a:lnTo>
                <a:lnTo>
                  <a:pt x="2108017" y="906447"/>
                </a:lnTo>
                <a:lnTo>
                  <a:pt x="0" y="9064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4075302"/>
            <a:ext cx="16230600" cy="4522935"/>
            <a:chOff x="0" y="0"/>
            <a:chExt cx="4274726" cy="11912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1191226"/>
            </a:xfrm>
            <a:custGeom>
              <a:avLst/>
              <a:gdLst/>
              <a:ahLst/>
              <a:cxnLst/>
              <a:rect l="l" t="t" r="r" b="b"/>
              <a:pathLst>
                <a:path w="4274726" h="1191226">
                  <a:moveTo>
                    <a:pt x="0" y="0"/>
                  </a:moveTo>
                  <a:lnTo>
                    <a:pt x="4274726" y="0"/>
                  </a:lnTo>
                  <a:lnTo>
                    <a:pt x="4274726" y="1191226"/>
                  </a:lnTo>
                  <a:lnTo>
                    <a:pt x="0" y="119122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1248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028700"/>
            <a:ext cx="11038753" cy="1867047"/>
            <a:chOff x="0" y="0"/>
            <a:chExt cx="2907326" cy="4917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907326" cy="491733"/>
            </a:xfrm>
            <a:custGeom>
              <a:avLst/>
              <a:gdLst/>
              <a:ahLst/>
              <a:cxnLst/>
              <a:rect l="l" t="t" r="r" b="b"/>
              <a:pathLst>
                <a:path w="2907326" h="491733">
                  <a:moveTo>
                    <a:pt x="0" y="0"/>
                  </a:moveTo>
                  <a:lnTo>
                    <a:pt x="2907326" y="0"/>
                  </a:lnTo>
                  <a:lnTo>
                    <a:pt x="2907326" y="491733"/>
                  </a:lnTo>
                  <a:lnTo>
                    <a:pt x="0" y="4917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2907326" cy="5488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196480" y="4038570"/>
            <a:ext cx="15895040" cy="4302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499" b="1" dirty="0">
                <a:solidFill>
                  <a:srgbClr val="160F0E"/>
                </a:solidFill>
                <a:latin typeface="GH Guardian Headline 2"/>
                <a:ea typeface="GH Guardian Headline 2"/>
                <a:cs typeface="GH Guardian Headline 2"/>
                <a:sym typeface="GH Guardian Headline 2"/>
              </a:rPr>
              <a:t>Journalist training school</a:t>
            </a:r>
          </a:p>
          <a:p>
            <a:pPr algn="l">
              <a:lnSpc>
                <a:spcPts val="4899"/>
              </a:lnSpc>
            </a:pPr>
            <a:endParaRPr lang="en-US" sz="4499" dirty="0">
              <a:solidFill>
                <a:srgbClr val="160F0E"/>
              </a:solidFill>
              <a:latin typeface="GH Guardian Headline 2"/>
              <a:ea typeface="GH Guardian Headline 2"/>
              <a:cs typeface="GH Guardian Headline 2"/>
              <a:sym typeface="GH Guardian Headline 2"/>
            </a:endParaRPr>
          </a:p>
          <a:p>
            <a:pPr algn="l">
              <a:lnSpc>
                <a:spcPts val="5599"/>
              </a:lnSpc>
            </a:pPr>
            <a:r>
              <a:rPr lang="en-US" sz="3999" dirty="0">
                <a:solidFill>
                  <a:srgbClr val="160F0E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Journalists must find interesting and newsworthy stories to report. They also have a responsibility to be fair to the people in their stories. When planning their reports, journalists should always consider how to make them truthful and balanced.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96480" y="1182760"/>
            <a:ext cx="10601525" cy="1455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  <a:spcBef>
                <a:spcPct val="0"/>
              </a:spcBef>
            </a:pPr>
            <a:r>
              <a:rPr lang="en-US" sz="4500" b="1" dirty="0">
                <a:solidFill>
                  <a:srgbClr val="160F0E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Learning objective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160F0E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To identify and plan a real news story to report</a:t>
            </a:r>
          </a:p>
        </p:txBody>
      </p:sp>
      <p:sp>
        <p:nvSpPr>
          <p:cNvPr id="10" name="Freeform 10"/>
          <p:cNvSpPr/>
          <p:nvPr/>
        </p:nvSpPr>
        <p:spPr>
          <a:xfrm>
            <a:off x="10162560" y="601842"/>
            <a:ext cx="7068527" cy="4094449"/>
          </a:xfrm>
          <a:custGeom>
            <a:avLst/>
            <a:gdLst/>
            <a:ahLst/>
            <a:cxnLst/>
            <a:rect l="l" t="t" r="r" b="b"/>
            <a:pathLst>
              <a:path w="7068527" h="4094449">
                <a:moveTo>
                  <a:pt x="0" y="0"/>
                </a:moveTo>
                <a:lnTo>
                  <a:pt x="7068527" y="0"/>
                </a:lnTo>
                <a:lnTo>
                  <a:pt x="7068527" y="4094449"/>
                </a:lnTo>
                <a:lnTo>
                  <a:pt x="0" y="40944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817" t="-30138" r="-6197" b="-17527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5858713" y="9001243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8" y="0"/>
                </a:lnTo>
                <a:lnTo>
                  <a:pt x="2108018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93942" y="3366306"/>
            <a:ext cx="17093112" cy="3182468"/>
            <a:chOff x="0" y="0"/>
            <a:chExt cx="4501889" cy="8381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01890" cy="838181"/>
            </a:xfrm>
            <a:custGeom>
              <a:avLst/>
              <a:gdLst/>
              <a:ahLst/>
              <a:cxnLst/>
              <a:rect l="l" t="t" r="r" b="b"/>
              <a:pathLst>
                <a:path w="4501890" h="838181">
                  <a:moveTo>
                    <a:pt x="0" y="0"/>
                  </a:moveTo>
                  <a:lnTo>
                    <a:pt x="4501890" y="0"/>
                  </a:lnTo>
                  <a:lnTo>
                    <a:pt x="4501890" y="838181"/>
                  </a:lnTo>
                  <a:lnTo>
                    <a:pt x="0" y="83818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4501889" cy="9143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93942" y="2038627"/>
            <a:ext cx="6122658" cy="885531"/>
            <a:chOff x="0" y="0"/>
            <a:chExt cx="1612552" cy="23322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612552" cy="233226"/>
            </a:xfrm>
            <a:custGeom>
              <a:avLst/>
              <a:gdLst/>
              <a:ahLst/>
              <a:cxnLst/>
              <a:rect l="l" t="t" r="r" b="b"/>
              <a:pathLst>
                <a:path w="1612552" h="233226">
                  <a:moveTo>
                    <a:pt x="0" y="0"/>
                  </a:moveTo>
                  <a:lnTo>
                    <a:pt x="1612552" y="0"/>
                  </a:lnTo>
                  <a:lnTo>
                    <a:pt x="1612552" y="233226"/>
                  </a:lnTo>
                  <a:lnTo>
                    <a:pt x="0" y="23322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1612552" cy="3094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452007" y="2752708"/>
            <a:ext cx="17383987" cy="4057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29"/>
              </a:lnSpc>
            </a:pPr>
            <a:endParaRPr/>
          </a:p>
          <a:p>
            <a:pPr marL="971550" lvl="1" indent="-485775" algn="l">
              <a:lnSpc>
                <a:spcPts val="6299"/>
              </a:lnSpc>
              <a:buFont typeface="Arial"/>
              <a:buChar char="•"/>
            </a:pPr>
            <a:r>
              <a:rPr lang="en-US" sz="450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Explain what bias means</a:t>
            </a:r>
          </a:p>
          <a:p>
            <a:pPr marL="971550" lvl="1" indent="-485775" algn="l">
              <a:lnSpc>
                <a:spcPts val="6299"/>
              </a:lnSpc>
              <a:buFont typeface="Arial"/>
              <a:buChar char="•"/>
            </a:pPr>
            <a:r>
              <a:rPr lang="en-US" sz="450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Identify examples of biased language in a news report</a:t>
            </a:r>
          </a:p>
          <a:p>
            <a:pPr marL="971550" lvl="1" indent="-485775" algn="l">
              <a:lnSpc>
                <a:spcPts val="6299"/>
              </a:lnSpc>
              <a:buFont typeface="Arial"/>
              <a:buChar char="•"/>
            </a:pPr>
            <a:r>
              <a:rPr lang="en-US" sz="4500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Evaluate how a writer uses language to influence their reader</a:t>
            </a:r>
          </a:p>
          <a:p>
            <a:pPr algn="l">
              <a:lnSpc>
                <a:spcPts val="6329"/>
              </a:lnSpc>
            </a:pPr>
            <a:endParaRPr lang="en-US" sz="4500">
              <a:solidFill>
                <a:srgbClr val="000000"/>
              </a:solidFill>
              <a:latin typeface="GH Guardian Headline 1"/>
              <a:ea typeface="GH Guardian Headline 1"/>
              <a:cs typeface="GH Guardian Headline 1"/>
              <a:sym typeface="GH Guardian Headline 1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6075196" y="5950775"/>
            <a:ext cx="6137607" cy="4604505"/>
          </a:xfrm>
          <a:custGeom>
            <a:avLst/>
            <a:gdLst/>
            <a:ahLst/>
            <a:cxnLst/>
            <a:rect l="l" t="t" r="r" b="b"/>
            <a:pathLst>
              <a:path w="6137607" h="4604505">
                <a:moveTo>
                  <a:pt x="0" y="0"/>
                </a:moveTo>
                <a:lnTo>
                  <a:pt x="6137608" y="0"/>
                </a:lnTo>
                <a:lnTo>
                  <a:pt x="6137608" y="4604505"/>
                </a:lnTo>
                <a:lnTo>
                  <a:pt x="0" y="46045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864967" y="2038627"/>
            <a:ext cx="6077163" cy="799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26"/>
              </a:lnSpc>
            </a:pPr>
            <a:r>
              <a:rPr lang="en-US" sz="4947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Learning outcomes:</a:t>
            </a:r>
          </a:p>
        </p:txBody>
      </p:sp>
      <p:sp>
        <p:nvSpPr>
          <p:cNvPr id="11" name="Freeform 11"/>
          <p:cNvSpPr/>
          <p:nvPr/>
        </p:nvSpPr>
        <p:spPr>
          <a:xfrm>
            <a:off x="15937315" y="9096277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7" y="0"/>
                </a:lnTo>
                <a:lnTo>
                  <a:pt x="2108017" y="906448"/>
                </a:lnTo>
                <a:lnTo>
                  <a:pt x="0" y="9064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45571" y="869507"/>
            <a:ext cx="6759018" cy="928181"/>
            <a:chOff x="0" y="0"/>
            <a:chExt cx="1780153" cy="2444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80153" cy="244459"/>
            </a:xfrm>
            <a:custGeom>
              <a:avLst/>
              <a:gdLst/>
              <a:ahLst/>
              <a:cxnLst/>
              <a:rect l="l" t="t" r="r" b="b"/>
              <a:pathLst>
                <a:path w="1780153" h="244459">
                  <a:moveTo>
                    <a:pt x="0" y="0"/>
                  </a:moveTo>
                  <a:lnTo>
                    <a:pt x="1780153" y="0"/>
                  </a:lnTo>
                  <a:lnTo>
                    <a:pt x="1780153" y="244459"/>
                  </a:lnTo>
                  <a:lnTo>
                    <a:pt x="0" y="24445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780153" cy="3206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837484" y="397543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8"/>
                </a:lnTo>
                <a:lnTo>
                  <a:pt x="0" y="9439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802888" y="869507"/>
            <a:ext cx="6444384" cy="2815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Finding a news story</a:t>
            </a:r>
          </a:p>
          <a:p>
            <a:pPr algn="l">
              <a:lnSpc>
                <a:spcPts val="7976"/>
              </a:lnSpc>
            </a:pPr>
            <a:endParaRPr lang="en-US" sz="4950" b="1" dirty="0">
              <a:solidFill>
                <a:srgbClr val="000000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  <a:p>
            <a:pPr algn="l">
              <a:lnSpc>
                <a:spcPts val="7976"/>
              </a:lnSpc>
            </a:pPr>
            <a:endParaRPr lang="en-US" sz="4950" b="1" dirty="0">
              <a:solidFill>
                <a:srgbClr val="000000"/>
              </a:solidFill>
              <a:latin typeface="GH Guardian Headline 3"/>
              <a:ea typeface="GH Guardian Headline 3"/>
              <a:cs typeface="GH Guardian Headline 3"/>
              <a:sym typeface="GH Guardian Headline 3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2000208" y="2300478"/>
            <a:ext cx="13837276" cy="4121224"/>
            <a:chOff x="0" y="0"/>
            <a:chExt cx="3644385" cy="108542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644385" cy="1085425"/>
            </a:xfrm>
            <a:custGeom>
              <a:avLst/>
              <a:gdLst/>
              <a:ahLst/>
              <a:cxnLst/>
              <a:rect l="l" t="t" r="r" b="b"/>
              <a:pathLst>
                <a:path w="3644385" h="1085425">
                  <a:moveTo>
                    <a:pt x="0" y="0"/>
                  </a:moveTo>
                  <a:lnTo>
                    <a:pt x="3644385" y="0"/>
                  </a:lnTo>
                  <a:lnTo>
                    <a:pt x="3644385" y="1085425"/>
                  </a:lnTo>
                  <a:lnTo>
                    <a:pt x="0" y="108542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3644385" cy="11425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6019800" y="5702626"/>
            <a:ext cx="4724400" cy="5001773"/>
          </a:xfrm>
          <a:custGeom>
            <a:avLst/>
            <a:gdLst/>
            <a:ahLst/>
            <a:cxnLst/>
            <a:rect l="l" t="t" r="r" b="b"/>
            <a:pathLst>
              <a:path w="4914101" h="5255120">
                <a:moveTo>
                  <a:pt x="0" y="0"/>
                </a:moveTo>
                <a:lnTo>
                  <a:pt x="4914102" y="0"/>
                </a:lnTo>
                <a:lnTo>
                  <a:pt x="4914102" y="5255120"/>
                </a:lnTo>
                <a:lnTo>
                  <a:pt x="0" y="52551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000208" y="2840265"/>
            <a:ext cx="13436150" cy="287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Your first step is to find a suitable news story to report on! This could be a local issue affecting your school or something happening in your local community or area. 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Mindmap some ideas with a partner or group.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3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85372" y="177224"/>
            <a:ext cx="4742362" cy="928181"/>
            <a:chOff x="0" y="0"/>
            <a:chExt cx="1249017" cy="2444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9017" cy="244459"/>
            </a:xfrm>
            <a:custGeom>
              <a:avLst/>
              <a:gdLst/>
              <a:ahLst/>
              <a:cxnLst/>
              <a:rect l="l" t="t" r="r" b="b"/>
              <a:pathLst>
                <a:path w="1249017" h="244459">
                  <a:moveTo>
                    <a:pt x="0" y="0"/>
                  </a:moveTo>
                  <a:lnTo>
                    <a:pt x="1249017" y="0"/>
                  </a:lnTo>
                  <a:lnTo>
                    <a:pt x="1249017" y="244459"/>
                  </a:lnTo>
                  <a:lnTo>
                    <a:pt x="0" y="24445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249017" cy="3206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72353" y="1392520"/>
            <a:ext cx="17143294" cy="8302521"/>
            <a:chOff x="0" y="0"/>
            <a:chExt cx="4515106" cy="218667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515106" cy="2186672"/>
            </a:xfrm>
            <a:custGeom>
              <a:avLst/>
              <a:gdLst/>
              <a:ahLst/>
              <a:cxnLst/>
              <a:rect l="l" t="t" r="r" b="b"/>
              <a:pathLst>
                <a:path w="4515106" h="2186672">
                  <a:moveTo>
                    <a:pt x="0" y="0"/>
                  </a:moveTo>
                  <a:lnTo>
                    <a:pt x="4515106" y="0"/>
                  </a:lnTo>
                  <a:lnTo>
                    <a:pt x="4515106" y="2186672"/>
                  </a:lnTo>
                  <a:lnTo>
                    <a:pt x="0" y="218667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4515106" cy="22628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1122149" y="5175451"/>
            <a:ext cx="7358225" cy="4414935"/>
          </a:xfrm>
          <a:custGeom>
            <a:avLst/>
            <a:gdLst/>
            <a:ahLst/>
            <a:cxnLst/>
            <a:rect l="l" t="t" r="r" b="b"/>
            <a:pathLst>
              <a:path w="7358225" h="4414935">
                <a:moveTo>
                  <a:pt x="0" y="0"/>
                </a:moveTo>
                <a:lnTo>
                  <a:pt x="7358225" y="0"/>
                </a:lnTo>
                <a:lnTo>
                  <a:pt x="7358225" y="4414935"/>
                </a:lnTo>
                <a:lnTo>
                  <a:pt x="0" y="44149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64555" y="190212"/>
            <a:ext cx="4183995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News criteria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956552" y="1421461"/>
            <a:ext cx="3591195" cy="11684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77"/>
              </a:lnSpc>
            </a:pPr>
            <a:r>
              <a:rPr lang="en-US" sz="7198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Subject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039059" y="2782373"/>
            <a:ext cx="5208798" cy="763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53"/>
              </a:lnSpc>
            </a:pPr>
            <a:r>
              <a:rPr lang="en-US" sz="3966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Who is the story about?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516623" y="3993288"/>
            <a:ext cx="6701269" cy="3389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19"/>
              </a:lnSpc>
            </a:pPr>
            <a:r>
              <a:rPr lang="en-US" sz="37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A story is  more newsworthy if it is about lots of people, an important/ famous person or a surprising person (eg young, old, from the local area).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744200" y="1402817"/>
            <a:ext cx="4987379" cy="11684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77"/>
              </a:lnSpc>
            </a:pPr>
            <a:r>
              <a:rPr lang="en-US" sz="7198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Surprising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957928" y="2782373"/>
            <a:ext cx="6712091" cy="763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53"/>
              </a:lnSpc>
            </a:pPr>
            <a:r>
              <a:rPr lang="en-US" sz="3966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Will the story surprise people?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187139" y="3993288"/>
            <a:ext cx="6701269" cy="3389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19"/>
              </a:lnSpc>
            </a:pPr>
            <a:r>
              <a:rPr lang="en-US" sz="37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A story is more newsworthy if it is unexpexted or surprising, or if it informs people about something they didn’t already know. </a:t>
            </a:r>
          </a:p>
        </p:txBody>
      </p:sp>
      <p:sp>
        <p:nvSpPr>
          <p:cNvPr id="16" name="Freeform 16"/>
          <p:cNvSpPr/>
          <p:nvPr/>
        </p:nvSpPr>
        <p:spPr>
          <a:xfrm>
            <a:off x="15834399" y="266030"/>
            <a:ext cx="2108018" cy="906448"/>
          </a:xfrm>
          <a:custGeom>
            <a:avLst/>
            <a:gdLst/>
            <a:ahLst/>
            <a:cxnLst/>
            <a:rect l="l" t="t" r="r" b="b"/>
            <a:pathLst>
              <a:path w="2108018" h="906448">
                <a:moveTo>
                  <a:pt x="0" y="0"/>
                </a:moveTo>
                <a:lnTo>
                  <a:pt x="2108017" y="0"/>
                </a:lnTo>
                <a:lnTo>
                  <a:pt x="2108017" y="906447"/>
                </a:lnTo>
                <a:lnTo>
                  <a:pt x="0" y="9064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A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85372" y="177224"/>
            <a:ext cx="4742362" cy="928181"/>
            <a:chOff x="0" y="0"/>
            <a:chExt cx="1249017" cy="2444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9017" cy="244459"/>
            </a:xfrm>
            <a:custGeom>
              <a:avLst/>
              <a:gdLst/>
              <a:ahLst/>
              <a:cxnLst/>
              <a:rect l="l" t="t" r="r" b="b"/>
              <a:pathLst>
                <a:path w="1249017" h="244459">
                  <a:moveTo>
                    <a:pt x="0" y="0"/>
                  </a:moveTo>
                  <a:lnTo>
                    <a:pt x="1249017" y="0"/>
                  </a:lnTo>
                  <a:lnTo>
                    <a:pt x="1249017" y="244459"/>
                  </a:lnTo>
                  <a:lnTo>
                    <a:pt x="0" y="24445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249017" cy="3206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85372" y="1287864"/>
            <a:ext cx="17143294" cy="8302521"/>
            <a:chOff x="0" y="0"/>
            <a:chExt cx="4515106" cy="218667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515106" cy="2186672"/>
            </a:xfrm>
            <a:custGeom>
              <a:avLst/>
              <a:gdLst/>
              <a:ahLst/>
              <a:cxnLst/>
              <a:rect l="l" t="t" r="r" b="b"/>
              <a:pathLst>
                <a:path w="4515106" h="2186672">
                  <a:moveTo>
                    <a:pt x="0" y="0"/>
                  </a:moveTo>
                  <a:lnTo>
                    <a:pt x="4515106" y="0"/>
                  </a:lnTo>
                  <a:lnTo>
                    <a:pt x="4515106" y="2186672"/>
                  </a:lnTo>
                  <a:lnTo>
                    <a:pt x="0" y="218667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4515106" cy="22628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1122149" y="5175451"/>
            <a:ext cx="7358225" cy="4414935"/>
          </a:xfrm>
          <a:custGeom>
            <a:avLst/>
            <a:gdLst/>
            <a:ahLst/>
            <a:cxnLst/>
            <a:rect l="l" t="t" r="r" b="b"/>
            <a:pathLst>
              <a:path w="7358225" h="4414935">
                <a:moveTo>
                  <a:pt x="0" y="0"/>
                </a:moveTo>
                <a:lnTo>
                  <a:pt x="7358225" y="0"/>
                </a:lnTo>
                <a:lnTo>
                  <a:pt x="7358225" y="4414935"/>
                </a:lnTo>
                <a:lnTo>
                  <a:pt x="0" y="44149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09276" y="159616"/>
            <a:ext cx="4294554" cy="799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30"/>
              </a:lnSpc>
            </a:pPr>
            <a:r>
              <a:rPr lang="en-US" sz="4950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News criteria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392251" y="1422411"/>
            <a:ext cx="2606205" cy="11684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77"/>
              </a:lnSpc>
            </a:pPr>
            <a:r>
              <a:rPr lang="en-US" sz="7198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Place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49354" y="2782373"/>
            <a:ext cx="6388208" cy="763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53"/>
              </a:lnSpc>
            </a:pPr>
            <a:r>
              <a:rPr lang="en-US" sz="3966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Where did the story happen?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59861" y="3774592"/>
            <a:ext cx="7392975" cy="4556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88"/>
              </a:lnSpc>
            </a:pPr>
            <a:r>
              <a:rPr lang="en-US" sz="4277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A story is most newsworthy to the people closest to it. A story happening in your area will probably be more interesting to you than to people living in another town/ region/ country.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289545" y="1487228"/>
            <a:ext cx="2274637" cy="1168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7"/>
              </a:lnSpc>
            </a:pPr>
            <a:r>
              <a:rPr lang="en-US" sz="7198" b="1" dirty="0">
                <a:solidFill>
                  <a:srgbClr val="000000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Time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190665" y="2866785"/>
            <a:ext cx="6246618" cy="763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53"/>
              </a:lnSpc>
            </a:pPr>
            <a:r>
              <a:rPr lang="en-US" sz="3966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When did the story happen?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187139" y="4077699"/>
            <a:ext cx="7072161" cy="2056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19"/>
              </a:lnSpc>
            </a:pPr>
            <a:r>
              <a:rPr lang="en-US" sz="37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A story is more newsworthy if it ihas only just happened or if it is the first time it has happened. </a:t>
            </a:r>
          </a:p>
        </p:txBody>
      </p:sp>
      <p:sp>
        <p:nvSpPr>
          <p:cNvPr id="16" name="Freeform 16"/>
          <p:cNvSpPr/>
          <p:nvPr/>
        </p:nvSpPr>
        <p:spPr>
          <a:xfrm>
            <a:off x="15865604" y="266030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1" r="-101"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843931" y="364181"/>
            <a:ext cx="2190750" cy="943928"/>
          </a:xfrm>
          <a:custGeom>
            <a:avLst/>
            <a:gdLst/>
            <a:ahLst/>
            <a:cxnLst/>
            <a:rect l="l" t="t" r="r" b="b"/>
            <a:pathLst>
              <a:path w="2190750" h="943928">
                <a:moveTo>
                  <a:pt x="0" y="0"/>
                </a:moveTo>
                <a:lnTo>
                  <a:pt x="2190750" y="0"/>
                </a:lnTo>
                <a:lnTo>
                  <a:pt x="2190750" y="943927"/>
                </a:lnTo>
                <a:lnTo>
                  <a:pt x="0" y="9439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" r="-101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2287494"/>
            <a:ext cx="15910606" cy="6273971"/>
            <a:chOff x="0" y="0"/>
            <a:chExt cx="4190448" cy="165240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190448" cy="1652404"/>
            </a:xfrm>
            <a:custGeom>
              <a:avLst/>
              <a:gdLst/>
              <a:ahLst/>
              <a:cxnLst/>
              <a:rect l="l" t="t" r="r" b="b"/>
              <a:pathLst>
                <a:path w="4190448" h="1652404">
                  <a:moveTo>
                    <a:pt x="0" y="0"/>
                  </a:moveTo>
                  <a:lnTo>
                    <a:pt x="4190448" y="0"/>
                  </a:lnTo>
                  <a:lnTo>
                    <a:pt x="4190448" y="1652404"/>
                  </a:lnTo>
                  <a:lnTo>
                    <a:pt x="0" y="165240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190448" cy="17095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263856" y="2423074"/>
            <a:ext cx="15418084" cy="7398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83"/>
              </a:lnSpc>
            </a:pPr>
            <a:r>
              <a:rPr lang="en-US" sz="4631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Let’s discuss our ideas! Think about: </a:t>
            </a:r>
          </a:p>
          <a:p>
            <a:pPr algn="l">
              <a:lnSpc>
                <a:spcPts val="6483"/>
              </a:lnSpc>
            </a:pPr>
            <a:endParaRPr lang="en-US" sz="4631">
              <a:solidFill>
                <a:srgbClr val="000000"/>
              </a:solidFill>
              <a:latin typeface="GH Guardian Headline 1"/>
              <a:ea typeface="GH Guardian Headline 1"/>
              <a:cs typeface="GH Guardian Headline 1"/>
              <a:sym typeface="GH Guardian Headline 1"/>
            </a:endParaRPr>
          </a:p>
          <a:p>
            <a:pPr marL="999877" lvl="1" indent="-499938" algn="l">
              <a:lnSpc>
                <a:spcPts val="6483"/>
              </a:lnSpc>
              <a:buFont typeface="Arial"/>
              <a:buChar char="•"/>
            </a:pPr>
            <a:r>
              <a:rPr lang="en-US" sz="4631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Is this an interesting story for our audience? </a:t>
            </a:r>
          </a:p>
          <a:p>
            <a:pPr marL="999877" lvl="1" indent="-499938" algn="l">
              <a:lnSpc>
                <a:spcPts val="6483"/>
              </a:lnSpc>
              <a:buFont typeface="Arial"/>
              <a:buChar char="•"/>
            </a:pPr>
            <a:r>
              <a:rPr lang="en-US" sz="4631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What is this story informing our audience about? </a:t>
            </a:r>
          </a:p>
          <a:p>
            <a:pPr marL="999877" lvl="1" indent="-499938" algn="l">
              <a:lnSpc>
                <a:spcPts val="6483"/>
              </a:lnSpc>
              <a:buFont typeface="Arial"/>
              <a:buChar char="•"/>
            </a:pPr>
            <a:r>
              <a:rPr lang="en-US" sz="4631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Is this story fair to share; will the people involved be happy for us to share this information? </a:t>
            </a:r>
          </a:p>
          <a:p>
            <a:pPr marL="999877" lvl="1" indent="-499938" algn="l">
              <a:lnSpc>
                <a:spcPts val="6483"/>
              </a:lnSpc>
              <a:buFont typeface="Arial"/>
              <a:buChar char="•"/>
            </a:pPr>
            <a:r>
              <a:rPr lang="en-US" sz="4631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Will we be able to report this story in a balanced way?</a:t>
            </a:r>
          </a:p>
          <a:p>
            <a:pPr algn="l">
              <a:lnSpc>
                <a:spcPts val="6483"/>
              </a:lnSpc>
            </a:pPr>
            <a:endParaRPr lang="en-US" sz="4631">
              <a:solidFill>
                <a:srgbClr val="000000"/>
              </a:solidFill>
              <a:latin typeface="GH Guardian Headline 1"/>
              <a:ea typeface="GH Guardian Headline 1"/>
              <a:cs typeface="GH Guardian Headline 1"/>
              <a:sym typeface="GH Guardian Headline 1"/>
            </a:endParaRPr>
          </a:p>
          <a:p>
            <a:pPr algn="l">
              <a:lnSpc>
                <a:spcPts val="6483"/>
              </a:lnSpc>
              <a:spcBef>
                <a:spcPct val="0"/>
              </a:spcBef>
            </a:pPr>
            <a:endParaRPr lang="en-US" sz="4631">
              <a:solidFill>
                <a:srgbClr val="000000"/>
              </a:solidFill>
              <a:latin typeface="GH Guardian Headline 1"/>
              <a:ea typeface="GH Guardian Headline 1"/>
              <a:cs typeface="GH Guardian Headline 1"/>
              <a:sym typeface="GH Guardian Headline 1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263856" y="598020"/>
            <a:ext cx="5585987" cy="1017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74"/>
              </a:lnSpc>
            </a:pPr>
            <a:r>
              <a:rPr lang="en-US" sz="6267" b="1" dirty="0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Sharing ideas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43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656538" y="8940165"/>
            <a:ext cx="2204085" cy="952348"/>
          </a:xfrm>
          <a:custGeom>
            <a:avLst/>
            <a:gdLst/>
            <a:ahLst/>
            <a:cxnLst/>
            <a:rect l="l" t="t" r="r" b="b"/>
            <a:pathLst>
              <a:path w="2204085" h="952348">
                <a:moveTo>
                  <a:pt x="0" y="0"/>
                </a:moveTo>
                <a:lnTo>
                  <a:pt x="2204085" y="0"/>
                </a:lnTo>
                <a:lnTo>
                  <a:pt x="2204085" y="952348"/>
                </a:lnTo>
                <a:lnTo>
                  <a:pt x="0" y="952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253998" y="2432229"/>
            <a:ext cx="16005302" cy="3476382"/>
            <a:chOff x="0" y="0"/>
            <a:chExt cx="4215388" cy="91559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15388" cy="915590"/>
            </a:xfrm>
            <a:custGeom>
              <a:avLst/>
              <a:gdLst/>
              <a:ahLst/>
              <a:cxnLst/>
              <a:rect l="l" t="t" r="r" b="b"/>
              <a:pathLst>
                <a:path w="4215388" h="915590">
                  <a:moveTo>
                    <a:pt x="0" y="0"/>
                  </a:moveTo>
                  <a:lnTo>
                    <a:pt x="4215388" y="0"/>
                  </a:lnTo>
                  <a:lnTo>
                    <a:pt x="4215388" y="915590"/>
                  </a:lnTo>
                  <a:lnTo>
                    <a:pt x="0" y="91559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215388" cy="972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5300335" y="5768117"/>
            <a:ext cx="7971340" cy="4908445"/>
          </a:xfrm>
          <a:custGeom>
            <a:avLst/>
            <a:gdLst/>
            <a:ahLst/>
            <a:cxnLst/>
            <a:rect l="l" t="t" r="r" b="b"/>
            <a:pathLst>
              <a:path w="7971340" h="4908445">
                <a:moveTo>
                  <a:pt x="0" y="0"/>
                </a:moveTo>
                <a:lnTo>
                  <a:pt x="7971340" y="0"/>
                </a:lnTo>
                <a:lnTo>
                  <a:pt x="7971340" y="4908445"/>
                </a:lnTo>
                <a:lnTo>
                  <a:pt x="0" y="49084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151" t="-35156" r="-65249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298070" y="650619"/>
            <a:ext cx="9427993" cy="972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FFFFFF"/>
                </a:solidFill>
                <a:latin typeface="GH Guardian Headline 3"/>
                <a:ea typeface="GH Guardian Headline 3"/>
                <a:cs typeface="GH Guardian Headline 3"/>
                <a:sym typeface="GH Guardian Headline 3"/>
              </a:rPr>
              <a:t>Choosing your final story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451819" y="2391747"/>
            <a:ext cx="13204719" cy="3376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79"/>
              </a:lnSpc>
            </a:pPr>
            <a:r>
              <a:rPr lang="en-US" sz="46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Write down what you have chosen for your final news story.</a:t>
            </a:r>
          </a:p>
          <a:p>
            <a:pPr algn="ctr">
              <a:lnSpc>
                <a:spcPts val="6579"/>
              </a:lnSpc>
            </a:pPr>
            <a:endParaRPr lang="en-US" sz="4699">
              <a:solidFill>
                <a:srgbClr val="000000"/>
              </a:solidFill>
              <a:latin typeface="GH Guardian Headline 1"/>
              <a:ea typeface="GH Guardian Headline 1"/>
              <a:cs typeface="GH Guardian Headline 1"/>
              <a:sym typeface="GH Guardian Headline 1"/>
            </a:endParaRPr>
          </a:p>
          <a:p>
            <a:pPr algn="ctr">
              <a:lnSpc>
                <a:spcPts val="6579"/>
              </a:lnSpc>
              <a:spcBef>
                <a:spcPct val="0"/>
              </a:spcBef>
            </a:pPr>
            <a:r>
              <a:rPr lang="en-US" sz="4699">
                <a:solidFill>
                  <a:srgbClr val="000000"/>
                </a:solidFill>
                <a:latin typeface="GH Guardian Headline 1"/>
                <a:ea typeface="GH Guardian Headline 1"/>
                <a:cs typeface="GH Guardian Headline 1"/>
                <a:sym typeface="GH Guardian Headline 1"/>
              </a:rPr>
              <a:t>Now your real work as a journalist begins!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943</Words>
  <Application>Microsoft Macintosh PowerPoint</Application>
  <PresentationFormat>Custom</PresentationFormat>
  <Paragraphs>136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GH Guardian Headline 3</vt:lpstr>
      <vt:lpstr>House Slant</vt:lpstr>
      <vt:lpstr>GH Guardian Headline 2</vt:lpstr>
      <vt:lpstr>Calibri</vt:lpstr>
      <vt:lpstr>Arial</vt:lpstr>
      <vt:lpstr>GH Guardian Headline 1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10: Reporting real news stories</dc:title>
  <cp:lastModifiedBy>Microsoft Office User</cp:lastModifiedBy>
  <cp:revision>2</cp:revision>
  <dcterms:created xsi:type="dcterms:W3CDTF">2006-08-16T00:00:00Z</dcterms:created>
  <dcterms:modified xsi:type="dcterms:W3CDTF">2026-08-04T08:29:18Z</dcterms:modified>
  <dc:identifier>DAHNAtCtzdg</dc:identifier>
</cp:coreProperties>
</file>