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GH Guardian Headline 1" pitchFamily="2" charset="0"/>
      <p:regular r:id="rId30"/>
      <p:bold r:id="rId31"/>
      <p:italic r:id="rId32"/>
      <p:boldItalic r:id="rId33"/>
    </p:embeddedFont>
    <p:embeddedFont>
      <p:font typeface="GH Guardian Headline 2" pitchFamily="2" charset="0"/>
      <p:regular r:id="rId34"/>
      <p:bold r:id="rId35"/>
      <p:italic r:id="rId36"/>
      <p:boldItalic r:id="rId37"/>
    </p:embeddedFont>
    <p:embeddedFont>
      <p:font typeface="GH Guardian Headline 3" pitchFamily="2" charset="0"/>
      <p:regular r:id="rId38"/>
      <p:bold r:id="rId39"/>
      <p:italic r:id="rId40"/>
      <p:boldItalic r:id="rId41"/>
    </p:embeddedFont>
    <p:embeddedFont>
      <p:font typeface="House Slant" panose="03060602040402030204" pitchFamily="66" charset="77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01" autoAdjust="0"/>
    <p:restoredTop sz="94640" autoAdjust="0"/>
  </p:normalViewPr>
  <p:slideViewPr>
    <p:cSldViewPr>
      <p:cViewPr varScale="1">
        <p:scale>
          <a:sx n="72" d="100"/>
          <a:sy n="72" d="100"/>
        </p:scale>
        <p:origin x="272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Pupils sort the headlines into ‘news’ or ‘not news’, considering the reasons for their choices. </a:t>
            </a:r>
          </a:p>
          <a:p>
            <a:endParaRPr lang="en-US"/>
          </a:p>
          <a:p>
            <a:r>
              <a:rPr lang="en-US"/>
              <a:t>• What counted as news and why? </a:t>
            </a:r>
          </a:p>
          <a:p>
            <a:r>
              <a:rPr lang="en-US"/>
              <a:t>• What didn’t count as news? </a:t>
            </a:r>
          </a:p>
          <a:p>
            <a:r>
              <a:rPr lang="en-US"/>
              <a:t>• How did you make your decision? </a:t>
            </a:r>
          </a:p>
          <a:p>
            <a:r>
              <a:rPr lang="en-US"/>
              <a:t>• Are things which happen to us individually ‘news’? </a:t>
            </a:r>
          </a:p>
          <a:p>
            <a:r>
              <a:rPr lang="en-US"/>
              <a:t>• Are there some headlines that might count as news for some people/audiences but not others?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0ZOdOK7e_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9809" y="1482768"/>
            <a:ext cx="7930280" cy="9147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3"/>
              </a:lnSpc>
            </a:pPr>
            <a:r>
              <a:rPr lang="en-US" sz="323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News</a:t>
            </a:r>
          </a:p>
          <a:p>
            <a:pPr algn="l">
              <a:lnSpc>
                <a:spcPts val="2980"/>
              </a:lnSpc>
            </a:pPr>
            <a:r>
              <a:rPr lang="en-US" sz="2128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Information which the audience/ reader either needs to know or wants to know.</a:t>
            </a:r>
          </a:p>
          <a:p>
            <a:pPr algn="l">
              <a:lnSpc>
                <a:spcPts val="2980"/>
              </a:lnSpc>
            </a:pPr>
            <a:endParaRPr lang="en-US" sz="2128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23"/>
              </a:lnSpc>
            </a:pPr>
            <a:r>
              <a:rPr lang="en-US" sz="323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 </a:t>
            </a:r>
          </a:p>
          <a:p>
            <a:pPr algn="l">
              <a:lnSpc>
                <a:spcPts val="2980"/>
              </a:lnSpc>
            </a:pPr>
            <a:r>
              <a:rPr lang="en-US" sz="2128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Someone who works to produce news reports. May be a reporter or an editor.</a:t>
            </a:r>
          </a:p>
          <a:p>
            <a:pPr algn="l">
              <a:lnSpc>
                <a:spcPts val="2980"/>
              </a:lnSpc>
            </a:pPr>
            <a:endParaRPr lang="en-US" sz="2128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23"/>
              </a:lnSpc>
            </a:pPr>
            <a:r>
              <a:rPr lang="en-US" sz="323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Newsroom</a:t>
            </a:r>
          </a:p>
          <a:p>
            <a:pPr algn="l">
              <a:lnSpc>
                <a:spcPts val="2980"/>
              </a:lnSpc>
            </a:pPr>
            <a:r>
              <a:rPr lang="en-US" sz="2128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place where journalists and editors work together to gather, write and check news stories.</a:t>
            </a:r>
          </a:p>
          <a:p>
            <a:pPr algn="l">
              <a:lnSpc>
                <a:spcPts val="2980"/>
              </a:lnSpc>
            </a:pPr>
            <a:endParaRPr lang="en-US" sz="2128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23"/>
              </a:lnSpc>
            </a:pPr>
            <a:r>
              <a:rPr lang="en-US" sz="323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Report</a:t>
            </a:r>
          </a:p>
          <a:p>
            <a:pPr algn="l">
              <a:lnSpc>
                <a:spcPts val="2980"/>
              </a:lnSpc>
            </a:pPr>
            <a:r>
              <a:rPr lang="en-US" sz="2128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piece of writing about a news story that is published in a newspaper or online, or spoken in a news broadcast on TV or radio.</a:t>
            </a:r>
          </a:p>
          <a:p>
            <a:pPr algn="l">
              <a:lnSpc>
                <a:spcPts val="2980"/>
              </a:lnSpc>
            </a:pPr>
            <a:endParaRPr lang="en-US" sz="2128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22"/>
              </a:lnSpc>
            </a:pPr>
            <a:r>
              <a:rPr lang="en-US" sz="3230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Local news </a:t>
            </a:r>
          </a:p>
          <a:p>
            <a:pPr algn="l">
              <a:lnSpc>
                <a:spcPts val="2980"/>
              </a:lnSpc>
            </a:pPr>
            <a:r>
              <a:rPr lang="en-US" sz="2128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News stories that are happening near to where you live, in your village, town or community. </a:t>
            </a:r>
          </a:p>
          <a:p>
            <a:pPr algn="l">
              <a:lnSpc>
                <a:spcPts val="2980"/>
              </a:lnSpc>
            </a:pPr>
            <a:endParaRPr lang="en-US" sz="2128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23"/>
              </a:lnSpc>
            </a:pPr>
            <a:endParaRPr lang="en-US" sz="2128" dirty="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-375144" y="262425"/>
            <a:ext cx="11704857" cy="2269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23"/>
              </a:lnSpc>
            </a:pPr>
            <a:r>
              <a:rPr lang="en-US" sz="6659" b="1" dirty="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Vocabulary to pre-teach</a:t>
            </a:r>
          </a:p>
          <a:p>
            <a:pPr algn="ctr">
              <a:lnSpc>
                <a:spcPts val="9323"/>
              </a:lnSpc>
            </a:pPr>
            <a:endParaRPr lang="en-US" sz="6659" dirty="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794397" y="1632894"/>
            <a:ext cx="8907958" cy="7246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8"/>
              </a:lnSpc>
            </a:pPr>
            <a:r>
              <a:rPr lang="en-US" sz="329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National news </a:t>
            </a:r>
          </a:p>
          <a:p>
            <a:pPr algn="l">
              <a:lnSpc>
                <a:spcPts val="3072"/>
              </a:lnSpc>
            </a:pPr>
            <a:r>
              <a:rPr lang="en-US" sz="219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News stories that are happening in your home country.</a:t>
            </a:r>
          </a:p>
          <a:p>
            <a:pPr algn="l">
              <a:lnSpc>
                <a:spcPts val="3072"/>
              </a:lnSpc>
            </a:pPr>
            <a:endParaRPr lang="en-US" sz="2194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92"/>
              </a:lnSpc>
            </a:pPr>
            <a:r>
              <a:rPr lang="en-US" sz="328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International news</a:t>
            </a:r>
          </a:p>
          <a:p>
            <a:pPr algn="l">
              <a:lnSpc>
                <a:spcPts val="3072"/>
              </a:lnSpc>
            </a:pPr>
            <a:r>
              <a:rPr lang="en-US" sz="219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News stories that are happening around the world (outside of your home country).</a:t>
            </a:r>
          </a:p>
          <a:p>
            <a:pPr algn="l">
              <a:lnSpc>
                <a:spcPts val="3072"/>
              </a:lnSpc>
            </a:pPr>
            <a:endParaRPr lang="en-US" sz="2194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92"/>
              </a:lnSpc>
            </a:pPr>
            <a:r>
              <a:rPr lang="en-US" sz="328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Reporter</a:t>
            </a:r>
          </a:p>
          <a:p>
            <a:pPr algn="l">
              <a:lnSpc>
                <a:spcPts val="3072"/>
              </a:lnSpc>
            </a:pPr>
            <a:r>
              <a:rPr lang="en-US" sz="219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person who researches and writes the news report.</a:t>
            </a:r>
          </a:p>
          <a:p>
            <a:pPr algn="l">
              <a:lnSpc>
                <a:spcPts val="3072"/>
              </a:lnSpc>
            </a:pPr>
            <a:endParaRPr lang="en-US" sz="2194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92"/>
              </a:lnSpc>
            </a:pPr>
            <a:r>
              <a:rPr lang="en-US" sz="328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Subeditor</a:t>
            </a:r>
          </a:p>
          <a:p>
            <a:pPr algn="l">
              <a:lnSpc>
                <a:spcPts val="3072"/>
              </a:lnSpc>
            </a:pPr>
            <a:r>
              <a:rPr lang="en-US" sz="219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person who reads a news report (which has been written by someone else) and corrects mistakes. Also writes headlines and captions. </a:t>
            </a:r>
          </a:p>
          <a:p>
            <a:pPr algn="l">
              <a:lnSpc>
                <a:spcPts val="3072"/>
              </a:lnSpc>
            </a:pPr>
            <a:endParaRPr lang="en-US" sz="2194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4592"/>
              </a:lnSpc>
            </a:pPr>
            <a:r>
              <a:rPr lang="en-US" sz="328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Picture editor</a:t>
            </a:r>
          </a:p>
          <a:p>
            <a:pPr algn="l">
              <a:lnSpc>
                <a:spcPts val="3072"/>
              </a:lnSpc>
            </a:pPr>
            <a:r>
              <a:rPr lang="en-US" sz="2194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The person who chooses which pictures to use with a story.</a:t>
            </a:r>
          </a:p>
        </p:txBody>
      </p:sp>
      <p:sp>
        <p:nvSpPr>
          <p:cNvPr id="5" name="Freeform 5"/>
          <p:cNvSpPr/>
          <p:nvPr/>
        </p:nvSpPr>
        <p:spPr>
          <a:xfrm>
            <a:off x="15811500" y="266533"/>
            <a:ext cx="2190750" cy="944014"/>
          </a:xfrm>
          <a:custGeom>
            <a:avLst/>
            <a:gdLst/>
            <a:ahLst/>
            <a:cxnLst/>
            <a:rect l="l" t="t" r="r" b="b"/>
            <a:pathLst>
              <a:path w="2190750" h="944014">
                <a:moveTo>
                  <a:pt x="0" y="0"/>
                </a:moveTo>
                <a:lnTo>
                  <a:pt x="2190750" y="0"/>
                </a:lnTo>
                <a:lnTo>
                  <a:pt x="2190750" y="944014"/>
                </a:lnTo>
                <a:lnTo>
                  <a:pt x="0" y="944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8750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>
                <a:moveTo>
                  <a:pt x="0" y="0"/>
                </a:moveTo>
                <a:lnTo>
                  <a:pt x="2190750" y="0"/>
                </a:lnTo>
                <a:lnTo>
                  <a:pt x="2190750" y="942022"/>
                </a:lnTo>
                <a:lnTo>
                  <a:pt x="0" y="942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A new dinosaur has been discovered.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8750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>
                <a:moveTo>
                  <a:pt x="0" y="0"/>
                </a:moveTo>
                <a:lnTo>
                  <a:pt x="2190750" y="0"/>
                </a:lnTo>
                <a:lnTo>
                  <a:pt x="2190750" y="942022"/>
                </a:lnTo>
                <a:lnTo>
                  <a:pt x="0" y="942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Taylor Swift has cancelled her tour due to illness.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9106"/>
            <a:ext cx="2190750" cy="944014"/>
          </a:xfrm>
          <a:custGeom>
            <a:avLst/>
            <a:gdLst/>
            <a:ahLst/>
            <a:cxnLst/>
            <a:rect l="l" t="t" r="r" b="b"/>
            <a:pathLst>
              <a:path w="2190750" h="944014">
                <a:moveTo>
                  <a:pt x="0" y="0"/>
                </a:moveTo>
                <a:lnTo>
                  <a:pt x="2190750" y="0"/>
                </a:lnTo>
                <a:lnTo>
                  <a:pt x="2190750" y="944014"/>
                </a:lnTo>
                <a:lnTo>
                  <a:pt x="0" y="944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There is a protest happening outside parliament.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8750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>
                <a:moveTo>
                  <a:pt x="0" y="0"/>
                </a:moveTo>
                <a:lnTo>
                  <a:pt x="2190750" y="0"/>
                </a:lnTo>
                <a:lnTo>
                  <a:pt x="2190750" y="942022"/>
                </a:lnTo>
                <a:lnTo>
                  <a:pt x="0" y="942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Celebrities are arriving in London for a film premiere.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8750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>
                <a:moveTo>
                  <a:pt x="0" y="0"/>
                </a:moveTo>
                <a:lnTo>
                  <a:pt x="2190750" y="0"/>
                </a:lnTo>
                <a:lnTo>
                  <a:pt x="2190750" y="942022"/>
                </a:lnTo>
                <a:lnTo>
                  <a:pt x="0" y="942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There has been a huge accident on a motorway.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1192" y="3505467"/>
            <a:ext cx="8064959" cy="6050427"/>
          </a:xfrm>
          <a:custGeom>
            <a:avLst/>
            <a:gdLst/>
            <a:ahLst/>
            <a:cxnLst/>
            <a:rect l="l" t="t" r="r" b="b"/>
            <a:pathLst>
              <a:path w="8064959" h="6050427">
                <a:moveTo>
                  <a:pt x="0" y="0"/>
                </a:moveTo>
                <a:lnTo>
                  <a:pt x="8064959" y="0"/>
                </a:lnTo>
                <a:lnTo>
                  <a:pt x="8064959" y="6050427"/>
                </a:lnTo>
                <a:lnTo>
                  <a:pt x="0" y="60504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063679" y="359641"/>
            <a:ext cx="10222514" cy="6645184"/>
            <a:chOff x="0" y="-176213"/>
            <a:chExt cx="2692349" cy="17501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85267" cy="1397747"/>
            </a:xfrm>
            <a:custGeom>
              <a:avLst/>
              <a:gdLst/>
              <a:ahLst/>
              <a:cxnLst/>
              <a:rect l="l" t="t" r="r" b="b"/>
              <a:pathLst>
                <a:path w="2685267" h="1397747">
                  <a:moveTo>
                    <a:pt x="0" y="0"/>
                  </a:moveTo>
                  <a:lnTo>
                    <a:pt x="2685267" y="0"/>
                  </a:lnTo>
                  <a:lnTo>
                    <a:pt x="2685267" y="1397747"/>
                  </a:lnTo>
                  <a:lnTo>
                    <a:pt x="0" y="139774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083" y="-176213"/>
              <a:ext cx="2685266" cy="1750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879"/>
                </a:lnSpc>
              </a:pPr>
              <a:r>
                <a:rPr lang="en-US" sz="9199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Let’s create a class definition for the news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5811500" y="9049106"/>
            <a:ext cx="2190750" cy="944014"/>
          </a:xfrm>
          <a:custGeom>
            <a:avLst/>
            <a:gdLst/>
            <a:ahLst/>
            <a:cxnLst/>
            <a:rect l="l" t="t" r="r" b="b"/>
            <a:pathLst>
              <a:path w="2190750" h="944014">
                <a:moveTo>
                  <a:pt x="0" y="0"/>
                </a:moveTo>
                <a:lnTo>
                  <a:pt x="2190750" y="0"/>
                </a:lnTo>
                <a:lnTo>
                  <a:pt x="2190750" y="944014"/>
                </a:lnTo>
                <a:lnTo>
                  <a:pt x="0" y="9440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63173" y="1606689"/>
            <a:ext cx="5812444" cy="8285824"/>
          </a:xfrm>
          <a:custGeom>
            <a:avLst/>
            <a:gdLst/>
            <a:ahLst/>
            <a:cxnLst/>
            <a:rect l="l" t="t" r="r" b="b"/>
            <a:pathLst>
              <a:path w="5812444" h="8285824">
                <a:moveTo>
                  <a:pt x="0" y="0"/>
                </a:moveTo>
                <a:lnTo>
                  <a:pt x="5812443" y="0"/>
                </a:lnTo>
                <a:lnTo>
                  <a:pt x="5812443" y="8285824"/>
                </a:lnTo>
                <a:lnTo>
                  <a:pt x="0" y="82858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1143000" y="295347"/>
            <a:ext cx="16230600" cy="995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9"/>
              </a:lnSpc>
            </a:pPr>
            <a:r>
              <a:rPr lang="en-US" sz="6149" b="1" dirty="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Can you find the 5Ws in this report?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998138" y="1606689"/>
            <a:ext cx="4991111" cy="8285824"/>
            <a:chOff x="0" y="0"/>
            <a:chExt cx="1314531" cy="21822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14531" cy="2182275"/>
            </a:xfrm>
            <a:custGeom>
              <a:avLst/>
              <a:gdLst/>
              <a:ahLst/>
              <a:cxnLst/>
              <a:rect l="l" t="t" r="r" b="b"/>
              <a:pathLst>
                <a:path w="1314531" h="2182275">
                  <a:moveTo>
                    <a:pt x="0" y="0"/>
                  </a:moveTo>
                  <a:lnTo>
                    <a:pt x="1314531" y="0"/>
                  </a:lnTo>
                  <a:lnTo>
                    <a:pt x="1314531" y="2182275"/>
                  </a:lnTo>
                  <a:lnTo>
                    <a:pt x="0" y="2182275"/>
                  </a:lnTo>
                  <a:close/>
                </a:path>
              </a:pathLst>
            </a:custGeom>
            <a:solidFill>
              <a:srgbClr val="160F0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66700"/>
              <a:ext cx="1314531" cy="244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077842" y="1225689"/>
            <a:ext cx="2831703" cy="855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94"/>
              </a:lnSpc>
            </a:pPr>
            <a:r>
              <a:rPr lang="en-US" sz="9496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Who</a:t>
            </a:r>
          </a:p>
          <a:p>
            <a:pPr algn="ctr">
              <a:lnSpc>
                <a:spcPts val="13294"/>
              </a:lnSpc>
            </a:pPr>
            <a:r>
              <a:rPr lang="en-US" sz="9496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What</a:t>
            </a:r>
          </a:p>
          <a:p>
            <a:pPr algn="ctr">
              <a:lnSpc>
                <a:spcPts val="13294"/>
              </a:lnSpc>
            </a:pPr>
            <a:r>
              <a:rPr lang="en-US" sz="9496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When</a:t>
            </a:r>
          </a:p>
          <a:p>
            <a:pPr algn="ctr">
              <a:lnSpc>
                <a:spcPts val="13294"/>
              </a:lnSpc>
            </a:pPr>
            <a:r>
              <a:rPr lang="en-US" sz="9496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Where</a:t>
            </a:r>
          </a:p>
          <a:p>
            <a:pPr algn="ctr">
              <a:lnSpc>
                <a:spcPts val="13294"/>
              </a:lnSpc>
            </a:pPr>
            <a:r>
              <a:rPr lang="en-US" sz="9496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Why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4331" y="9071906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6923" y="464291"/>
            <a:ext cx="4384318" cy="6249986"/>
          </a:xfrm>
          <a:custGeom>
            <a:avLst/>
            <a:gdLst/>
            <a:ahLst/>
            <a:cxnLst/>
            <a:rect l="l" t="t" r="r" b="b"/>
            <a:pathLst>
              <a:path w="4384318" h="6249986">
                <a:moveTo>
                  <a:pt x="0" y="0"/>
                </a:moveTo>
                <a:lnTo>
                  <a:pt x="4384318" y="0"/>
                </a:lnTo>
                <a:lnTo>
                  <a:pt x="4384318" y="6249986"/>
                </a:lnTo>
                <a:lnTo>
                  <a:pt x="0" y="6249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-10800000">
            <a:off x="5674433" y="1159449"/>
            <a:ext cx="6231990" cy="5076239"/>
          </a:xfrm>
          <a:custGeom>
            <a:avLst/>
            <a:gdLst/>
            <a:ahLst/>
            <a:cxnLst/>
            <a:rect l="l" t="t" r="r" b="b"/>
            <a:pathLst>
              <a:path w="6231990" h="5076239">
                <a:moveTo>
                  <a:pt x="0" y="0"/>
                </a:moveTo>
                <a:lnTo>
                  <a:pt x="6231989" y="0"/>
                </a:lnTo>
                <a:lnTo>
                  <a:pt x="6231989" y="5076239"/>
                </a:lnTo>
                <a:lnTo>
                  <a:pt x="0" y="50762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037051" y="4448052"/>
            <a:ext cx="6534593" cy="5322723"/>
          </a:xfrm>
          <a:custGeom>
            <a:avLst/>
            <a:gdLst/>
            <a:ahLst/>
            <a:cxnLst/>
            <a:rect l="l" t="t" r="r" b="b"/>
            <a:pathLst>
              <a:path w="6534593" h="5322723">
                <a:moveTo>
                  <a:pt x="0" y="0"/>
                </a:moveTo>
                <a:lnTo>
                  <a:pt x="6534593" y="0"/>
                </a:lnTo>
                <a:lnTo>
                  <a:pt x="6534593" y="5322722"/>
                </a:lnTo>
                <a:lnTo>
                  <a:pt x="0" y="53227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691657" y="6111863"/>
            <a:ext cx="5225381" cy="3526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2"/>
              </a:lnSpc>
            </a:pPr>
            <a:r>
              <a:rPr lang="en-US" sz="328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Why do you think the story’s main purpose is important for the reader</a:t>
            </a:r>
          </a:p>
          <a:p>
            <a:pPr algn="ctr">
              <a:lnSpc>
                <a:spcPts val="4592"/>
              </a:lnSpc>
            </a:pPr>
            <a:r>
              <a:rPr lang="en-US" sz="328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to know?</a:t>
            </a:r>
          </a:p>
          <a:p>
            <a:pPr algn="ctr">
              <a:lnSpc>
                <a:spcPts val="4592"/>
              </a:lnSpc>
            </a:pPr>
            <a:endParaRPr lang="en-US" sz="328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4592"/>
              </a:lnSpc>
            </a:pPr>
            <a:endParaRPr lang="en-US" sz="328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276631" y="2331022"/>
            <a:ext cx="5295214" cy="3480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6"/>
              </a:lnSpc>
            </a:pPr>
            <a:r>
              <a:rPr lang="en-US" sz="3283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Can you describe the</a:t>
            </a:r>
          </a:p>
          <a:p>
            <a:pPr algn="ctr">
              <a:lnSpc>
                <a:spcPts val="4596"/>
              </a:lnSpc>
            </a:pPr>
            <a:r>
              <a:rPr lang="en-US" sz="3283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main purpose of the story: </a:t>
            </a:r>
          </a:p>
          <a:p>
            <a:pPr algn="ctr">
              <a:lnSpc>
                <a:spcPts val="4596"/>
              </a:lnSpc>
            </a:pPr>
            <a:r>
              <a:rPr lang="en-US" sz="3283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what is the report informing the reader about? </a:t>
            </a:r>
          </a:p>
          <a:p>
            <a:pPr algn="ctr">
              <a:lnSpc>
                <a:spcPts val="4596"/>
              </a:lnSpc>
            </a:pPr>
            <a:endParaRPr lang="en-US" sz="3283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906422" y="5485116"/>
            <a:ext cx="2397925" cy="538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E74323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Challenge: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6876" y="4024188"/>
            <a:ext cx="4580681" cy="4990534"/>
            <a:chOff x="-19104" y="-68394"/>
            <a:chExt cx="1206434" cy="13143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87330" cy="1190554"/>
            </a:xfrm>
            <a:custGeom>
              <a:avLst/>
              <a:gdLst/>
              <a:ahLst/>
              <a:cxnLst/>
              <a:rect l="l" t="t" r="r" b="b"/>
              <a:pathLst>
                <a:path w="1187330" h="1190554">
                  <a:moveTo>
                    <a:pt x="0" y="0"/>
                  </a:moveTo>
                  <a:lnTo>
                    <a:pt x="1187330" y="0"/>
                  </a:lnTo>
                  <a:lnTo>
                    <a:pt x="1187330" y="1190554"/>
                  </a:lnTo>
                  <a:lnTo>
                    <a:pt x="0" y="119055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-19104" y="-68394"/>
              <a:ext cx="1187330" cy="13143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69285" lvl="1" indent="-334642" algn="l">
                <a:lnSpc>
                  <a:spcPts val="433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Decide who to interview to find out more information about the story.</a:t>
              </a:r>
            </a:p>
            <a:p>
              <a:pPr algn="l">
                <a:lnSpc>
                  <a:spcPts val="4339"/>
                </a:lnSpc>
              </a:pPr>
              <a:endParaRPr lang="en-US" sz="30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  <a:p>
              <a:pPr marL="669285" lvl="1" indent="-334642" algn="l">
                <a:lnSpc>
                  <a:spcPts val="433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Write questions to gather the most interesting details.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340169" y="4048213"/>
            <a:ext cx="4819386" cy="6076384"/>
            <a:chOff x="-8133" y="-61913"/>
            <a:chExt cx="1269303" cy="16003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61170" cy="1476540"/>
            </a:xfrm>
            <a:custGeom>
              <a:avLst/>
              <a:gdLst/>
              <a:ahLst/>
              <a:cxnLst/>
              <a:rect l="l" t="t" r="r" b="b"/>
              <a:pathLst>
                <a:path w="1261170" h="1476540">
                  <a:moveTo>
                    <a:pt x="0" y="0"/>
                  </a:moveTo>
                  <a:lnTo>
                    <a:pt x="1261170" y="0"/>
                  </a:lnTo>
                  <a:lnTo>
                    <a:pt x="1261170" y="1476540"/>
                  </a:lnTo>
                  <a:lnTo>
                    <a:pt x="0" y="14765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-8133" y="-61913"/>
              <a:ext cx="1261170" cy="1600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69285" lvl="1" indent="-334642" algn="l">
                <a:lnSpc>
                  <a:spcPts val="433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Choose the most informative and interesting pictures to accompany the news report, justifying why some pictures are better than others. </a:t>
              </a:r>
            </a:p>
            <a:p>
              <a:pPr algn="l">
                <a:lnSpc>
                  <a:spcPts val="4339"/>
                </a:lnSpc>
              </a:pPr>
              <a:endParaRPr lang="en-US" sz="30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  <a:p>
              <a:pPr marL="669285" lvl="1" indent="-334642" algn="l">
                <a:lnSpc>
                  <a:spcPts val="433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Write captions for the chosen pictures.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21719" y="4136658"/>
            <a:ext cx="5306101" cy="6076384"/>
            <a:chOff x="-62066" y="-38619"/>
            <a:chExt cx="1397492" cy="160036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35426" cy="1476540"/>
            </a:xfrm>
            <a:custGeom>
              <a:avLst/>
              <a:gdLst/>
              <a:ahLst/>
              <a:cxnLst/>
              <a:rect l="l" t="t" r="r" b="b"/>
              <a:pathLst>
                <a:path w="1335426" h="1476540">
                  <a:moveTo>
                    <a:pt x="0" y="0"/>
                  </a:moveTo>
                  <a:lnTo>
                    <a:pt x="1335426" y="0"/>
                  </a:lnTo>
                  <a:lnTo>
                    <a:pt x="1335426" y="1476540"/>
                  </a:lnTo>
                  <a:lnTo>
                    <a:pt x="0" y="14765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-62066" y="-38619"/>
              <a:ext cx="1335426" cy="16003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69285" lvl="1" indent="-334642" algn="l">
                <a:lnSpc>
                  <a:spcPts val="433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Proofread the report to find and correct spelling and punctuation errors.</a:t>
              </a:r>
            </a:p>
            <a:p>
              <a:pPr algn="l">
                <a:lnSpc>
                  <a:spcPts val="4339"/>
                </a:lnSpc>
              </a:pPr>
              <a:endParaRPr lang="en-US" sz="3099" dirty="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endParaRPr>
            </a:p>
            <a:p>
              <a:pPr marL="669285" lvl="1" indent="-334642" algn="l">
                <a:lnSpc>
                  <a:spcPts val="433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GH Guardian Headline 2"/>
                  <a:ea typeface="GH Guardian Headline 2"/>
                  <a:cs typeface="GH Guardian Headline 2"/>
                  <a:sym typeface="GH Guardian Headline 2"/>
                </a:rPr>
                <a:t> Write a subject-verb-object headline to highlight the most important and interesting information in the news report.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566854" y="-26400"/>
            <a:ext cx="9154291" cy="1157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9"/>
              </a:lnSpc>
            </a:pPr>
            <a:r>
              <a:rPr lang="en-US" sz="7149" b="1" dirty="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Roles in a newsroom</a:t>
            </a:r>
          </a:p>
        </p:txBody>
      </p:sp>
      <p:sp>
        <p:nvSpPr>
          <p:cNvPr id="12" name="Freeform 12"/>
          <p:cNvSpPr/>
          <p:nvPr/>
        </p:nvSpPr>
        <p:spPr>
          <a:xfrm>
            <a:off x="335240" y="9258300"/>
            <a:ext cx="2014897" cy="870603"/>
          </a:xfrm>
          <a:custGeom>
            <a:avLst/>
            <a:gdLst/>
            <a:ahLst/>
            <a:cxnLst/>
            <a:rect l="l" t="t" r="r" b="b"/>
            <a:pathLst>
              <a:path w="2014897" h="870603">
                <a:moveTo>
                  <a:pt x="0" y="0"/>
                </a:moveTo>
                <a:lnTo>
                  <a:pt x="2014896" y="0"/>
                </a:lnTo>
                <a:lnTo>
                  <a:pt x="2014896" y="870603"/>
                </a:lnTo>
                <a:lnTo>
                  <a:pt x="0" y="8706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839412" y="2485579"/>
            <a:ext cx="4508145" cy="1431967"/>
            <a:chOff x="0" y="0"/>
            <a:chExt cx="1187330" cy="37714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87330" cy="377144"/>
            </a:xfrm>
            <a:custGeom>
              <a:avLst/>
              <a:gdLst/>
              <a:ahLst/>
              <a:cxnLst/>
              <a:rect l="l" t="t" r="r" b="b"/>
              <a:pathLst>
                <a:path w="1187330" h="377144">
                  <a:moveTo>
                    <a:pt x="0" y="0"/>
                  </a:moveTo>
                  <a:lnTo>
                    <a:pt x="1187330" y="0"/>
                  </a:lnTo>
                  <a:lnTo>
                    <a:pt x="1187330" y="377144"/>
                  </a:lnTo>
                  <a:lnTo>
                    <a:pt x="0" y="377144"/>
                  </a:lnTo>
                  <a:close/>
                </a:path>
              </a:pathLst>
            </a:custGeom>
            <a:solidFill>
              <a:srgbClr val="160F0E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266700"/>
              <a:ext cx="1187330" cy="643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46799" y="2344929"/>
            <a:ext cx="4093369" cy="1538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69"/>
              </a:lnSpc>
            </a:pPr>
            <a:r>
              <a:rPr lang="en-US" sz="8049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Reporters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2357376" y="2553854"/>
            <a:ext cx="5070444" cy="1377010"/>
            <a:chOff x="0" y="0"/>
            <a:chExt cx="1335426" cy="36266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35426" cy="362669"/>
            </a:xfrm>
            <a:custGeom>
              <a:avLst/>
              <a:gdLst/>
              <a:ahLst/>
              <a:cxnLst/>
              <a:rect l="l" t="t" r="r" b="b"/>
              <a:pathLst>
                <a:path w="1335426" h="362669">
                  <a:moveTo>
                    <a:pt x="0" y="0"/>
                  </a:moveTo>
                  <a:lnTo>
                    <a:pt x="1335426" y="0"/>
                  </a:lnTo>
                  <a:lnTo>
                    <a:pt x="1335426" y="362669"/>
                  </a:lnTo>
                  <a:lnTo>
                    <a:pt x="0" y="362669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266700"/>
              <a:ext cx="1335426" cy="6293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2660732" y="2432256"/>
            <a:ext cx="4463731" cy="1538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69"/>
              </a:lnSpc>
            </a:pPr>
            <a:r>
              <a:rPr lang="en-US" sz="8049" dirty="0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subeditors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6371049" y="1801767"/>
            <a:ext cx="4788506" cy="2115778"/>
            <a:chOff x="0" y="0"/>
            <a:chExt cx="1261170" cy="55724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61170" cy="557242"/>
            </a:xfrm>
            <a:custGeom>
              <a:avLst/>
              <a:gdLst/>
              <a:ahLst/>
              <a:cxnLst/>
              <a:rect l="l" t="t" r="r" b="b"/>
              <a:pathLst>
                <a:path w="1261170" h="557242">
                  <a:moveTo>
                    <a:pt x="0" y="0"/>
                  </a:moveTo>
                  <a:lnTo>
                    <a:pt x="1261170" y="0"/>
                  </a:lnTo>
                  <a:lnTo>
                    <a:pt x="1261170" y="557242"/>
                  </a:lnTo>
                  <a:lnTo>
                    <a:pt x="0" y="557242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266700"/>
              <a:ext cx="1261170" cy="8239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6866792" y="1891346"/>
            <a:ext cx="3797020" cy="225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8049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picture</a:t>
            </a:r>
          </a:p>
          <a:p>
            <a:pPr algn="ctr">
              <a:lnSpc>
                <a:spcPts val="8049"/>
              </a:lnSpc>
            </a:pPr>
            <a:r>
              <a:rPr lang="en-US" sz="8049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Editors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233696">
            <a:off x="2165984" y="2141527"/>
            <a:ext cx="3155113" cy="654786"/>
            <a:chOff x="0" y="0"/>
            <a:chExt cx="830976" cy="1724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30976" cy="172454"/>
            </a:xfrm>
            <a:custGeom>
              <a:avLst/>
              <a:gdLst/>
              <a:ahLst/>
              <a:cxnLst/>
              <a:rect l="l" t="t" r="r" b="b"/>
              <a:pathLst>
                <a:path w="830976" h="172454">
                  <a:moveTo>
                    <a:pt x="0" y="0"/>
                  </a:moveTo>
                  <a:lnTo>
                    <a:pt x="830976" y="0"/>
                  </a:lnTo>
                  <a:lnTo>
                    <a:pt x="830976" y="172454"/>
                  </a:lnTo>
                  <a:lnTo>
                    <a:pt x="0" y="172454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52425"/>
              <a:ext cx="830976" cy="524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87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206960">
            <a:off x="2803549" y="2747709"/>
            <a:ext cx="4554760" cy="6561701"/>
          </a:xfrm>
          <a:custGeom>
            <a:avLst/>
            <a:gdLst/>
            <a:ahLst/>
            <a:cxnLst/>
            <a:rect l="l" t="t" r="r" b="b"/>
            <a:pathLst>
              <a:path w="4554760" h="6561701">
                <a:moveTo>
                  <a:pt x="0" y="0"/>
                </a:moveTo>
                <a:lnTo>
                  <a:pt x="4554760" y="0"/>
                </a:lnTo>
                <a:lnTo>
                  <a:pt x="4554760" y="6561701"/>
                </a:lnTo>
                <a:lnTo>
                  <a:pt x="0" y="6561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705121" y="2164605"/>
            <a:ext cx="4582032" cy="6568052"/>
          </a:xfrm>
          <a:custGeom>
            <a:avLst/>
            <a:gdLst/>
            <a:ahLst/>
            <a:cxnLst/>
            <a:rect l="l" t="t" r="r" b="b"/>
            <a:pathLst>
              <a:path w="4582032" h="6568052">
                <a:moveTo>
                  <a:pt x="0" y="0"/>
                </a:moveTo>
                <a:lnTo>
                  <a:pt x="4582032" y="0"/>
                </a:lnTo>
                <a:lnTo>
                  <a:pt x="4582032" y="6568052"/>
                </a:lnTo>
                <a:lnTo>
                  <a:pt x="0" y="65680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154517">
            <a:off x="10615662" y="2801936"/>
            <a:ext cx="4597461" cy="6561701"/>
          </a:xfrm>
          <a:custGeom>
            <a:avLst/>
            <a:gdLst/>
            <a:ahLst/>
            <a:cxnLst/>
            <a:rect l="l" t="t" r="r" b="b"/>
            <a:pathLst>
              <a:path w="4597461" h="6561701">
                <a:moveTo>
                  <a:pt x="0" y="0"/>
                </a:moveTo>
                <a:lnTo>
                  <a:pt x="4597461" y="0"/>
                </a:lnTo>
                <a:lnTo>
                  <a:pt x="4597461" y="6561701"/>
                </a:lnTo>
                <a:lnTo>
                  <a:pt x="0" y="65617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612040" y="1359442"/>
            <a:ext cx="2768194" cy="613469"/>
            <a:chOff x="0" y="0"/>
            <a:chExt cx="729072" cy="16157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9072" cy="161572"/>
            </a:xfrm>
            <a:custGeom>
              <a:avLst/>
              <a:gdLst/>
              <a:ahLst/>
              <a:cxnLst/>
              <a:rect l="l" t="t" r="r" b="b"/>
              <a:pathLst>
                <a:path w="729072" h="161572">
                  <a:moveTo>
                    <a:pt x="0" y="0"/>
                  </a:moveTo>
                  <a:lnTo>
                    <a:pt x="729072" y="0"/>
                  </a:lnTo>
                  <a:lnTo>
                    <a:pt x="729072" y="161572"/>
                  </a:lnTo>
                  <a:lnTo>
                    <a:pt x="0" y="161572"/>
                  </a:lnTo>
                  <a:close/>
                </a:path>
              </a:pathLst>
            </a:custGeom>
            <a:solidFill>
              <a:srgbClr val="160F0E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52425"/>
              <a:ext cx="729072" cy="5139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87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00198" y="233795"/>
            <a:ext cx="16687604" cy="879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0"/>
              </a:lnSpc>
            </a:pPr>
            <a:r>
              <a:rPr lang="en-US" sz="5421" b="1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Let’s have a go at each of these roles!</a:t>
            </a:r>
          </a:p>
        </p:txBody>
      </p:sp>
      <p:sp>
        <p:nvSpPr>
          <p:cNvPr id="13" name="TextBox 13"/>
          <p:cNvSpPr txBox="1"/>
          <p:nvPr/>
        </p:nvSpPr>
        <p:spPr>
          <a:xfrm rot="-1166150">
            <a:off x="2523257" y="1992460"/>
            <a:ext cx="2406359" cy="968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2"/>
              </a:lnSpc>
            </a:pPr>
            <a:r>
              <a:rPr lang="en-US" sz="5002" dirty="0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Subeditor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570307" y="1216042"/>
            <a:ext cx="2768193" cy="707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22"/>
              </a:lnSpc>
            </a:pPr>
            <a:r>
              <a:rPr lang="en-US" sz="4659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Reporter</a:t>
            </a:r>
          </a:p>
        </p:txBody>
      </p:sp>
      <p:grpSp>
        <p:nvGrpSpPr>
          <p:cNvPr id="15" name="Group 15"/>
          <p:cNvGrpSpPr/>
          <p:nvPr/>
        </p:nvGrpSpPr>
        <p:grpSpPr>
          <a:xfrm rot="1117170">
            <a:off x="12674797" y="2172403"/>
            <a:ext cx="3583140" cy="737611"/>
            <a:chOff x="0" y="0"/>
            <a:chExt cx="943708" cy="1942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43708" cy="194268"/>
            </a:xfrm>
            <a:custGeom>
              <a:avLst/>
              <a:gdLst/>
              <a:ahLst/>
              <a:cxnLst/>
              <a:rect l="l" t="t" r="r" b="b"/>
              <a:pathLst>
                <a:path w="943708" h="194268">
                  <a:moveTo>
                    <a:pt x="0" y="0"/>
                  </a:moveTo>
                  <a:lnTo>
                    <a:pt x="943708" y="0"/>
                  </a:lnTo>
                  <a:lnTo>
                    <a:pt x="943708" y="194268"/>
                  </a:lnTo>
                  <a:lnTo>
                    <a:pt x="0" y="194268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52425"/>
              <a:ext cx="943708" cy="546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87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 rot="1110990">
            <a:off x="12703898" y="2113523"/>
            <a:ext cx="3573274" cy="916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4"/>
              </a:lnSpc>
            </a:pPr>
            <a:r>
              <a:rPr lang="en-US" sz="4781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Picture Editor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84117" y="822815"/>
            <a:ext cx="9319766" cy="2164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Lesson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028382" y="3660674"/>
            <a:ext cx="10231237" cy="4418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8"/>
              </a:lnSpc>
            </a:pPr>
            <a:r>
              <a:rPr lang="en-US" sz="12048">
                <a:solidFill>
                  <a:srgbClr val="FFFFFF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How is news produced?</a:t>
            </a:r>
          </a:p>
        </p:txBody>
      </p:sp>
      <p:sp>
        <p:nvSpPr>
          <p:cNvPr id="4" name="Freeform 4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4846" y="237240"/>
            <a:ext cx="6904612" cy="9897323"/>
          </a:xfrm>
          <a:custGeom>
            <a:avLst/>
            <a:gdLst/>
            <a:ahLst/>
            <a:cxnLst/>
            <a:rect l="l" t="t" r="r" b="b"/>
            <a:pathLst>
              <a:path w="6904612" h="9897323">
                <a:moveTo>
                  <a:pt x="0" y="0"/>
                </a:moveTo>
                <a:lnTo>
                  <a:pt x="6904612" y="0"/>
                </a:lnTo>
                <a:lnTo>
                  <a:pt x="6904612" y="9897322"/>
                </a:lnTo>
                <a:lnTo>
                  <a:pt x="0" y="989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462537" y="-997723"/>
            <a:ext cx="6777464" cy="3050343"/>
            <a:chOff x="0" y="-352425"/>
            <a:chExt cx="1530920" cy="68902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30920" cy="336598"/>
            </a:xfrm>
            <a:custGeom>
              <a:avLst/>
              <a:gdLst/>
              <a:ahLst/>
              <a:cxnLst/>
              <a:rect l="l" t="t" r="r" b="b"/>
              <a:pathLst>
                <a:path w="1314855" h="336598">
                  <a:moveTo>
                    <a:pt x="0" y="0"/>
                  </a:moveTo>
                  <a:lnTo>
                    <a:pt x="1314855" y="0"/>
                  </a:lnTo>
                  <a:lnTo>
                    <a:pt x="1314855" y="336598"/>
                  </a:lnTo>
                  <a:lnTo>
                    <a:pt x="0" y="336598"/>
                  </a:lnTo>
                  <a:close/>
                </a:path>
              </a:pathLst>
            </a:custGeom>
            <a:solidFill>
              <a:srgbClr val="160F0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52425"/>
              <a:ext cx="1314855" cy="689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8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599880" y="298241"/>
            <a:ext cx="6161855" cy="1588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604"/>
              </a:lnSpc>
            </a:pPr>
            <a:r>
              <a:rPr lang="en-US" sz="10431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Reporter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976034" y="2486603"/>
            <a:ext cx="9696538" cy="4199947"/>
            <a:chOff x="0" y="0"/>
            <a:chExt cx="2553821" cy="11061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53821" cy="1106159"/>
            </a:xfrm>
            <a:custGeom>
              <a:avLst/>
              <a:gdLst/>
              <a:ahLst/>
              <a:cxnLst/>
              <a:rect l="l" t="t" r="r" b="b"/>
              <a:pathLst>
                <a:path w="2553821" h="1106159">
                  <a:moveTo>
                    <a:pt x="0" y="0"/>
                  </a:moveTo>
                  <a:lnTo>
                    <a:pt x="2553821" y="0"/>
                  </a:lnTo>
                  <a:lnTo>
                    <a:pt x="2553821" y="1106159"/>
                  </a:lnTo>
                  <a:lnTo>
                    <a:pt x="0" y="11061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2553821" cy="11823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976034" y="2687538"/>
            <a:ext cx="9535925" cy="3645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3382" lvl="1" indent="-436691" algn="l">
              <a:lnSpc>
                <a:spcPts val="5663"/>
              </a:lnSpc>
              <a:buFont typeface="Arial"/>
              <a:buChar char="•"/>
            </a:pPr>
            <a:r>
              <a:rPr lang="en-US" sz="4045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Decide who to interview to find out more information about the story.</a:t>
            </a:r>
          </a:p>
          <a:p>
            <a:pPr algn="l">
              <a:lnSpc>
                <a:spcPts val="5663"/>
              </a:lnSpc>
            </a:pPr>
            <a:endParaRPr lang="en-US" sz="4045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marL="873382" lvl="1" indent="-436691" algn="l">
              <a:lnSpc>
                <a:spcPts val="5663"/>
              </a:lnSpc>
              <a:buFont typeface="Arial"/>
              <a:buChar char="•"/>
            </a:pPr>
            <a:r>
              <a:rPr lang="en-US" sz="4045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Write questions to gather the most interesting details.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6497">
            <a:off x="8124858" y="525064"/>
            <a:ext cx="7655175" cy="1588690"/>
            <a:chOff x="0" y="0"/>
            <a:chExt cx="830976" cy="1724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30976" cy="172454"/>
            </a:xfrm>
            <a:custGeom>
              <a:avLst/>
              <a:gdLst/>
              <a:ahLst/>
              <a:cxnLst/>
              <a:rect l="l" t="t" r="r" b="b"/>
              <a:pathLst>
                <a:path w="830976" h="172454">
                  <a:moveTo>
                    <a:pt x="0" y="0"/>
                  </a:moveTo>
                  <a:lnTo>
                    <a:pt x="830976" y="0"/>
                  </a:lnTo>
                  <a:lnTo>
                    <a:pt x="830976" y="172454"/>
                  </a:lnTo>
                  <a:lnTo>
                    <a:pt x="0" y="172454"/>
                  </a:lnTo>
                  <a:close/>
                </a:path>
              </a:pathLst>
            </a:custGeom>
            <a:solidFill>
              <a:srgbClr val="F9B31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52425"/>
              <a:ext cx="830976" cy="524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87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36859" y="232286"/>
            <a:ext cx="6795721" cy="9790085"/>
          </a:xfrm>
          <a:custGeom>
            <a:avLst/>
            <a:gdLst/>
            <a:ahLst/>
            <a:cxnLst/>
            <a:rect l="l" t="t" r="r" b="b"/>
            <a:pathLst>
              <a:path w="6795721" h="9790085">
                <a:moveTo>
                  <a:pt x="0" y="0"/>
                </a:moveTo>
                <a:lnTo>
                  <a:pt x="6795721" y="0"/>
                </a:lnTo>
                <a:lnTo>
                  <a:pt x="6795721" y="9790085"/>
                </a:lnTo>
                <a:lnTo>
                  <a:pt x="0" y="9790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 rot="51048">
            <a:off x="8205524" y="259476"/>
            <a:ext cx="7478263" cy="1849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990"/>
              </a:lnSpc>
            </a:pPr>
            <a:r>
              <a:rPr lang="en-US" sz="12136" dirty="0">
                <a:solidFill>
                  <a:srgbClr val="000000"/>
                </a:solidFill>
                <a:latin typeface="House Slant"/>
                <a:ea typeface="House Slant"/>
                <a:cs typeface="House Slant"/>
                <a:sym typeface="House Slant"/>
              </a:rPr>
              <a:t>Subeditor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121090" y="2486603"/>
            <a:ext cx="9711615" cy="5889028"/>
            <a:chOff x="0" y="0"/>
            <a:chExt cx="2557792" cy="15510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57792" cy="1551020"/>
            </a:xfrm>
            <a:custGeom>
              <a:avLst/>
              <a:gdLst/>
              <a:ahLst/>
              <a:cxnLst/>
              <a:rect l="l" t="t" r="r" b="b"/>
              <a:pathLst>
                <a:path w="2557792" h="1551020">
                  <a:moveTo>
                    <a:pt x="0" y="0"/>
                  </a:moveTo>
                  <a:lnTo>
                    <a:pt x="2557792" y="0"/>
                  </a:lnTo>
                  <a:lnTo>
                    <a:pt x="2557792" y="1551020"/>
                  </a:lnTo>
                  <a:lnTo>
                    <a:pt x="0" y="15510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2557792" cy="16272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976034" y="2678013"/>
            <a:ext cx="9083209" cy="5293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8768" lvl="1" indent="-454384" algn="l">
              <a:lnSpc>
                <a:spcPts val="5892"/>
              </a:lnSpc>
              <a:buFont typeface="Arial"/>
              <a:buChar char="•"/>
            </a:pPr>
            <a:r>
              <a:rPr lang="en-US" sz="420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Proofread the report to find and correct spelling and punctuation errors. </a:t>
            </a:r>
          </a:p>
          <a:p>
            <a:pPr marL="908768" lvl="1" indent="-454384" algn="l">
              <a:lnSpc>
                <a:spcPts val="5892"/>
              </a:lnSpc>
              <a:buFont typeface="Arial"/>
              <a:buChar char="•"/>
            </a:pPr>
            <a:r>
              <a:rPr lang="en-US" sz="420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Write a subject-verb-object headline to highlight the most important and interesting information in the news report.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2354" y="337164"/>
            <a:ext cx="6694963" cy="9555350"/>
          </a:xfrm>
          <a:custGeom>
            <a:avLst/>
            <a:gdLst/>
            <a:ahLst/>
            <a:cxnLst/>
            <a:rect l="l" t="t" r="r" b="b"/>
            <a:pathLst>
              <a:path w="6694963" h="9555350">
                <a:moveTo>
                  <a:pt x="0" y="0"/>
                </a:moveTo>
                <a:lnTo>
                  <a:pt x="6694963" y="0"/>
                </a:lnTo>
                <a:lnTo>
                  <a:pt x="6694963" y="9555349"/>
                </a:lnTo>
                <a:lnTo>
                  <a:pt x="0" y="9555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121090" y="462512"/>
            <a:ext cx="7881321" cy="1622417"/>
            <a:chOff x="0" y="0"/>
            <a:chExt cx="943708" cy="19426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43708" cy="194268"/>
            </a:xfrm>
            <a:custGeom>
              <a:avLst/>
              <a:gdLst/>
              <a:ahLst/>
              <a:cxnLst/>
              <a:rect l="l" t="t" r="r" b="b"/>
              <a:pathLst>
                <a:path w="943708" h="194268">
                  <a:moveTo>
                    <a:pt x="0" y="0"/>
                  </a:moveTo>
                  <a:lnTo>
                    <a:pt x="943708" y="0"/>
                  </a:lnTo>
                  <a:lnTo>
                    <a:pt x="943708" y="194268"/>
                  </a:lnTo>
                  <a:lnTo>
                    <a:pt x="0" y="194268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52425"/>
              <a:ext cx="943708" cy="546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8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142791" y="248307"/>
            <a:ext cx="7859620" cy="2018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24"/>
              </a:lnSpc>
            </a:pPr>
            <a:r>
              <a:rPr lang="en-US" sz="10517" dirty="0">
                <a:solidFill>
                  <a:srgbClr val="FFFFFF"/>
                </a:solidFill>
                <a:latin typeface="House Slant"/>
                <a:ea typeface="House Slant"/>
                <a:cs typeface="House Slant"/>
                <a:sym typeface="House Slant"/>
              </a:rPr>
              <a:t>Picture Editor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121090" y="2486603"/>
            <a:ext cx="9711615" cy="5147339"/>
            <a:chOff x="0" y="0"/>
            <a:chExt cx="2557792" cy="13556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57792" cy="1355678"/>
            </a:xfrm>
            <a:custGeom>
              <a:avLst/>
              <a:gdLst/>
              <a:ahLst/>
              <a:cxnLst/>
              <a:rect l="l" t="t" r="r" b="b"/>
              <a:pathLst>
                <a:path w="2557792" h="1355678">
                  <a:moveTo>
                    <a:pt x="0" y="0"/>
                  </a:moveTo>
                  <a:lnTo>
                    <a:pt x="2557792" y="0"/>
                  </a:lnTo>
                  <a:lnTo>
                    <a:pt x="2557792" y="1355678"/>
                  </a:lnTo>
                  <a:lnTo>
                    <a:pt x="0" y="135567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2557792" cy="14318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976034" y="2678013"/>
            <a:ext cx="9579577" cy="4545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8768" lvl="1" indent="-454384" algn="l">
              <a:lnSpc>
                <a:spcPts val="5892"/>
              </a:lnSpc>
              <a:buFont typeface="Arial"/>
              <a:buChar char="•"/>
            </a:pPr>
            <a:r>
              <a:rPr lang="en-US" sz="420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Choose the most informative and interesting pictures to accompany the news report, justifying why some pictures are better than others. </a:t>
            </a:r>
          </a:p>
          <a:p>
            <a:pPr marL="908768" lvl="1" indent="-454384" algn="l">
              <a:lnSpc>
                <a:spcPts val="5892"/>
              </a:lnSpc>
              <a:buFont typeface="Arial"/>
              <a:buChar char="•"/>
            </a:pPr>
            <a:r>
              <a:rPr lang="en-US" sz="4209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Write captions for the chosen pictures.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58997" y="2120914"/>
            <a:ext cx="5580452" cy="6045172"/>
            <a:chOff x="0" y="0"/>
            <a:chExt cx="1469749" cy="15921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69749" cy="1592144"/>
            </a:xfrm>
            <a:custGeom>
              <a:avLst/>
              <a:gdLst/>
              <a:ahLst/>
              <a:cxnLst/>
              <a:rect l="l" t="t" r="r" b="b"/>
              <a:pathLst>
                <a:path w="1469749" h="1592144">
                  <a:moveTo>
                    <a:pt x="0" y="0"/>
                  </a:moveTo>
                  <a:lnTo>
                    <a:pt x="1469749" y="0"/>
                  </a:lnTo>
                  <a:lnTo>
                    <a:pt x="1469749" y="1592144"/>
                  </a:lnTo>
                  <a:lnTo>
                    <a:pt x="0" y="15921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469749" cy="1668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87753" y="3714765"/>
            <a:ext cx="4922940" cy="2666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6"/>
              </a:lnSpc>
            </a:pPr>
            <a:r>
              <a:rPr lang="en-US" sz="4897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Which role did you enjoy the most and why?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353774" y="2120914"/>
            <a:ext cx="5580452" cy="6045172"/>
            <a:chOff x="0" y="0"/>
            <a:chExt cx="1469749" cy="15921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69749" cy="1592144"/>
            </a:xfrm>
            <a:custGeom>
              <a:avLst/>
              <a:gdLst/>
              <a:ahLst/>
              <a:cxnLst/>
              <a:rect l="l" t="t" r="r" b="b"/>
              <a:pathLst>
                <a:path w="1469749" h="1592144">
                  <a:moveTo>
                    <a:pt x="0" y="0"/>
                  </a:moveTo>
                  <a:lnTo>
                    <a:pt x="1469749" y="0"/>
                  </a:lnTo>
                  <a:lnTo>
                    <a:pt x="1469749" y="1592144"/>
                  </a:lnTo>
                  <a:lnTo>
                    <a:pt x="0" y="15921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469749" cy="1668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248551" y="2120914"/>
            <a:ext cx="5580452" cy="6045172"/>
            <a:chOff x="0" y="0"/>
            <a:chExt cx="1469749" cy="159214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69749" cy="1592144"/>
            </a:xfrm>
            <a:custGeom>
              <a:avLst/>
              <a:gdLst/>
              <a:ahLst/>
              <a:cxnLst/>
              <a:rect l="l" t="t" r="r" b="b"/>
              <a:pathLst>
                <a:path w="1469749" h="1592144">
                  <a:moveTo>
                    <a:pt x="0" y="0"/>
                  </a:moveTo>
                  <a:lnTo>
                    <a:pt x="1469749" y="0"/>
                  </a:lnTo>
                  <a:lnTo>
                    <a:pt x="1469749" y="1592144"/>
                  </a:lnTo>
                  <a:lnTo>
                    <a:pt x="0" y="159214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1469749" cy="1668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8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682530" y="3846042"/>
            <a:ext cx="4922940" cy="2666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6"/>
              </a:lnSpc>
            </a:pPr>
            <a:r>
              <a:rPr lang="en-US" sz="4897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What skills do journalists need to learn?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577307" y="3412565"/>
            <a:ext cx="4922940" cy="3533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6"/>
              </a:lnSpc>
            </a:pPr>
            <a:r>
              <a:rPr lang="en-US" sz="4897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Why is it important that news stories are interesting?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566854" y="209875"/>
            <a:ext cx="9154291" cy="1157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9"/>
              </a:lnSpc>
            </a:pPr>
            <a:r>
              <a:rPr lang="en-US" sz="7149" b="1" dirty="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Let’s discuss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929068"/>
            <a:ext cx="16230600" cy="2903365"/>
            <a:chOff x="0" y="0"/>
            <a:chExt cx="4274726" cy="7646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764672"/>
            </a:xfrm>
            <a:custGeom>
              <a:avLst/>
              <a:gdLst/>
              <a:ahLst/>
              <a:cxnLst/>
              <a:rect l="l" t="t" r="r" b="b"/>
              <a:pathLst>
                <a:path w="4274726" h="764672">
                  <a:moveTo>
                    <a:pt x="0" y="0"/>
                  </a:moveTo>
                  <a:lnTo>
                    <a:pt x="4274726" y="0"/>
                  </a:lnTo>
                  <a:lnTo>
                    <a:pt x="4274726" y="764672"/>
                  </a:lnTo>
                  <a:lnTo>
                    <a:pt x="0" y="76467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8218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028700"/>
            <a:ext cx="11038753" cy="2339030"/>
            <a:chOff x="0" y="0"/>
            <a:chExt cx="2907326" cy="6160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07326" cy="616041"/>
            </a:xfrm>
            <a:custGeom>
              <a:avLst/>
              <a:gdLst/>
              <a:ahLst/>
              <a:cxnLst/>
              <a:rect l="l" t="t" r="r" b="b"/>
              <a:pathLst>
                <a:path w="2907326" h="616041">
                  <a:moveTo>
                    <a:pt x="0" y="0"/>
                  </a:moveTo>
                  <a:lnTo>
                    <a:pt x="2907326" y="0"/>
                  </a:lnTo>
                  <a:lnTo>
                    <a:pt x="2907326" y="616041"/>
                  </a:lnTo>
                  <a:lnTo>
                    <a:pt x="0" y="61604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907326" cy="67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96480" y="4962525"/>
            <a:ext cx="15895040" cy="2727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Journalist training school</a:t>
            </a:r>
          </a:p>
          <a:p>
            <a:pPr algn="l">
              <a:lnSpc>
                <a:spcPts val="4899"/>
              </a:lnSpc>
            </a:pPr>
            <a:r>
              <a:rPr lang="en-US" sz="34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Journalists report news stories to inform (and sometimes entertain) their audience. There are different types of journalists, who each have a different responsibility in news production.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75507" y="996796"/>
            <a:ext cx="10681892" cy="296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Learning objective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To understand the purpose of news and how it is produced.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endParaRPr lang="en-US" sz="3999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9239748" y="0"/>
            <a:ext cx="8592957" cy="6446537"/>
          </a:xfrm>
          <a:custGeom>
            <a:avLst/>
            <a:gdLst/>
            <a:ahLst/>
            <a:cxnLst/>
            <a:rect l="l" t="t" r="r" b="b"/>
            <a:pathLst>
              <a:path w="8592957" h="6446537">
                <a:moveTo>
                  <a:pt x="0" y="0"/>
                </a:moveTo>
                <a:lnTo>
                  <a:pt x="8592957" y="0"/>
                </a:lnTo>
                <a:lnTo>
                  <a:pt x="8592957" y="6446537"/>
                </a:lnTo>
                <a:lnTo>
                  <a:pt x="0" y="64465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517564"/>
            <a:ext cx="15527478" cy="5347200"/>
            <a:chOff x="0" y="0"/>
            <a:chExt cx="4089541" cy="14083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89541" cy="1408316"/>
            </a:xfrm>
            <a:custGeom>
              <a:avLst/>
              <a:gdLst/>
              <a:ahLst/>
              <a:cxnLst/>
              <a:rect l="l" t="t" r="r" b="b"/>
              <a:pathLst>
                <a:path w="4089541" h="1408316">
                  <a:moveTo>
                    <a:pt x="0" y="0"/>
                  </a:moveTo>
                  <a:lnTo>
                    <a:pt x="4089541" y="0"/>
                  </a:lnTo>
                  <a:lnTo>
                    <a:pt x="4089541" y="1408316"/>
                  </a:lnTo>
                  <a:lnTo>
                    <a:pt x="0" y="140831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089541" cy="1465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01806" y="874454"/>
            <a:ext cx="5994029" cy="1157000"/>
            <a:chOff x="0" y="0"/>
            <a:chExt cx="1710240" cy="2853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10240" cy="285354"/>
            </a:xfrm>
            <a:custGeom>
              <a:avLst/>
              <a:gdLst/>
              <a:ahLst/>
              <a:cxnLst/>
              <a:rect l="l" t="t" r="r" b="b"/>
              <a:pathLst>
                <a:path w="1710240" h="285354">
                  <a:moveTo>
                    <a:pt x="0" y="0"/>
                  </a:moveTo>
                  <a:lnTo>
                    <a:pt x="1710240" y="0"/>
                  </a:lnTo>
                  <a:lnTo>
                    <a:pt x="1710240" y="285354"/>
                  </a:lnTo>
                  <a:lnTo>
                    <a:pt x="0" y="28535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710240" cy="3425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2727371"/>
            <a:ext cx="15895040" cy="465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35" lvl="1" indent="-485768" algn="l">
              <a:lnSpc>
                <a:spcPts val="6299"/>
              </a:lnSpc>
              <a:buFont typeface="Arial"/>
              <a:buChar char="•"/>
            </a:pPr>
            <a:r>
              <a:rPr lang="en-US" sz="44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Define what news is.</a:t>
            </a:r>
          </a:p>
          <a:p>
            <a:pPr marL="971535" lvl="1" indent="-485768" algn="l">
              <a:lnSpc>
                <a:spcPts val="6299"/>
              </a:lnSpc>
              <a:buFont typeface="Arial"/>
              <a:buChar char="•"/>
            </a:pPr>
            <a:r>
              <a:rPr lang="en-US" sz="44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Describe the different roles in a newsroom and the skills needed for those roles.</a:t>
            </a:r>
          </a:p>
          <a:p>
            <a:pPr marL="971535" lvl="1" indent="-485768" algn="l">
              <a:lnSpc>
                <a:spcPts val="6299"/>
              </a:lnSpc>
              <a:buFont typeface="Arial"/>
              <a:buChar char="•"/>
            </a:pPr>
            <a:r>
              <a:rPr lang="en-US" sz="44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Identify the main purpose of a news story.</a:t>
            </a:r>
          </a:p>
          <a:p>
            <a:pPr marL="971535" lvl="1" indent="-485768" algn="l">
              <a:lnSpc>
                <a:spcPts val="6299"/>
              </a:lnSpc>
              <a:buFont typeface="Arial"/>
              <a:buChar char="•"/>
            </a:pPr>
            <a:r>
              <a:rPr lang="en-US" sz="4499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Summarise a news story using the 5 Ws.</a:t>
            </a:r>
          </a:p>
          <a:p>
            <a:pPr algn="l">
              <a:lnSpc>
                <a:spcPts val="4899"/>
              </a:lnSpc>
            </a:pPr>
            <a:endParaRPr lang="en-US" sz="4499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418921" y="6443037"/>
            <a:ext cx="4222207" cy="4222207"/>
          </a:xfrm>
          <a:custGeom>
            <a:avLst/>
            <a:gdLst/>
            <a:ahLst/>
            <a:cxnLst/>
            <a:rect l="l" t="t" r="r" b="b"/>
            <a:pathLst>
              <a:path w="4222207" h="4222207">
                <a:moveTo>
                  <a:pt x="0" y="0"/>
                </a:moveTo>
                <a:lnTo>
                  <a:pt x="4222207" y="0"/>
                </a:lnTo>
                <a:lnTo>
                  <a:pt x="4222207" y="4222207"/>
                </a:lnTo>
                <a:lnTo>
                  <a:pt x="0" y="42222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75507" y="996796"/>
            <a:ext cx="10681892" cy="72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Learning</a:t>
            </a:r>
            <a:r>
              <a:rPr lang="en-US" sz="4500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 </a:t>
            </a:r>
            <a:r>
              <a:rPr lang="en-US" sz="4500" b="1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outcomes</a:t>
            </a:r>
            <a:r>
              <a:rPr lang="en-US" sz="4500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47141" y="2173057"/>
            <a:ext cx="13036637" cy="732738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325735"/>
            <a:ext cx="16230600" cy="995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09"/>
              </a:lnSpc>
            </a:pPr>
            <a:r>
              <a:rPr lang="en-US" sz="6149" b="1" dirty="0">
                <a:solidFill>
                  <a:srgbClr val="FFFFFF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Your mission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9106"/>
            <a:ext cx="2190750" cy="944014"/>
          </a:xfrm>
          <a:custGeom>
            <a:avLst/>
            <a:gdLst/>
            <a:ahLst/>
            <a:cxnLst/>
            <a:rect l="l" t="t" r="r" b="b"/>
            <a:pathLst>
              <a:path w="2190750" h="944014">
                <a:moveTo>
                  <a:pt x="0" y="0"/>
                </a:moveTo>
                <a:lnTo>
                  <a:pt x="2190750" y="0"/>
                </a:lnTo>
                <a:lnTo>
                  <a:pt x="2190750" y="944014"/>
                </a:lnTo>
                <a:lnTo>
                  <a:pt x="0" y="9440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I went to the cinema yesterday and really enjoyed the film.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8750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>
                <a:moveTo>
                  <a:pt x="0" y="0"/>
                </a:moveTo>
                <a:lnTo>
                  <a:pt x="2190750" y="0"/>
                </a:lnTo>
                <a:lnTo>
                  <a:pt x="2190750" y="942022"/>
                </a:lnTo>
                <a:lnTo>
                  <a:pt x="0" y="9420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Manchester City beat Arsenal 8-0.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8750"/>
            <a:ext cx="2190750" cy="942022"/>
          </a:xfrm>
          <a:custGeom>
            <a:avLst/>
            <a:gdLst/>
            <a:ahLst/>
            <a:cxnLst/>
            <a:rect l="l" t="t" r="r" b="b"/>
            <a:pathLst>
              <a:path w="2190750" h="942022">
                <a:moveTo>
                  <a:pt x="0" y="0"/>
                </a:moveTo>
                <a:lnTo>
                  <a:pt x="2190750" y="0"/>
                </a:lnTo>
                <a:lnTo>
                  <a:pt x="2190750" y="942022"/>
                </a:lnTo>
                <a:lnTo>
                  <a:pt x="0" y="942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553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There are fish fingers for lunch today.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11500" y="9049106"/>
            <a:ext cx="2190750" cy="944014"/>
          </a:xfrm>
          <a:custGeom>
            <a:avLst/>
            <a:gdLst/>
            <a:ahLst/>
            <a:cxnLst/>
            <a:rect l="l" t="t" r="r" b="b"/>
            <a:pathLst>
              <a:path w="2190750" h="944014">
                <a:moveTo>
                  <a:pt x="0" y="0"/>
                </a:moveTo>
                <a:lnTo>
                  <a:pt x="2190750" y="0"/>
                </a:lnTo>
                <a:lnTo>
                  <a:pt x="2190750" y="944014"/>
                </a:lnTo>
                <a:lnTo>
                  <a:pt x="0" y="944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7444" y="555016"/>
            <a:ext cx="17093112" cy="7738571"/>
            <a:chOff x="0" y="0"/>
            <a:chExt cx="4501889" cy="2038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01890" cy="2038142"/>
            </a:xfrm>
            <a:custGeom>
              <a:avLst/>
              <a:gdLst/>
              <a:ahLst/>
              <a:cxnLst/>
              <a:rect l="l" t="t" r="r" b="b"/>
              <a:pathLst>
                <a:path w="4501890" h="2038142">
                  <a:moveTo>
                    <a:pt x="0" y="0"/>
                  </a:moveTo>
                  <a:lnTo>
                    <a:pt x="4501890" y="0"/>
                  </a:lnTo>
                  <a:lnTo>
                    <a:pt x="4501890" y="2038142"/>
                  </a:lnTo>
                  <a:lnTo>
                    <a:pt x="0" y="20381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501889" cy="2114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7071" y="6391065"/>
            <a:ext cx="6210158" cy="4003685"/>
          </a:xfrm>
          <a:custGeom>
            <a:avLst/>
            <a:gdLst/>
            <a:ahLst/>
            <a:cxnLst/>
            <a:rect l="l" t="t" r="r" b="b"/>
            <a:pathLst>
              <a:path w="6210158" h="4003685">
                <a:moveTo>
                  <a:pt x="0" y="0"/>
                </a:moveTo>
                <a:lnTo>
                  <a:pt x="6210158" y="0"/>
                </a:lnTo>
                <a:lnTo>
                  <a:pt x="6210158" y="4003684"/>
                </a:lnTo>
                <a:lnTo>
                  <a:pt x="0" y="4003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42" t="-24033" r="-615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04913" y="556050"/>
            <a:ext cx="15878175" cy="4021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A volcano has erupted.</a:t>
            </a:r>
          </a:p>
          <a:p>
            <a:pPr algn="l">
              <a:lnSpc>
                <a:spcPts val="7049"/>
              </a:lnSpc>
            </a:pPr>
            <a:endParaRPr lang="en-US" sz="8534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11948"/>
              </a:lnSpc>
            </a:pPr>
            <a:r>
              <a:rPr lang="en-US" sz="8534">
                <a:solidFill>
                  <a:srgbClr val="E74323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or not?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751</Words>
  <Application>Microsoft Macintosh PowerPoint</Application>
  <PresentationFormat>Custom</PresentationFormat>
  <Paragraphs>124</Paragraphs>
  <Slides>23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GH Guardian Headline 3</vt:lpstr>
      <vt:lpstr>House Slant</vt:lpstr>
      <vt:lpstr>GH Guardian Headline 2</vt:lpstr>
      <vt:lpstr>Calibri</vt:lpstr>
      <vt:lpstr>Arial</vt:lpstr>
      <vt:lpstr>GH Guardian Headline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1: How is news produced</dc:title>
  <cp:lastModifiedBy>Microsoft Office User</cp:lastModifiedBy>
  <cp:revision>2</cp:revision>
  <dcterms:created xsi:type="dcterms:W3CDTF">2006-08-16T00:00:00Z</dcterms:created>
  <dcterms:modified xsi:type="dcterms:W3CDTF">2026-08-03T09:10:03Z</dcterms:modified>
  <dc:identifier>DAHGRsjn5ug</dc:identifier>
</cp:coreProperties>
</file>