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1" roundtripDataSignature="AMtx7mhS+/NtUt7c1aQFzcWvdbqRI8kz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61701"/>
  </p:normalViewPr>
  <p:slideViewPr>
    <p:cSldViewPr snapToGrid="0">
      <p:cViewPr varScale="1">
        <p:scale>
          <a:sx n="50" d="100"/>
          <a:sy n="50" d="100"/>
        </p:scale>
        <p:origin x="2504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4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857500" y="512763"/>
            <a:ext cx="342900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86" name="Google Shape;86;p1:notes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3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Kids football camp moved because of ‘horrendous smell’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</a:t>
            </a:r>
            <a:r>
              <a:rPr lang="en-US" dirty="0" err="1"/>
              <a:t>www.bbc.co.uk</a:t>
            </a:r>
            <a:r>
              <a:rPr lang="en-US" dirty="0"/>
              <a:t>/</a:t>
            </a:r>
            <a:r>
              <a:rPr lang="en-US" dirty="0" err="1"/>
              <a:t>newsround</a:t>
            </a:r>
            <a:r>
              <a:rPr lang="en-US" dirty="0"/>
              <a:t>/articles/c0mlvzen07lo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Passenger fined after cat meows too loudly on train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</a:t>
            </a:r>
            <a:r>
              <a:rPr lang="en-US" dirty="0" err="1"/>
              <a:t>www.independent.co.uk</a:t>
            </a:r>
            <a:r>
              <a:rPr lang="en-US" dirty="0"/>
              <a:t>/news/world/</a:t>
            </a:r>
            <a:r>
              <a:rPr lang="en-US" dirty="0" err="1"/>
              <a:t>europe</a:t>
            </a:r>
            <a:r>
              <a:rPr lang="en-US" dirty="0"/>
              <a:t>/france-train-cat-fine-noise-sncf-brittany-paris-b2815564.html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School consulting on half day Fridays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</a:t>
            </a:r>
            <a:r>
              <a:rPr lang="en-US" dirty="0" err="1"/>
              <a:t>www.bbc.co.uk</a:t>
            </a:r>
            <a:r>
              <a:rPr lang="en-US" dirty="0"/>
              <a:t>/news/articles/cn4jqww8g41o </a:t>
            </a:r>
            <a:endParaRPr dirty="0"/>
          </a:p>
        </p:txBody>
      </p:sp>
      <p:sp>
        <p:nvSpPr>
          <p:cNvPr id="89" name="Google Shape;89;p1:notes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90" name="Google Shape;90;p1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"/>
          <p:cNvSpPr/>
          <p:nvPr/>
        </p:nvSpPr>
        <p:spPr>
          <a:xfrm>
            <a:off x="15940088" y="9153525"/>
            <a:ext cx="2190750" cy="942022"/>
          </a:xfrm>
          <a:custGeom>
            <a:avLst/>
            <a:gdLst/>
            <a:ahLst/>
            <a:cxnLst/>
            <a:rect l="l" t="t" r="r" b="b"/>
            <a:pathLst>
              <a:path w="2190750" h="942022" extrusionOk="0">
                <a:moveTo>
                  <a:pt x="0" y="0"/>
                </a:moveTo>
                <a:lnTo>
                  <a:pt x="2190750" y="0"/>
                </a:lnTo>
                <a:lnTo>
                  <a:pt x="2190750" y="942023"/>
                </a:lnTo>
                <a:lnTo>
                  <a:pt x="0" y="9420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93" name="Google Shape;93;p1"/>
          <p:cNvSpPr txBox="1"/>
          <p:nvPr/>
        </p:nvSpPr>
        <p:spPr>
          <a:xfrm>
            <a:off x="1274743" y="950533"/>
            <a:ext cx="15677100" cy="8021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29" i="0" u="none" strike="noStrike" cap="none" dirty="0">
                <a:solidFill>
                  <a:srgbClr val="000000"/>
                </a:solidFill>
                <a:latin typeface="GH Guardian Headline Regular" pitchFamily="2" charset="0"/>
                <a:sym typeface="Arial"/>
              </a:rPr>
              <a:t>Model news reports</a:t>
            </a:r>
            <a:endParaRPr dirty="0">
              <a:latin typeface="GH Guardian Headline Regular" pitchFamily="2" charset="0"/>
            </a:endParaRPr>
          </a:p>
          <a:p>
            <a:pPr marL="0" marR="0" lvl="0" indent="0" algn="l" rtl="0">
              <a:lnSpc>
                <a:spcPct val="3990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29" i="0" u="none" strike="noStrike" cap="none" dirty="0">
              <a:solidFill>
                <a:srgbClr val="000000"/>
              </a:solidFill>
              <a:latin typeface="GH Guardian Headline Regular" pitchFamily="2" charset="0"/>
              <a:sym typeface="Arial"/>
            </a:endParaRPr>
          </a:p>
          <a:p>
            <a:pPr marL="0" marR="0" lvl="0" indent="0" algn="l" rtl="0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29" i="0" u="none" strike="noStrike" cap="none" dirty="0">
                <a:solidFill>
                  <a:srgbClr val="000000"/>
                </a:solidFill>
                <a:latin typeface="GH Guardian Headline Regular" pitchFamily="2" charset="0"/>
                <a:sym typeface="Arial"/>
              </a:rPr>
              <a:t>See the links in the notes for example news reports. Choose the example or examples that will work best for your class and share them with your pupils.</a:t>
            </a:r>
            <a:endParaRPr sz="3729" i="0" u="none" strike="noStrike" cap="none" dirty="0">
              <a:solidFill>
                <a:srgbClr val="000000"/>
              </a:solidFill>
              <a:latin typeface="GH Guardian Headline Regular" pitchFamily="2" charset="0"/>
              <a:sym typeface="Arial"/>
            </a:endParaRPr>
          </a:p>
          <a:p>
            <a:pPr marL="0" marR="0" lvl="0" indent="0" algn="l" rtl="0">
              <a:lnSpc>
                <a:spcPct val="14001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729" i="0" u="none" strike="noStrike" cap="none" dirty="0">
                <a:solidFill>
                  <a:srgbClr val="000000"/>
                </a:solidFill>
                <a:latin typeface="GH Guardian Headline Regular" pitchFamily="2" charset="0"/>
                <a:sym typeface="Arial"/>
              </a:rPr>
              <a:t>You can use these slides  to add any useful </a:t>
            </a:r>
            <a:endParaRPr dirty="0">
              <a:latin typeface="GH Guardian Headline Regular" pitchFamily="2" charset="0"/>
            </a:endParaRPr>
          </a:p>
          <a:p>
            <a:pPr marL="0" marR="0" lvl="0" indent="0" algn="l" rtl="0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29" i="0" u="none" strike="noStrike" cap="none" dirty="0">
                <a:solidFill>
                  <a:srgbClr val="000000"/>
                </a:solidFill>
                <a:latin typeface="GH Guardian Headline Regular" pitchFamily="2" charset="0"/>
                <a:sym typeface="Arial"/>
              </a:rPr>
              <a:t>excerpts.</a:t>
            </a:r>
            <a:endParaRPr sz="3729" i="0" u="none" strike="noStrike" cap="none" dirty="0">
              <a:solidFill>
                <a:srgbClr val="000000"/>
              </a:solidFill>
              <a:latin typeface="GH Guardian Headline Regular" pitchFamily="2" charset="0"/>
              <a:sym typeface="Arial"/>
            </a:endParaRPr>
          </a:p>
          <a:p>
            <a:pPr marL="0" marR="0" lvl="0" indent="0" algn="l" rtl="0">
              <a:lnSpc>
                <a:spcPct val="14001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729" i="0" u="none" strike="noStrike" cap="none" dirty="0">
                <a:solidFill>
                  <a:srgbClr val="000000"/>
                </a:solidFill>
                <a:latin typeface="GH Guardian Headline Regular" pitchFamily="2" charset="0"/>
                <a:sym typeface="Arial"/>
              </a:rPr>
              <a:t>Remember that you may need to edit or </a:t>
            </a:r>
            <a:endParaRPr dirty="0">
              <a:latin typeface="GH Guardian Headline Regular" pitchFamily="2" charset="0"/>
            </a:endParaRPr>
          </a:p>
          <a:p>
            <a:pPr marL="0" marR="0" lvl="0" indent="0" algn="l" rtl="0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29" i="0" u="none" strike="noStrike" cap="none" dirty="0">
                <a:solidFill>
                  <a:srgbClr val="000000"/>
                </a:solidFill>
                <a:latin typeface="GH Guardian Headline Regular" pitchFamily="2" charset="0"/>
                <a:sym typeface="Arial"/>
              </a:rPr>
              <a:t>remove parts of the report to ensure it is </a:t>
            </a:r>
            <a:endParaRPr dirty="0">
              <a:latin typeface="GH Guardian Headline Regular" pitchFamily="2" charset="0"/>
            </a:endParaRPr>
          </a:p>
          <a:p>
            <a:pPr marL="0" marR="0" lvl="0" indent="0" algn="l" rtl="0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29" i="0" u="none" strike="noStrike" cap="none" dirty="0">
                <a:solidFill>
                  <a:srgbClr val="000000"/>
                </a:solidFill>
                <a:latin typeface="GH Guardian Headline Regular" pitchFamily="2" charset="0"/>
                <a:sym typeface="Arial"/>
              </a:rPr>
              <a:t>accessible for your pupils.   </a:t>
            </a:r>
            <a:endParaRPr dirty="0">
              <a:latin typeface="GH Guardian Headline Regular" pitchFamily="2" charset="0"/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10816002" y="3798347"/>
            <a:ext cx="6135717" cy="4901600"/>
          </a:xfrm>
          <a:custGeom>
            <a:avLst/>
            <a:gdLst/>
            <a:ahLst/>
            <a:cxnLst/>
            <a:rect l="l" t="t" r="r" b="b"/>
            <a:pathLst>
              <a:path w="6135717" h="4901600" extrusionOk="0">
                <a:moveTo>
                  <a:pt x="0" y="0"/>
                </a:moveTo>
                <a:lnTo>
                  <a:pt x="6135717" y="0"/>
                </a:lnTo>
                <a:lnTo>
                  <a:pt x="6135717" y="4901600"/>
                </a:lnTo>
                <a:lnTo>
                  <a:pt x="0" y="490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t="-7879" b="-17295"/>
            </a:stretch>
          </a:blipFill>
          <a:ln>
            <a:noFill/>
          </a:ln>
        </p:spPr>
      </p:sp>
      <p:sp>
        <p:nvSpPr>
          <p:cNvPr id="95" name="Google Shape;95;p1"/>
          <p:cNvSpPr txBox="1"/>
          <p:nvPr/>
        </p:nvSpPr>
        <p:spPr>
          <a:xfrm>
            <a:off x="178560" y="9747057"/>
            <a:ext cx="222604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160F0E"/>
                </a:solidFill>
                <a:latin typeface="Arial"/>
                <a:ea typeface="Arial"/>
                <a:cs typeface="Arial"/>
                <a:sym typeface="Arial"/>
              </a:rPr>
              <a:t>© NewsWise 2025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/>
          <p:nvPr/>
        </p:nvSpPr>
        <p:spPr>
          <a:xfrm>
            <a:off x="15940088" y="9153525"/>
            <a:ext cx="2182292" cy="942022"/>
          </a:xfrm>
          <a:custGeom>
            <a:avLst/>
            <a:gdLst/>
            <a:ahLst/>
            <a:cxnLst/>
            <a:rect l="l" t="t" r="r" b="b"/>
            <a:pathLst>
              <a:path w="2182292" h="942022" extrusionOk="0">
                <a:moveTo>
                  <a:pt x="0" y="0"/>
                </a:moveTo>
                <a:lnTo>
                  <a:pt x="2182291" y="0"/>
                </a:lnTo>
                <a:lnTo>
                  <a:pt x="2182291" y="942023"/>
                </a:lnTo>
                <a:lnTo>
                  <a:pt x="0" y="9420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1" name="Google Shape;101;p2"/>
          <p:cNvSpPr txBox="1"/>
          <p:nvPr/>
        </p:nvSpPr>
        <p:spPr>
          <a:xfrm>
            <a:off x="178560" y="9747057"/>
            <a:ext cx="222604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160F0E"/>
                </a:solidFill>
                <a:latin typeface="Arial"/>
                <a:ea typeface="Arial"/>
                <a:cs typeface="Arial"/>
                <a:sym typeface="Arial"/>
              </a:rPr>
              <a:t>© NewsWise 2025</a:t>
            </a:r>
            <a:endParaRPr/>
          </a:p>
        </p:txBody>
      </p:sp>
      <p:grpSp>
        <p:nvGrpSpPr>
          <p:cNvPr id="102" name="Google Shape;102;p2"/>
          <p:cNvGrpSpPr/>
          <p:nvPr/>
        </p:nvGrpSpPr>
        <p:grpSpPr>
          <a:xfrm>
            <a:off x="640020" y="131774"/>
            <a:ext cx="17007963" cy="8845211"/>
            <a:chOff x="0" y="-95250"/>
            <a:chExt cx="4479463" cy="2329603"/>
          </a:xfrm>
        </p:grpSpPr>
        <p:sp>
          <p:nvSpPr>
            <p:cNvPr id="103" name="Google Shape;103;p2"/>
            <p:cNvSpPr/>
            <p:nvPr/>
          </p:nvSpPr>
          <p:spPr>
            <a:xfrm>
              <a:off x="0" y="0"/>
              <a:ext cx="4479463" cy="2234353"/>
            </a:xfrm>
            <a:custGeom>
              <a:avLst/>
              <a:gdLst/>
              <a:ahLst/>
              <a:cxnLst/>
              <a:rect l="l" t="t" r="r" b="b"/>
              <a:pathLst>
                <a:path w="4479463" h="2234353" extrusionOk="0">
                  <a:moveTo>
                    <a:pt x="0" y="0"/>
                  </a:moveTo>
                  <a:lnTo>
                    <a:pt x="4479463" y="0"/>
                  </a:lnTo>
                  <a:lnTo>
                    <a:pt x="4479463" y="2234353"/>
                  </a:lnTo>
                  <a:lnTo>
                    <a:pt x="0" y="22343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04" name="Google Shape;104;p2"/>
            <p:cNvSpPr txBox="1"/>
            <p:nvPr/>
          </p:nvSpPr>
          <p:spPr>
            <a:xfrm>
              <a:off x="0" y="-95250"/>
              <a:ext cx="4479462" cy="23296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/>
          <p:nvPr/>
        </p:nvSpPr>
        <p:spPr>
          <a:xfrm>
            <a:off x="15940088" y="9153525"/>
            <a:ext cx="2190750" cy="945674"/>
          </a:xfrm>
          <a:custGeom>
            <a:avLst/>
            <a:gdLst/>
            <a:ahLst/>
            <a:cxnLst/>
            <a:rect l="l" t="t" r="r" b="b"/>
            <a:pathLst>
              <a:path w="2190750" h="945674" extrusionOk="0">
                <a:moveTo>
                  <a:pt x="0" y="0"/>
                </a:moveTo>
                <a:lnTo>
                  <a:pt x="2190750" y="0"/>
                </a:lnTo>
                <a:lnTo>
                  <a:pt x="2190750" y="945674"/>
                </a:lnTo>
                <a:lnTo>
                  <a:pt x="0" y="9456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0" name="Google Shape;110;p3"/>
          <p:cNvSpPr txBox="1"/>
          <p:nvPr/>
        </p:nvSpPr>
        <p:spPr>
          <a:xfrm>
            <a:off x="178560" y="9747057"/>
            <a:ext cx="222604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 NewsWise 2025</a:t>
            </a:r>
            <a:endParaRPr/>
          </a:p>
        </p:txBody>
      </p:sp>
      <p:grpSp>
        <p:nvGrpSpPr>
          <p:cNvPr id="111" name="Google Shape;111;p3"/>
          <p:cNvGrpSpPr/>
          <p:nvPr/>
        </p:nvGrpSpPr>
        <p:grpSpPr>
          <a:xfrm>
            <a:off x="640020" y="131774"/>
            <a:ext cx="17007963" cy="8845211"/>
            <a:chOff x="0" y="-95250"/>
            <a:chExt cx="4479463" cy="2329603"/>
          </a:xfrm>
        </p:grpSpPr>
        <p:sp>
          <p:nvSpPr>
            <p:cNvPr id="112" name="Google Shape;112;p3"/>
            <p:cNvSpPr/>
            <p:nvPr/>
          </p:nvSpPr>
          <p:spPr>
            <a:xfrm>
              <a:off x="0" y="0"/>
              <a:ext cx="4479463" cy="2234353"/>
            </a:xfrm>
            <a:custGeom>
              <a:avLst/>
              <a:gdLst/>
              <a:ahLst/>
              <a:cxnLst/>
              <a:rect l="l" t="t" r="r" b="b"/>
              <a:pathLst>
                <a:path w="4479463" h="2234353" extrusionOk="0">
                  <a:moveTo>
                    <a:pt x="0" y="0"/>
                  </a:moveTo>
                  <a:lnTo>
                    <a:pt x="4479463" y="0"/>
                  </a:lnTo>
                  <a:lnTo>
                    <a:pt x="4479463" y="2234353"/>
                  </a:lnTo>
                  <a:lnTo>
                    <a:pt x="0" y="22343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13" name="Google Shape;113;p3"/>
            <p:cNvSpPr txBox="1"/>
            <p:nvPr/>
          </p:nvSpPr>
          <p:spPr>
            <a:xfrm>
              <a:off x="0" y="-95250"/>
              <a:ext cx="4479462" cy="23296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/>
          <p:nvPr/>
        </p:nvSpPr>
        <p:spPr>
          <a:xfrm>
            <a:off x="15940088" y="9153525"/>
            <a:ext cx="2190750" cy="945674"/>
          </a:xfrm>
          <a:custGeom>
            <a:avLst/>
            <a:gdLst/>
            <a:ahLst/>
            <a:cxnLst/>
            <a:rect l="l" t="t" r="r" b="b"/>
            <a:pathLst>
              <a:path w="2190750" h="945674" extrusionOk="0">
                <a:moveTo>
                  <a:pt x="0" y="0"/>
                </a:moveTo>
                <a:lnTo>
                  <a:pt x="2190750" y="0"/>
                </a:lnTo>
                <a:lnTo>
                  <a:pt x="2190750" y="945674"/>
                </a:lnTo>
                <a:lnTo>
                  <a:pt x="0" y="9456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9" name="Google Shape;119;p4"/>
          <p:cNvGrpSpPr/>
          <p:nvPr/>
        </p:nvGrpSpPr>
        <p:grpSpPr>
          <a:xfrm>
            <a:off x="640020" y="131774"/>
            <a:ext cx="17007963" cy="8845211"/>
            <a:chOff x="0" y="-95250"/>
            <a:chExt cx="4479463" cy="2329603"/>
          </a:xfrm>
        </p:grpSpPr>
        <p:sp>
          <p:nvSpPr>
            <p:cNvPr id="120" name="Google Shape;120;p4"/>
            <p:cNvSpPr/>
            <p:nvPr/>
          </p:nvSpPr>
          <p:spPr>
            <a:xfrm>
              <a:off x="0" y="0"/>
              <a:ext cx="4479463" cy="2234353"/>
            </a:xfrm>
            <a:custGeom>
              <a:avLst/>
              <a:gdLst/>
              <a:ahLst/>
              <a:cxnLst/>
              <a:rect l="l" t="t" r="r" b="b"/>
              <a:pathLst>
                <a:path w="4479463" h="2234353" extrusionOk="0">
                  <a:moveTo>
                    <a:pt x="0" y="0"/>
                  </a:moveTo>
                  <a:lnTo>
                    <a:pt x="4479463" y="0"/>
                  </a:lnTo>
                  <a:lnTo>
                    <a:pt x="4479463" y="2234353"/>
                  </a:lnTo>
                  <a:lnTo>
                    <a:pt x="0" y="22343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21" name="Google Shape;121;p4"/>
            <p:cNvSpPr txBox="1"/>
            <p:nvPr/>
          </p:nvSpPr>
          <p:spPr>
            <a:xfrm>
              <a:off x="0" y="-95250"/>
              <a:ext cx="4479462" cy="23296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2" name="Google Shape;122;p4"/>
          <p:cNvSpPr txBox="1"/>
          <p:nvPr/>
        </p:nvSpPr>
        <p:spPr>
          <a:xfrm>
            <a:off x="178560" y="9747057"/>
            <a:ext cx="222604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 NewsWise 2025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/>
          <p:nvPr/>
        </p:nvSpPr>
        <p:spPr>
          <a:xfrm>
            <a:off x="15940088" y="9153525"/>
            <a:ext cx="2190750" cy="942022"/>
          </a:xfrm>
          <a:custGeom>
            <a:avLst/>
            <a:gdLst/>
            <a:ahLst/>
            <a:cxnLst/>
            <a:rect l="l" t="t" r="r" b="b"/>
            <a:pathLst>
              <a:path w="2190750" h="942022" extrusionOk="0">
                <a:moveTo>
                  <a:pt x="0" y="0"/>
                </a:moveTo>
                <a:lnTo>
                  <a:pt x="2190750" y="0"/>
                </a:lnTo>
                <a:lnTo>
                  <a:pt x="2190750" y="942023"/>
                </a:lnTo>
                <a:lnTo>
                  <a:pt x="0" y="9420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8" name="Google Shape;128;p5"/>
          <p:cNvSpPr txBox="1"/>
          <p:nvPr/>
        </p:nvSpPr>
        <p:spPr>
          <a:xfrm>
            <a:off x="178560" y="9747057"/>
            <a:ext cx="222604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160F0E"/>
                </a:solidFill>
                <a:latin typeface="Arial"/>
                <a:ea typeface="Arial"/>
                <a:cs typeface="Arial"/>
                <a:sym typeface="Arial"/>
              </a:rPr>
              <a:t>© NewsWise 2025</a:t>
            </a:r>
            <a:endParaRPr/>
          </a:p>
        </p:txBody>
      </p:sp>
      <p:grpSp>
        <p:nvGrpSpPr>
          <p:cNvPr id="129" name="Google Shape;129;p5"/>
          <p:cNvGrpSpPr/>
          <p:nvPr/>
        </p:nvGrpSpPr>
        <p:grpSpPr>
          <a:xfrm>
            <a:off x="640020" y="131774"/>
            <a:ext cx="17007963" cy="8845211"/>
            <a:chOff x="0" y="-95250"/>
            <a:chExt cx="4479463" cy="2329603"/>
          </a:xfrm>
        </p:grpSpPr>
        <p:sp>
          <p:nvSpPr>
            <p:cNvPr id="130" name="Google Shape;130;p5"/>
            <p:cNvSpPr/>
            <p:nvPr/>
          </p:nvSpPr>
          <p:spPr>
            <a:xfrm>
              <a:off x="0" y="0"/>
              <a:ext cx="4479463" cy="2234353"/>
            </a:xfrm>
            <a:custGeom>
              <a:avLst/>
              <a:gdLst/>
              <a:ahLst/>
              <a:cxnLst/>
              <a:rect l="l" t="t" r="r" b="b"/>
              <a:pathLst>
                <a:path w="4479463" h="2234353" extrusionOk="0">
                  <a:moveTo>
                    <a:pt x="0" y="0"/>
                  </a:moveTo>
                  <a:lnTo>
                    <a:pt x="4479463" y="0"/>
                  </a:lnTo>
                  <a:lnTo>
                    <a:pt x="4479463" y="2234353"/>
                  </a:lnTo>
                  <a:lnTo>
                    <a:pt x="0" y="2234353"/>
                  </a:lnTo>
                  <a:close/>
                </a:path>
              </a:pathLst>
            </a:custGeom>
            <a:solidFill>
              <a:srgbClr val="FFFFFF"/>
            </a:solidFill>
            <a:ln w="19050" cap="sq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131" name="Google Shape;131;p5"/>
            <p:cNvSpPr txBox="1"/>
            <p:nvPr/>
          </p:nvSpPr>
          <p:spPr>
            <a:xfrm>
              <a:off x="0" y="-95250"/>
              <a:ext cx="4479462" cy="23296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</Words>
  <Application>Microsoft Macintosh PowerPoint</Application>
  <PresentationFormat>Custom</PresentationFormat>
  <Paragraphs>23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GH Guardian Headline 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1</cp:revision>
  <dcterms:created xsi:type="dcterms:W3CDTF">2006-08-16T00:00:00Z</dcterms:created>
  <dcterms:modified xsi:type="dcterms:W3CDTF">2026-08-06T11:05:27Z</dcterms:modified>
</cp:coreProperties>
</file>